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441" r:id="rId2"/>
    <p:sldId id="474" r:id="rId3"/>
    <p:sldId id="440" r:id="rId4"/>
    <p:sldId id="361" r:id="rId5"/>
    <p:sldId id="381" r:id="rId6"/>
    <p:sldId id="304" r:id="rId7"/>
    <p:sldId id="264" r:id="rId8"/>
    <p:sldId id="383" r:id="rId9"/>
    <p:sldId id="385" r:id="rId10"/>
    <p:sldId id="305" r:id="rId11"/>
    <p:sldId id="476" r:id="rId12"/>
    <p:sldId id="347" r:id="rId13"/>
    <p:sldId id="348" r:id="rId14"/>
    <p:sldId id="349" r:id="rId15"/>
    <p:sldId id="350" r:id="rId16"/>
    <p:sldId id="351" r:id="rId17"/>
    <p:sldId id="369" r:id="rId18"/>
    <p:sldId id="352" r:id="rId19"/>
    <p:sldId id="357" r:id="rId20"/>
    <p:sldId id="358" r:id="rId21"/>
    <p:sldId id="469" r:id="rId22"/>
    <p:sldId id="402" r:id="rId23"/>
    <p:sldId id="403" r:id="rId24"/>
    <p:sldId id="404" r:id="rId25"/>
    <p:sldId id="405" r:id="rId26"/>
    <p:sldId id="359" r:id="rId27"/>
    <p:sldId id="360" r:id="rId28"/>
    <p:sldId id="339" r:id="rId29"/>
    <p:sldId id="299" r:id="rId30"/>
    <p:sldId id="466" r:id="rId31"/>
    <p:sldId id="467" r:id="rId32"/>
    <p:sldId id="297" r:id="rId33"/>
    <p:sldId id="331" r:id="rId34"/>
    <p:sldId id="318" r:id="rId35"/>
    <p:sldId id="330" r:id="rId36"/>
    <p:sldId id="406" r:id="rId37"/>
    <p:sldId id="407" r:id="rId38"/>
    <p:sldId id="408" r:id="rId39"/>
    <p:sldId id="409" r:id="rId40"/>
    <p:sldId id="410" r:id="rId41"/>
    <p:sldId id="411" r:id="rId42"/>
    <p:sldId id="412" r:id="rId43"/>
    <p:sldId id="413" r:id="rId44"/>
    <p:sldId id="454" r:id="rId45"/>
    <p:sldId id="456" r:id="rId46"/>
    <p:sldId id="458" r:id="rId47"/>
    <p:sldId id="457" r:id="rId48"/>
    <p:sldId id="455" r:id="rId49"/>
    <p:sldId id="414" r:id="rId50"/>
    <p:sldId id="415" r:id="rId51"/>
    <p:sldId id="416" r:id="rId52"/>
    <p:sldId id="468" r:id="rId53"/>
    <p:sldId id="473" r:id="rId54"/>
    <p:sldId id="417" r:id="rId55"/>
    <p:sldId id="419" r:id="rId56"/>
    <p:sldId id="420" r:id="rId57"/>
    <p:sldId id="470" r:id="rId58"/>
    <p:sldId id="421" r:id="rId59"/>
    <p:sldId id="475" r:id="rId60"/>
    <p:sldId id="471" r:id="rId61"/>
    <p:sldId id="422" r:id="rId62"/>
    <p:sldId id="423" r:id="rId63"/>
    <p:sldId id="424" r:id="rId64"/>
    <p:sldId id="426" r:id="rId65"/>
    <p:sldId id="427" r:id="rId66"/>
    <p:sldId id="428" r:id="rId67"/>
    <p:sldId id="451" r:id="rId68"/>
    <p:sldId id="452" r:id="rId69"/>
    <p:sldId id="463" r:id="rId70"/>
    <p:sldId id="464" r:id="rId71"/>
    <p:sldId id="472" r:id="rId72"/>
    <p:sldId id="442" r:id="rId73"/>
    <p:sldId id="443" r:id="rId74"/>
    <p:sldId id="447" r:id="rId75"/>
    <p:sldId id="444" r:id="rId76"/>
    <p:sldId id="445" r:id="rId77"/>
    <p:sldId id="449" r:id="rId78"/>
    <p:sldId id="446" r:id="rId79"/>
    <p:sldId id="450" r:id="rId80"/>
    <p:sldId id="461" r:id="rId81"/>
    <p:sldId id="462" r:id="rId82"/>
    <p:sldId id="429" r:id="rId83"/>
    <p:sldId id="430" r:id="rId84"/>
    <p:sldId id="431" r:id="rId85"/>
    <p:sldId id="432" r:id="rId86"/>
    <p:sldId id="433" r:id="rId87"/>
    <p:sldId id="434" r:id="rId88"/>
    <p:sldId id="465" r:id="rId89"/>
    <p:sldId id="435" r:id="rId90"/>
    <p:sldId id="436" r:id="rId91"/>
    <p:sldId id="437" r:id="rId92"/>
    <p:sldId id="438" r:id="rId93"/>
    <p:sldId id="439" r:id="rId94"/>
    <p:sldId id="459" r:id="rId95"/>
    <p:sldId id="460" r:id="rId96"/>
  </p:sldIdLst>
  <p:sldSz cx="9144000" cy="6858000" type="screen4x3"/>
  <p:notesSz cx="9296400" cy="7010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ilinger, Francis - OSHA" initials="MF-O" lastIdx="1" clrIdx="0"/>
  <p:cmAuthor id="2" name="Holcomb, Sid - OSHA" initials="HS-O" lastIdx="3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3296"/>
    <a:srgbClr val="182C83"/>
    <a:srgbClr val="182E67"/>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75" autoAdjust="0"/>
    <p:restoredTop sz="82302" autoAdjust="0"/>
  </p:normalViewPr>
  <p:slideViewPr>
    <p:cSldViewPr>
      <p:cViewPr varScale="1">
        <p:scale>
          <a:sx n="68" d="100"/>
          <a:sy n="68" d="100"/>
        </p:scale>
        <p:origin x="856" y="60"/>
      </p:cViewPr>
      <p:guideLst>
        <p:guide orient="horz" pos="2160"/>
        <p:guide pos="2880"/>
      </p:guideLst>
    </p:cSldViewPr>
  </p:slideViewPr>
  <p:notesTextViewPr>
    <p:cViewPr>
      <p:scale>
        <a:sx n="3" d="2"/>
        <a:sy n="3" d="2"/>
      </p:scale>
      <p:origin x="0" y="0"/>
    </p:cViewPr>
  </p:notesTextViewPr>
  <p:sorterViewPr>
    <p:cViewPr varScale="1">
      <p:scale>
        <a:sx n="1" d="1"/>
        <a:sy n="1" d="1"/>
      </p:scale>
      <p:origin x="0" y="-139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osha-dc-fil01.osha.dir.labor.gov\GChartier$\working\Excel%20sheets\Copy%20of%201974-2016%20BLS%20Fatality%20Rate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423154447466377E-2"/>
          <c:y val="6.4733076841452158E-2"/>
          <c:w val="0.96157684555253364"/>
          <c:h val="0.93526692315854787"/>
        </c:manualLayout>
      </c:layout>
      <c:areaChart>
        <c:grouping val="standard"/>
        <c:varyColors val="0"/>
        <c:ser>
          <c:idx val="1"/>
          <c:order val="0"/>
          <c:tx>
            <c:strRef>
              <c:f>'BLS Data'!$B$2</c:f>
              <c:strCache>
                <c:ptCount val="1"/>
                <c:pt idx="0">
                  <c:v>Fatality Rate</c:v>
                </c:pt>
              </c:strCache>
            </c:strRef>
          </c:tx>
          <c:spPr>
            <a:solidFill>
              <a:srgbClr val="C5E6FF"/>
            </a:solidFill>
            <a:ln>
              <a:noFill/>
            </a:ln>
          </c:spPr>
          <c:cat>
            <c:numRef>
              <c:f>'BLS Data'!$A$3:$A$45</c:f>
              <c:numCache>
                <c:formatCode>General</c:formatCode>
                <c:ptCount val="43"/>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numCache>
            </c:numRef>
          </c:cat>
          <c:val>
            <c:numRef>
              <c:f>'BLS Data'!$B$3:$B$45</c:f>
              <c:numCache>
                <c:formatCode>0.0</c:formatCode>
                <c:ptCount val="43"/>
                <c:pt idx="0">
                  <c:v>9.8000000000000007</c:v>
                </c:pt>
                <c:pt idx="1">
                  <c:v>9.4</c:v>
                </c:pt>
                <c:pt idx="2">
                  <c:v>7.9</c:v>
                </c:pt>
                <c:pt idx="3">
                  <c:v>9.1</c:v>
                </c:pt>
                <c:pt idx="4">
                  <c:v>8.1999999999999993</c:v>
                </c:pt>
                <c:pt idx="5">
                  <c:v>8.6</c:v>
                </c:pt>
                <c:pt idx="6">
                  <c:v>7.7</c:v>
                </c:pt>
                <c:pt idx="7">
                  <c:v>7.6</c:v>
                </c:pt>
                <c:pt idx="8">
                  <c:v>7.4</c:v>
                </c:pt>
                <c:pt idx="9">
                  <c:v>5.6</c:v>
                </c:pt>
                <c:pt idx="10">
                  <c:v>6.4</c:v>
                </c:pt>
                <c:pt idx="11">
                  <c:v>6.2</c:v>
                </c:pt>
                <c:pt idx="12">
                  <c:v>5.9</c:v>
                </c:pt>
                <c:pt idx="13">
                  <c:v>5.4</c:v>
                </c:pt>
                <c:pt idx="14">
                  <c:v>5</c:v>
                </c:pt>
                <c:pt idx="15">
                  <c:v>5.4</c:v>
                </c:pt>
                <c:pt idx="16">
                  <c:v>4.3</c:v>
                </c:pt>
                <c:pt idx="17">
                  <c:v>4.3</c:v>
                </c:pt>
                <c:pt idx="18">
                  <c:v>5.0999999999999996</c:v>
                </c:pt>
                <c:pt idx="19">
                  <c:v>5.2</c:v>
                </c:pt>
                <c:pt idx="20">
                  <c:v>5.3</c:v>
                </c:pt>
                <c:pt idx="21">
                  <c:v>5</c:v>
                </c:pt>
                <c:pt idx="22">
                  <c:v>4.8</c:v>
                </c:pt>
                <c:pt idx="23">
                  <c:v>4.7</c:v>
                </c:pt>
                <c:pt idx="24">
                  <c:v>4.5</c:v>
                </c:pt>
                <c:pt idx="25">
                  <c:v>4.5</c:v>
                </c:pt>
                <c:pt idx="26">
                  <c:v>4.3</c:v>
                </c:pt>
                <c:pt idx="27">
                  <c:v>4.3</c:v>
                </c:pt>
                <c:pt idx="28">
                  <c:v>4</c:v>
                </c:pt>
                <c:pt idx="29">
                  <c:v>4</c:v>
                </c:pt>
                <c:pt idx="30">
                  <c:v>4.0999999999999996</c:v>
                </c:pt>
                <c:pt idx="31">
                  <c:v>4</c:v>
                </c:pt>
                <c:pt idx="32">
                  <c:v>4.2</c:v>
                </c:pt>
                <c:pt idx="33">
                  <c:v>4</c:v>
                </c:pt>
                <c:pt idx="34">
                  <c:v>3.7</c:v>
                </c:pt>
                <c:pt idx="35">
                  <c:v>3.5</c:v>
                </c:pt>
                <c:pt idx="36">
                  <c:v>3.6</c:v>
                </c:pt>
                <c:pt idx="37">
                  <c:v>3.5</c:v>
                </c:pt>
                <c:pt idx="38">
                  <c:v>3.4</c:v>
                </c:pt>
                <c:pt idx="39">
                  <c:v>3.3</c:v>
                </c:pt>
                <c:pt idx="40">
                  <c:v>3.3</c:v>
                </c:pt>
                <c:pt idx="41">
                  <c:v>3.4</c:v>
                </c:pt>
                <c:pt idx="42">
                  <c:v>3.6</c:v>
                </c:pt>
              </c:numCache>
            </c:numRef>
          </c:val>
          <c:extLst>
            <c:ext xmlns:c16="http://schemas.microsoft.com/office/drawing/2014/chart" uri="{C3380CC4-5D6E-409C-BE32-E72D297353CC}">
              <c16:uniqueId val="{00000000-D8E9-4467-86D3-7C528795BB27}"/>
            </c:ext>
          </c:extLst>
        </c:ser>
        <c:dLbls>
          <c:showLegendKey val="0"/>
          <c:showVal val="0"/>
          <c:showCatName val="0"/>
          <c:showSerName val="0"/>
          <c:showPercent val="0"/>
          <c:showBubbleSize val="0"/>
        </c:dLbls>
        <c:axId val="59788800"/>
        <c:axId val="59369152"/>
      </c:areaChart>
      <c:catAx>
        <c:axId val="59788800"/>
        <c:scaling>
          <c:orientation val="minMax"/>
        </c:scaling>
        <c:delete val="1"/>
        <c:axPos val="b"/>
        <c:numFmt formatCode="General" sourceLinked="1"/>
        <c:majorTickMark val="out"/>
        <c:minorTickMark val="none"/>
        <c:tickLblPos val="nextTo"/>
        <c:crossAx val="59369152"/>
        <c:crosses val="autoZero"/>
        <c:auto val="1"/>
        <c:lblAlgn val="ctr"/>
        <c:lblOffset val="100"/>
        <c:tickLblSkip val="4"/>
        <c:tickMarkSkip val="4"/>
        <c:noMultiLvlLbl val="0"/>
      </c:catAx>
      <c:valAx>
        <c:axId val="59369152"/>
        <c:scaling>
          <c:orientation val="minMax"/>
          <c:max val="10"/>
        </c:scaling>
        <c:delete val="1"/>
        <c:axPos val="l"/>
        <c:numFmt formatCode="0.0" sourceLinked="1"/>
        <c:majorTickMark val="out"/>
        <c:minorTickMark val="none"/>
        <c:tickLblPos val="nextTo"/>
        <c:crossAx val="59788800"/>
        <c:crosses val="autoZero"/>
        <c:crossBetween val="midCat"/>
      </c:valAx>
    </c:plotArea>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352425"/>
          </a:xfrm>
          <a:prstGeom prst="rect">
            <a:avLst/>
          </a:prstGeom>
        </p:spPr>
        <p:txBody>
          <a:bodyPr vert="horz" lIns="93177" tIns="46589" rIns="93177" bIns="46589" rtlCol="0"/>
          <a:lstStyle>
            <a:lvl1pPr algn="l">
              <a:defRPr sz="1200" smtClean="0">
                <a:latin typeface="Arial" panose="020B0604020202020204" pitchFamily="34" charset="0"/>
                <a:ea typeface="+mn-ea"/>
              </a:defRPr>
            </a:lvl1pPr>
          </a:lstStyle>
          <a:p>
            <a:pPr>
              <a:defRPr/>
            </a:pPr>
            <a:endParaRPr lang="en-US"/>
          </a:p>
        </p:txBody>
      </p:sp>
      <p:sp>
        <p:nvSpPr>
          <p:cNvPr id="3" name="Date Placeholder 2"/>
          <p:cNvSpPr>
            <a:spLocks noGrp="1"/>
          </p:cNvSpPr>
          <p:nvPr>
            <p:ph type="dt" sz="quarter" idx="1"/>
          </p:nvPr>
        </p:nvSpPr>
        <p:spPr>
          <a:xfrm>
            <a:off x="5265739" y="0"/>
            <a:ext cx="4029075" cy="352425"/>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313C6CAE-4051-C34E-A340-EB220B6B11FD}" type="datetimeFigureOut">
              <a:rPr lang="en-US"/>
              <a:pPr/>
              <a:t>11/6/2019</a:t>
            </a:fld>
            <a:endParaRPr lang="en-US"/>
          </a:p>
        </p:txBody>
      </p:sp>
      <p:sp>
        <p:nvSpPr>
          <p:cNvPr id="4" name="Footer Placeholder 3"/>
          <p:cNvSpPr>
            <a:spLocks noGrp="1"/>
          </p:cNvSpPr>
          <p:nvPr>
            <p:ph type="ftr" sz="quarter" idx="2"/>
          </p:nvPr>
        </p:nvSpPr>
        <p:spPr>
          <a:xfrm>
            <a:off x="1" y="6657976"/>
            <a:ext cx="4029075" cy="352425"/>
          </a:xfrm>
          <a:prstGeom prst="rect">
            <a:avLst/>
          </a:prstGeom>
        </p:spPr>
        <p:txBody>
          <a:bodyPr vert="horz" lIns="93177" tIns="46589" rIns="93177" bIns="46589" rtlCol="0" anchor="b"/>
          <a:lstStyle>
            <a:lvl1pPr algn="l">
              <a:defRPr sz="1200" smtClean="0">
                <a:latin typeface="Arial" panose="020B0604020202020204" pitchFamily="34" charset="0"/>
                <a:ea typeface="+mn-ea"/>
              </a:defRPr>
            </a:lvl1pPr>
          </a:lstStyle>
          <a:p>
            <a:pPr>
              <a:defRPr/>
            </a:pPr>
            <a:endParaRPr lang="en-US"/>
          </a:p>
        </p:txBody>
      </p:sp>
      <p:sp>
        <p:nvSpPr>
          <p:cNvPr id="5" name="Slide Number Placeholder 4"/>
          <p:cNvSpPr>
            <a:spLocks noGrp="1"/>
          </p:cNvSpPr>
          <p:nvPr>
            <p:ph type="sldNum" sz="quarter" idx="3"/>
          </p:nvPr>
        </p:nvSpPr>
        <p:spPr>
          <a:xfrm>
            <a:off x="5265739" y="6657976"/>
            <a:ext cx="4029075" cy="352425"/>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4D1BCEBE-1593-4A43-ABCB-ABC045DA94BD}" type="slidenum">
              <a:rPr lang="en-US"/>
              <a:pPr/>
              <a:t>‹#›</a:t>
            </a:fld>
            <a:endParaRPr lang="en-US"/>
          </a:p>
        </p:txBody>
      </p:sp>
    </p:spTree>
    <p:extLst>
      <p:ext uri="{BB962C8B-B14F-4D97-AF65-F5344CB8AC3E}">
        <p14:creationId xmlns:p14="http://schemas.microsoft.com/office/powerpoint/2010/main" val="3222788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352425"/>
          </a:xfrm>
          <a:prstGeom prst="rect">
            <a:avLst/>
          </a:prstGeom>
        </p:spPr>
        <p:txBody>
          <a:bodyPr vert="horz" lIns="93177" tIns="46589" rIns="93177" bIns="46589" rtlCol="0"/>
          <a:lstStyle>
            <a:lvl1pPr algn="l" eaLnBrk="1" hangingPunct="1">
              <a:defRPr sz="1200">
                <a:latin typeface="Arial" panose="020B0604020202020204" pitchFamily="34" charset="0"/>
                <a:ea typeface="+mn-ea"/>
              </a:defRPr>
            </a:lvl1pPr>
          </a:lstStyle>
          <a:p>
            <a:pPr>
              <a:defRPr/>
            </a:pPr>
            <a:endParaRPr lang="en-US"/>
          </a:p>
        </p:txBody>
      </p:sp>
      <p:sp>
        <p:nvSpPr>
          <p:cNvPr id="3" name="Date Placeholder 2"/>
          <p:cNvSpPr>
            <a:spLocks noGrp="1"/>
          </p:cNvSpPr>
          <p:nvPr>
            <p:ph type="dt" idx="1"/>
          </p:nvPr>
        </p:nvSpPr>
        <p:spPr>
          <a:xfrm>
            <a:off x="5265739" y="0"/>
            <a:ext cx="4029075" cy="352425"/>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fld id="{46D02FF1-666A-534A-8814-EE75650F9943}" type="datetimeFigureOut">
              <a:rPr lang="en-US"/>
              <a:pPr/>
              <a:t>11/6/2019</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3177" tIns="46589" rIns="93177" bIns="46589"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7976"/>
            <a:ext cx="4029075" cy="352425"/>
          </a:xfrm>
          <a:prstGeom prst="rect">
            <a:avLst/>
          </a:prstGeom>
        </p:spPr>
        <p:txBody>
          <a:bodyPr vert="horz" lIns="93177" tIns="46589" rIns="93177" bIns="46589" rtlCol="0" anchor="b"/>
          <a:lstStyle>
            <a:lvl1pPr algn="l" eaLnBrk="1" hangingPunct="1">
              <a:defRPr sz="1200">
                <a:latin typeface="Arial" panose="020B0604020202020204" pitchFamily="34" charset="0"/>
                <a:ea typeface="+mn-ea"/>
              </a:defRPr>
            </a:lvl1pPr>
          </a:lstStyle>
          <a:p>
            <a:pPr>
              <a:defRPr/>
            </a:pPr>
            <a:endParaRPr lang="en-US"/>
          </a:p>
        </p:txBody>
      </p:sp>
      <p:sp>
        <p:nvSpPr>
          <p:cNvPr id="7" name="Slide Number Placeholder 6"/>
          <p:cNvSpPr>
            <a:spLocks noGrp="1"/>
          </p:cNvSpPr>
          <p:nvPr>
            <p:ph type="sldNum" sz="quarter" idx="5"/>
          </p:nvPr>
        </p:nvSpPr>
        <p:spPr>
          <a:xfrm>
            <a:off x="5265739" y="6657976"/>
            <a:ext cx="4029075" cy="3524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ABE2779E-D1FA-B94E-B00B-BB69D64E6083}" type="slidenum">
              <a:rPr lang="en-US"/>
              <a:pPr/>
              <a:t>‹#›</a:t>
            </a:fld>
            <a:endParaRPr lang="en-US"/>
          </a:p>
        </p:txBody>
      </p:sp>
    </p:spTree>
    <p:extLst>
      <p:ext uri="{BB962C8B-B14F-4D97-AF65-F5344CB8AC3E}">
        <p14:creationId xmlns:p14="http://schemas.microsoft.com/office/powerpoint/2010/main" val="21445347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1</a:t>
            </a:fld>
            <a:endParaRPr lang="en-US"/>
          </a:p>
        </p:txBody>
      </p:sp>
    </p:spTree>
    <p:extLst>
      <p:ext uri="{BB962C8B-B14F-4D97-AF65-F5344CB8AC3E}">
        <p14:creationId xmlns:p14="http://schemas.microsoft.com/office/powerpoint/2010/main" val="2500542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RECORDKEEPING FORMS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There are three forms that employers must complete.  OSHA forms 300 and 301 are maintained on an ongoing basis.   Recordable injuries and illnesses must be entered on these forms as they occur throughout the year.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OSHA Form 300A is completed after the end of the year, summarizing the number of recordable cases that occurred.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Employers may use equivalent forms in place of these forms as long as the equivalent forms contain all of the same data elements and are as easy to read as the OSHA forms.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13</a:t>
            </a:fld>
            <a:endParaRPr lang="en-US" dirty="0"/>
          </a:p>
        </p:txBody>
      </p:sp>
    </p:spTree>
    <p:extLst>
      <p:ext uri="{BB962C8B-B14F-4D97-AF65-F5344CB8AC3E}">
        <p14:creationId xmlns:p14="http://schemas.microsoft.com/office/powerpoint/2010/main" val="323106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RECORDKEEPING WEBPAGE</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OSHA’s Recordkeeping webpage includes links to reference documents that address the specific requirements of the recordkeeping rule and answer many common questions, and a link to the recordkeeping forms package.  To learn the details of what you need to do to be in compliance with the recordkeeping rule, you may want to take some time to familiarize yourself with the Regulatory Text and FAQs posted on the website.  It also includes a brief tutorial and presentations on complying with OSHA’s recordkeeping requirements.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If you have specific questions for which you cannot find direct guidance in these documents, you may want to try the Recordkeeping Q&amp;A Search application.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Also, feel free to call your local OSHA office or submit your question using OSHA’s </a:t>
            </a:r>
            <a:br>
              <a:rPr lang="en-US" sz="1200" kern="1200" dirty="0" smtClean="0">
                <a:solidFill>
                  <a:schemeClr val="tx1"/>
                </a:solidFill>
                <a:effectLst/>
                <a:latin typeface="+mn-lt"/>
                <a:ea typeface="ＭＳ Ｐゴシック" charset="0"/>
                <a:cs typeface="+mn-cs"/>
              </a:rPr>
            </a:br>
            <a:r>
              <a:rPr lang="en-US" sz="1200" kern="1200" dirty="0" smtClean="0">
                <a:solidFill>
                  <a:schemeClr val="tx1"/>
                </a:solidFill>
                <a:effectLst/>
                <a:latin typeface="+mn-lt"/>
                <a:ea typeface="ＭＳ Ｐゴシック" charset="0"/>
                <a:cs typeface="+mn-cs"/>
              </a:rPr>
              <a:t>e-correspondence web page—both found at osha.gov.  </a:t>
            </a:r>
          </a:p>
        </p:txBody>
      </p:sp>
      <p:sp>
        <p:nvSpPr>
          <p:cNvPr id="4" name="Slide Number Placeholder 3"/>
          <p:cNvSpPr>
            <a:spLocks noGrp="1"/>
          </p:cNvSpPr>
          <p:nvPr>
            <p:ph type="sldNum" sz="quarter" idx="10"/>
          </p:nvPr>
        </p:nvSpPr>
        <p:spPr/>
        <p:txBody>
          <a:bodyPr/>
          <a:lstStyle/>
          <a:p>
            <a:fld id="{ABE2779E-D1FA-B94E-B00B-BB69D64E6083}" type="slidenum">
              <a:rPr lang="en-US" smtClean="0"/>
              <a:pPr/>
              <a:t>14</a:t>
            </a:fld>
            <a:endParaRPr lang="en-US" dirty="0"/>
          </a:p>
        </p:txBody>
      </p:sp>
    </p:spTree>
    <p:extLst>
      <p:ext uri="{BB962C8B-B14F-4D97-AF65-F5344CB8AC3E}">
        <p14:creationId xmlns:p14="http://schemas.microsoft.com/office/powerpoint/2010/main" val="415699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smtClean="0">
                <a:solidFill>
                  <a:schemeClr val="tx1"/>
                </a:solidFill>
                <a:effectLst/>
                <a:latin typeface="+mn-lt"/>
                <a:ea typeface="ＭＳ Ｐゴシック" charset="0"/>
                <a:cs typeface="+mn-cs"/>
              </a:rPr>
              <a:t>REPORTING FATALITIES AND SEVERE INJURIES</a:t>
            </a:r>
            <a:endParaRPr lang="en-US" sz="12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All employers are required to notify OSHA when an employee dies on the job or suffers a work-related hospitalization, amputation, or loss of an eye.</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 fatality must be reported within 8 hours.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An in-patient hospitalization, amputation, or eye loss must be reported within 24 hours.</a:t>
            </a:r>
          </a:p>
        </p:txBody>
      </p:sp>
      <p:sp>
        <p:nvSpPr>
          <p:cNvPr id="4" name="Slide Number Placeholder 3"/>
          <p:cNvSpPr>
            <a:spLocks noGrp="1"/>
          </p:cNvSpPr>
          <p:nvPr>
            <p:ph type="sldNum" sz="quarter" idx="10"/>
          </p:nvPr>
        </p:nvSpPr>
        <p:spPr/>
        <p:txBody>
          <a:bodyPr/>
          <a:lstStyle/>
          <a:p>
            <a:fld id="{ABE2779E-D1FA-B94E-B00B-BB69D64E6083}" type="slidenum">
              <a:rPr lang="en-US" smtClean="0"/>
              <a:pPr/>
              <a:t>15</a:t>
            </a:fld>
            <a:endParaRPr lang="en-US"/>
          </a:p>
        </p:txBody>
      </p:sp>
    </p:spTree>
    <p:extLst>
      <p:ext uri="{BB962C8B-B14F-4D97-AF65-F5344CB8AC3E}">
        <p14:creationId xmlns:p14="http://schemas.microsoft.com/office/powerpoint/2010/main" val="81326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HOW</a:t>
            </a:r>
            <a:r>
              <a:rPr lang="en-US" sz="1200" b="1" kern="1200" baseline="0" dirty="0" smtClean="0">
                <a:solidFill>
                  <a:schemeClr val="tx1"/>
                </a:solidFill>
                <a:effectLst/>
                <a:latin typeface="+mn-lt"/>
                <a:ea typeface="ＭＳ Ｐゴシック" charset="0"/>
                <a:cs typeface="+mn-cs"/>
              </a:rPr>
              <a:t> TO REPORT FATALITIES AND SEVERE INJURIES</a:t>
            </a:r>
            <a:endParaRPr lang="en-US" sz="1200" b="1"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You have several options for how to report a fatality or severe injury: During business hours, </a:t>
            </a:r>
            <a:br>
              <a:rPr lang="en-US" sz="1200" kern="1200" dirty="0" smtClean="0">
                <a:solidFill>
                  <a:schemeClr val="tx1"/>
                </a:solidFill>
                <a:effectLst/>
                <a:latin typeface="+mn-lt"/>
                <a:ea typeface="ＭＳ Ｐゴシック" charset="0"/>
                <a:cs typeface="+mn-cs"/>
              </a:rPr>
            </a:br>
            <a:r>
              <a:rPr lang="en-US" sz="1200" kern="1200" dirty="0" smtClean="0">
                <a:solidFill>
                  <a:schemeClr val="tx1"/>
                </a:solidFill>
                <a:effectLst/>
                <a:latin typeface="+mn-lt"/>
                <a:ea typeface="ＭＳ Ｐゴシック" charset="0"/>
                <a:cs typeface="+mn-cs"/>
              </a:rPr>
              <a:t>call the nearest OSHA office; you can call the OSHA 24-hour hotline 1-800-321-6742 (OSHA); or you can report online at osha.gov/report</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16</a:t>
            </a:fld>
            <a:endParaRPr lang="en-US"/>
          </a:p>
        </p:txBody>
      </p:sp>
    </p:spTree>
    <p:extLst>
      <p:ext uri="{BB962C8B-B14F-4D97-AF65-F5344CB8AC3E}">
        <p14:creationId xmlns:p14="http://schemas.microsoft.com/office/powerpoint/2010/main" val="591543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SEVERE INJURY REPORTING</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Severe injury reporting is designed to better target the Agency’s</a:t>
            </a:r>
            <a:r>
              <a:rPr lang="en-US" sz="1200" b="1" kern="1200" dirty="0" smtClean="0">
                <a:solidFill>
                  <a:schemeClr val="tx1"/>
                </a:solidFill>
                <a:effectLst/>
                <a:latin typeface="+mn-lt"/>
                <a:ea typeface="ＭＳ Ｐゴシック" charset="0"/>
                <a:cs typeface="+mn-cs"/>
              </a:rPr>
              <a:t> </a:t>
            </a:r>
            <a:r>
              <a:rPr lang="en-US" sz="1200" kern="1200" dirty="0" smtClean="0">
                <a:solidFill>
                  <a:schemeClr val="tx1"/>
                </a:solidFill>
                <a:effectLst/>
                <a:latin typeface="+mn-lt"/>
                <a:ea typeface="ＭＳ Ｐゴシック" charset="0"/>
                <a:cs typeface="+mn-cs"/>
              </a:rPr>
              <a:t>compliance assistance and enforcement efforts</a:t>
            </a:r>
            <a:r>
              <a:rPr lang="en-US" sz="1200" b="1" kern="1200" dirty="0" smtClean="0">
                <a:solidFill>
                  <a:schemeClr val="tx1"/>
                </a:solidFill>
                <a:effectLst/>
                <a:latin typeface="+mn-lt"/>
                <a:ea typeface="ＭＳ Ｐゴシック" charset="0"/>
                <a:cs typeface="+mn-cs"/>
              </a:rPr>
              <a:t> </a:t>
            </a:r>
            <a:r>
              <a:rPr lang="en-US" sz="1200" kern="1200" dirty="0" smtClean="0">
                <a:solidFill>
                  <a:schemeClr val="tx1"/>
                </a:solidFill>
                <a:effectLst/>
                <a:latin typeface="+mn-lt"/>
                <a:ea typeface="ＭＳ Ｐゴシック" charset="0"/>
                <a:cs typeface="+mn-cs"/>
              </a:rPr>
              <a:t>in places where workers are at greatest risk; and it allows OSHA to engage more high-hazard employers</a:t>
            </a:r>
            <a:r>
              <a:rPr lang="en-US" sz="1200" b="1" kern="1200" dirty="0" smtClean="0">
                <a:solidFill>
                  <a:schemeClr val="tx1"/>
                </a:solidFill>
                <a:effectLst/>
                <a:latin typeface="+mn-lt"/>
                <a:ea typeface="ＭＳ Ｐゴシック" charset="0"/>
                <a:cs typeface="+mn-cs"/>
              </a:rPr>
              <a:t> </a:t>
            </a:r>
            <a:r>
              <a:rPr lang="en-US" sz="1200" kern="1200" dirty="0" smtClean="0">
                <a:solidFill>
                  <a:schemeClr val="tx1"/>
                </a:solidFill>
                <a:effectLst/>
                <a:latin typeface="+mn-lt"/>
                <a:ea typeface="ＭＳ Ｐゴシック" charset="0"/>
                <a:cs typeface="+mn-cs"/>
              </a:rPr>
              <a:t>in identifying and eliminating serious hazards.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Rapid Response Investigations (or RRIs) provide a way for OSHA to work with employers in a collaborative way to find and fix hazards.  </a:t>
            </a:r>
          </a:p>
          <a:p>
            <a:pPr marL="171450" indent="-171450">
              <a:buFont typeface="Arial" panose="020B0604020202020204" pitchFamily="34" charset="0"/>
              <a:buChar char="•"/>
            </a:pPr>
            <a:endParaRPr lang="en-US" dirty="0" smtClean="0"/>
          </a:p>
          <a:p>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9517B4-D02A-4591-B7A4-0908977989A4}" type="slidenum">
              <a:rPr lang="en-US" altLang="en-US" smtClean="0"/>
              <a:pPr/>
              <a:t>17</a:t>
            </a:fld>
            <a:endParaRPr lang="en-US" altLang="en-US" smtClean="0"/>
          </a:p>
        </p:txBody>
      </p:sp>
    </p:spTree>
    <p:extLst>
      <p:ext uri="{BB962C8B-B14F-4D97-AF65-F5344CB8AC3E}">
        <p14:creationId xmlns:p14="http://schemas.microsoft.com/office/powerpoint/2010/main" val="2999443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charset="0"/>
                <a:cs typeface="+mn-cs"/>
              </a:rPr>
              <a:t>ELECTRONICALLY SUBMITTING INJURY AND ILLNESS DATA</a:t>
            </a:r>
            <a:endParaRPr lang="en-US" sz="11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Covered employers must electronically submit data from their OSHA Form 300A to OSHA using OSHA’s Injury Tracking Application.</a:t>
            </a:r>
            <a:endParaRPr lang="en-US" sz="11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This rule applies to—</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establishments with 250 or more employees</a:t>
            </a:r>
            <a:r>
              <a:rPr lang="en-US" sz="1200" b="1" kern="1200" dirty="0" smtClean="0">
                <a:solidFill>
                  <a:schemeClr val="tx1"/>
                </a:solidFill>
                <a:effectLst/>
                <a:latin typeface="+mn-lt"/>
                <a:ea typeface="ＭＳ Ｐゴシック" charset="0"/>
                <a:cs typeface="+mn-cs"/>
              </a:rPr>
              <a:t> </a:t>
            </a:r>
            <a:r>
              <a:rPr lang="en-US" sz="1200" kern="1200" dirty="0" smtClean="0">
                <a:solidFill>
                  <a:schemeClr val="tx1"/>
                </a:solidFill>
                <a:effectLst/>
                <a:latin typeface="+mn-lt"/>
                <a:ea typeface="ＭＳ Ｐゴシック" charset="0"/>
                <a:cs typeface="+mn-cs"/>
              </a:rPr>
              <a:t>that are currently required to keep OSHA injury and illness records, and </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establishments with 20-249 employees</a:t>
            </a:r>
            <a:r>
              <a:rPr lang="en-US" sz="1200" b="1" kern="1200" dirty="0" smtClean="0">
                <a:solidFill>
                  <a:schemeClr val="tx1"/>
                </a:solidFill>
                <a:effectLst/>
                <a:latin typeface="+mn-lt"/>
                <a:ea typeface="ＭＳ Ｐゴシック" charset="0"/>
                <a:cs typeface="+mn-cs"/>
              </a:rPr>
              <a:t> </a:t>
            </a:r>
            <a:r>
              <a:rPr lang="en-US" sz="1200" kern="1200" dirty="0" smtClean="0">
                <a:solidFill>
                  <a:schemeClr val="tx1"/>
                </a:solidFill>
                <a:effectLst/>
                <a:latin typeface="+mn-lt"/>
                <a:ea typeface="ＭＳ Ｐゴシック" charset="0"/>
                <a:cs typeface="+mn-cs"/>
              </a:rPr>
              <a:t>that are classified in certain industries with historically high rates of occupational injuries and illnesses</a:t>
            </a:r>
            <a:endParaRPr lang="en-US" sz="1100" kern="1200" dirty="0" smtClean="0">
              <a:solidFill>
                <a:schemeClr val="tx1"/>
              </a:solidFill>
              <a:effectLst/>
              <a:latin typeface="+mn-lt"/>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18</a:t>
            </a:fld>
            <a:endParaRPr lang="en-US" dirty="0"/>
          </a:p>
        </p:txBody>
      </p:sp>
    </p:spTree>
    <p:extLst>
      <p:ext uri="{BB962C8B-B14F-4D97-AF65-F5344CB8AC3E}">
        <p14:creationId xmlns:p14="http://schemas.microsoft.com/office/powerpoint/2010/main" val="1862335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WORKER</a:t>
            </a:r>
            <a:r>
              <a:rPr lang="en-US" b="1" baseline="0" dirty="0" smtClean="0"/>
              <a:t> RIGHTS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Protecting workers means not only complying with regulations. Workers also have a legal right to raise safety and health concerns on the job without fear of retaliation. </a:t>
            </a:r>
            <a:endParaRPr lang="en-US" sz="11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Among other protections, workers have the right to—  </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report unsafe working conditions to their managers and to OSHA; </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assist in an OSHA investigation; and </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request Personal Protective Equipment (PPE) and training to make sure that they can do their jobs without exposure to hazards that can cause injury or illness.</a:t>
            </a:r>
            <a:endParaRPr lang="en-US" sz="1100" kern="1200" dirty="0" smtClean="0">
              <a:solidFill>
                <a:schemeClr val="tx1"/>
              </a:solidFill>
              <a:effectLst/>
              <a:latin typeface="+mn-lt"/>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19</a:t>
            </a:fld>
            <a:endParaRPr lang="en-US"/>
          </a:p>
        </p:txBody>
      </p:sp>
    </p:spTree>
    <p:extLst>
      <p:ext uri="{BB962C8B-B14F-4D97-AF65-F5344CB8AC3E}">
        <p14:creationId xmlns:p14="http://schemas.microsoft.com/office/powerpoint/2010/main" val="3422330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200"/>
              </a:spcAft>
              <a:buSzPts val="1000"/>
              <a:buFont typeface="Symbol" panose="05050102010706020507" pitchFamily="18" charset="2"/>
              <a:buNone/>
              <a:tabLst>
                <a:tab pos="457200" algn="l"/>
              </a:tabLst>
            </a:pPr>
            <a:r>
              <a:rPr lang="en-US" sz="1200" b="1"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WHISTLEBLOWER PROTECTIONS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It is against the law for employers to discipline or suspend their workers for reporting injuries or exercising other rights—and OSHA enforces this law.</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Retaliation can include reducing pay or hours; firing, laying off or suspending workers; reassignment, discipline, or demotion; threats, harassment, or intimidation; and blacklisting from hiring.</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It is well known that companies with effective safety and health programs actually find it helpful to encourage employees to report their concerns.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Think about it: Would you rather hear about a potential problem from your employee, or from a government inspector?  Or, worse, not hear about it at all, and then suffer a mishap, an injury, or even a fatality?</a:t>
            </a:r>
          </a:p>
          <a:p>
            <a:pPr marL="457200" marR="0">
              <a:lnSpc>
                <a:spcPct val="115000"/>
              </a:lnSpc>
              <a:spcBef>
                <a:spcPts val="0"/>
              </a:spcBef>
              <a:spcAft>
                <a:spcPts val="1200"/>
              </a:spcAft>
            </a:pPr>
            <a:r>
              <a:rPr lang="en-US" sz="1200" i="1"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[Insert your own local whistleblower protection story.]</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15000"/>
              </a:lnSpc>
              <a:spcBef>
                <a:spcPts val="0"/>
              </a:spcBef>
              <a:spcAft>
                <a:spcPts val="1200"/>
              </a:spcAft>
              <a:buSzPts val="1000"/>
              <a:buFont typeface="Arial" panose="020B0604020202020204" pitchFamily="34" charset="0"/>
              <a:buChar char="•"/>
              <a:tabLst>
                <a:tab pos="457200" algn="l"/>
              </a:tabLst>
            </a:pPr>
            <a:r>
              <a:rPr lang="en-US" sz="1200"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When a worker brings a hazard or concern to a supervisor’s attention, the supervisor should welcome the worker’s comment, thank the worker for showing initiative, and, after the hazard has been managed, praise the worker in the presence of others to encourage more worker engagement in finding and fixing problems before workers get hurt. </a:t>
            </a:r>
            <a:endParaRPr lang="en-US"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20</a:t>
            </a:fld>
            <a:endParaRPr lang="en-US"/>
          </a:p>
        </p:txBody>
      </p:sp>
    </p:spTree>
    <p:extLst>
      <p:ext uri="{BB962C8B-B14F-4D97-AF65-F5344CB8AC3E}">
        <p14:creationId xmlns:p14="http://schemas.microsoft.com/office/powerpoint/2010/main" val="3361890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200"/>
              </a:spcAft>
              <a:buSzPts val="1000"/>
              <a:buFont typeface="Symbol" panose="05050102010706020507" pitchFamily="18" charset="2"/>
              <a:buNone/>
              <a:tabLst>
                <a:tab pos="457200" algn="l"/>
              </a:tabLst>
            </a:pPr>
            <a:r>
              <a:rPr lang="en-US" sz="1200" b="1"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WHISTLEBLOWER PROTECTIONS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It is against the law for employers to discipline or suspend their workers for reporting injuries or exercising other rights—and OSHA enforces this law.</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Retaliation can include reducing pay or hours; firing, laying off or suspending workers; reassignment, discipline, or demotion; threats, harassment, or intimidation; and blacklisting from hiring.</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It is well known that companies with effective safety and health programs actually find it helpful to encourage employees to report their concerns.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Think about it: Would you rather hear about a potential problem from your employee, or from a government inspector?  Or, worse, not hear about it at all, and then suffer a mishap, an injury, or even a fatality?</a:t>
            </a:r>
          </a:p>
          <a:p>
            <a:pPr marL="457200" marR="0">
              <a:lnSpc>
                <a:spcPct val="115000"/>
              </a:lnSpc>
              <a:spcBef>
                <a:spcPts val="0"/>
              </a:spcBef>
              <a:spcAft>
                <a:spcPts val="1200"/>
              </a:spcAft>
            </a:pPr>
            <a:r>
              <a:rPr lang="en-US" sz="1200" i="1"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[Insert your own local whistleblower protection story.]</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15000"/>
              </a:lnSpc>
              <a:spcBef>
                <a:spcPts val="0"/>
              </a:spcBef>
              <a:spcAft>
                <a:spcPts val="1200"/>
              </a:spcAft>
              <a:buSzPts val="1000"/>
              <a:buFont typeface="Arial" panose="020B0604020202020204" pitchFamily="34" charset="0"/>
              <a:buChar char="•"/>
              <a:tabLst>
                <a:tab pos="457200" algn="l"/>
              </a:tabLst>
            </a:pPr>
            <a:r>
              <a:rPr lang="en-US" sz="1200"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When a worker brings a hazard or concern to a supervisor’s attention, the supervisor should welcome the worker’s comment, thank the worker for showing initiative, and, after the hazard has been managed, praise the worker in the presence of others to encourage more worker engagement in finding and fixing problems before workers get hurt. </a:t>
            </a:r>
            <a:endParaRPr lang="en-US" sz="18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21</a:t>
            </a:fld>
            <a:endParaRPr lang="en-US"/>
          </a:p>
        </p:txBody>
      </p:sp>
    </p:spTree>
    <p:extLst>
      <p:ext uri="{BB962C8B-B14F-4D97-AF65-F5344CB8AC3E}">
        <p14:creationId xmlns:p14="http://schemas.microsoft.com/office/powerpoint/2010/main" val="42467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WORKPLACE SAFETY INCENTIVE PROGRAMS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Many employers use incentive programs to promote workplace safety and health. Drug testing is also used to comply with workers’ comp carrier requirements in post-incident situations. </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OSHA memos </a:t>
            </a:r>
            <a:r>
              <a:rPr lang="en-US" sz="1200" kern="1200" dirty="0" smtClean="0">
                <a:solidFill>
                  <a:schemeClr val="tx1"/>
                </a:solidFill>
                <a:effectLst/>
                <a:latin typeface="+mn-lt"/>
                <a:ea typeface="ＭＳ Ｐゴシック" charset="0"/>
                <a:cs typeface="+mn-cs"/>
              </a:rPr>
              <a:t>address the structure of these policies:</a:t>
            </a:r>
          </a:p>
          <a:p>
            <a:pPr marL="628650" lvl="1" indent="-171450">
              <a:buFont typeface="Courier New" panose="02070309020205020404" pitchFamily="49" charset="0"/>
              <a:buChar char="o"/>
            </a:pPr>
            <a:r>
              <a:rPr lang="en-US" sz="1200" b="1" kern="1200" dirty="0" smtClean="0">
                <a:solidFill>
                  <a:schemeClr val="tx1"/>
                </a:solidFill>
                <a:effectLst/>
                <a:latin typeface="+mn-lt"/>
                <a:ea typeface="ＭＳ Ｐゴシック" charset="0"/>
                <a:cs typeface="+mn-cs"/>
              </a:rPr>
              <a:t>Aug 2017 </a:t>
            </a:r>
            <a:r>
              <a:rPr lang="en-US" sz="1200" kern="1200" dirty="0" smtClean="0">
                <a:solidFill>
                  <a:schemeClr val="tx1"/>
                </a:solidFill>
                <a:effectLst/>
                <a:latin typeface="+mn-lt"/>
                <a:ea typeface="ＭＳ Ｐゴシック" charset="0"/>
                <a:cs typeface="+mn-cs"/>
              </a:rPr>
              <a:t>memo revises field guidance on incentive programs at VPP applicant/participant worksites</a:t>
            </a:r>
          </a:p>
          <a:p>
            <a:pPr marL="628650" lvl="1" indent="-171450">
              <a:buFont typeface="Courier New" panose="02070309020205020404" pitchFamily="49" charset="0"/>
              <a:buChar char="o"/>
            </a:pPr>
            <a:r>
              <a:rPr lang="en-US" sz="1200" b="1" kern="1200" dirty="0" smtClean="0">
                <a:solidFill>
                  <a:schemeClr val="tx1"/>
                </a:solidFill>
                <a:effectLst/>
                <a:latin typeface="+mn-lt"/>
                <a:ea typeface="ＭＳ Ｐゴシック" charset="0"/>
                <a:cs typeface="+mn-cs"/>
              </a:rPr>
              <a:t>Oct 2018 </a:t>
            </a:r>
            <a:r>
              <a:rPr lang="en-US" sz="1200" kern="1200" dirty="0" smtClean="0">
                <a:solidFill>
                  <a:schemeClr val="tx1"/>
                </a:solidFill>
                <a:effectLst/>
                <a:latin typeface="+mn-lt"/>
                <a:ea typeface="ＭＳ Ｐゴシック" charset="0"/>
                <a:cs typeface="+mn-cs"/>
              </a:rPr>
              <a:t>memo clarifies OSHA's Position on incentive programs and drug testing under the Recordkeeping Standard</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22</a:t>
            </a:fld>
            <a:endParaRPr lang="en-US"/>
          </a:p>
        </p:txBody>
      </p:sp>
    </p:spTree>
    <p:extLst>
      <p:ext uri="{BB962C8B-B14F-4D97-AF65-F5344CB8AC3E}">
        <p14:creationId xmlns:p14="http://schemas.microsoft.com/office/powerpoint/2010/main" val="264950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48100" y="274638"/>
            <a:ext cx="2624138" cy="196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045" y="2550691"/>
            <a:ext cx="6534748" cy="6850382"/>
          </a:xfrm>
          <a:prstGeom prst="rect">
            <a:avLst/>
          </a:prstGeom>
        </p:spPr>
        <p:txBody>
          <a:bodyPr lIns="93625" tIns="46813" rIns="93625" bIns="46813"/>
          <a:lstStyle/>
          <a:p>
            <a:pPr marL="0" marR="0" lvl="0" indent="0" algn="l" defTabSz="914400" rtl="0" eaLnBrk="1" fontAlgn="base" latinLnBrk="0" hangingPunct="1">
              <a:lnSpc>
                <a:spcPct val="100000"/>
              </a:lnSpc>
              <a:spcBef>
                <a:spcPts val="0"/>
              </a:spcBef>
              <a:spcAft>
                <a:spcPts val="1200"/>
              </a:spcAft>
              <a:buClrTx/>
              <a:buSzTx/>
              <a:buFont typeface="Arial" panose="020B0604020202020204" pitchFamily="34" charset="0"/>
              <a:buNone/>
              <a:tabLst/>
              <a:defRPr/>
            </a:pPr>
            <a:r>
              <a:rPr lang="en-US" sz="1200" b="1" kern="1200" baseline="0" dirty="0" smtClean="0">
                <a:solidFill>
                  <a:schemeClr val="tx1"/>
                </a:solidFill>
                <a:effectLst/>
                <a:latin typeface="+mn-lt"/>
                <a:ea typeface="ＭＳ Ｐゴシック" charset="0"/>
                <a:cs typeface="+mn-cs"/>
              </a:rPr>
              <a:t>OSH ACT</a:t>
            </a:r>
            <a:endParaRPr lang="en-US" sz="1200" b="1" kern="1200" dirty="0" smtClean="0">
              <a:solidFill>
                <a:schemeClr val="tx1"/>
              </a:solidFill>
              <a:effectLst/>
              <a:latin typeface="+mn-lt"/>
              <a:ea typeface="ＭＳ Ｐゴシック" charset="0"/>
              <a:cs typeface="+mn-cs"/>
            </a:endParaRP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charset="0"/>
                <a:cs typeface="+mn-cs"/>
              </a:rPr>
              <a:t>Worker safety in the United States is enforced by OSHA, which is nearing its 50th year of existence.</a:t>
            </a: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charset="0"/>
                <a:cs typeface="+mn-cs"/>
              </a:rPr>
              <a:t>On December 29, 1970, President Richard Nixon signed the Occupational Safety and Health Act of 1970 (OSH Act) into law, establishing OSHA.</a:t>
            </a: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charset="0"/>
                <a:cs typeface="+mn-cs"/>
              </a:rPr>
              <a:t>OSHA officially</a:t>
            </a:r>
            <a:r>
              <a:rPr lang="en-US" sz="1200" kern="1200" baseline="0" dirty="0" smtClean="0">
                <a:solidFill>
                  <a:schemeClr val="tx1"/>
                </a:solidFill>
                <a:effectLst/>
                <a:latin typeface="+mn-lt"/>
                <a:ea typeface="ＭＳ Ｐゴシック" charset="0"/>
                <a:cs typeface="+mn-cs"/>
              </a:rPr>
              <a:t> opened its doors on April 28, 1971.</a:t>
            </a:r>
            <a:endParaRPr lang="en-US" sz="1200" kern="1200" dirty="0" smtClean="0">
              <a:solidFill>
                <a:schemeClr val="tx1"/>
              </a:solidFill>
              <a:effectLst/>
              <a:latin typeface="+mn-lt"/>
              <a:ea typeface="ＭＳ Ｐゴシック" charset="0"/>
              <a:cs typeface="+mn-cs"/>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69988" indent="-233363">
              <a:defRPr>
                <a:solidFill>
                  <a:schemeClr val="tx1"/>
                </a:solidFill>
                <a:latin typeface="Arial" panose="020B0604020202020204" pitchFamily="34" charset="0"/>
              </a:defRPr>
            </a:lvl3pPr>
            <a:lvl4pPr marL="1638300" indent="-233363">
              <a:defRPr>
                <a:solidFill>
                  <a:schemeClr val="tx1"/>
                </a:solidFill>
                <a:latin typeface="Arial" panose="020B0604020202020204" pitchFamily="34" charset="0"/>
              </a:defRPr>
            </a:lvl4pPr>
            <a:lvl5pPr marL="2105025" indent="-233363">
              <a:defRPr>
                <a:solidFill>
                  <a:schemeClr val="tx1"/>
                </a:solidFill>
                <a:latin typeface="Arial" panose="020B0604020202020204" pitchFamily="34" charset="0"/>
              </a:defRPr>
            </a:lvl5pPr>
            <a:lvl6pPr marL="2562225" indent="-233363" eaLnBrk="0" fontAlgn="base" hangingPunct="0">
              <a:spcBef>
                <a:spcPct val="0"/>
              </a:spcBef>
              <a:spcAft>
                <a:spcPct val="0"/>
              </a:spcAft>
              <a:defRPr>
                <a:solidFill>
                  <a:schemeClr val="tx1"/>
                </a:solidFill>
                <a:latin typeface="Arial" panose="020B0604020202020204" pitchFamily="34" charset="0"/>
              </a:defRPr>
            </a:lvl6pPr>
            <a:lvl7pPr marL="3019425" indent="-233363" eaLnBrk="0" fontAlgn="base" hangingPunct="0">
              <a:spcBef>
                <a:spcPct val="0"/>
              </a:spcBef>
              <a:spcAft>
                <a:spcPct val="0"/>
              </a:spcAft>
              <a:defRPr>
                <a:solidFill>
                  <a:schemeClr val="tx1"/>
                </a:solidFill>
                <a:latin typeface="Arial" panose="020B0604020202020204" pitchFamily="34" charset="0"/>
              </a:defRPr>
            </a:lvl7pPr>
            <a:lvl8pPr marL="3476625" indent="-233363" eaLnBrk="0" fontAlgn="base" hangingPunct="0">
              <a:spcBef>
                <a:spcPct val="0"/>
              </a:spcBef>
              <a:spcAft>
                <a:spcPct val="0"/>
              </a:spcAft>
              <a:defRPr>
                <a:solidFill>
                  <a:schemeClr val="tx1"/>
                </a:solidFill>
                <a:latin typeface="Arial" panose="020B0604020202020204" pitchFamily="34" charset="0"/>
              </a:defRPr>
            </a:lvl8pPr>
            <a:lvl9pPr marL="3933825" indent="-233363" eaLnBrk="0" fontAlgn="base" hangingPunct="0">
              <a:spcBef>
                <a:spcPct val="0"/>
              </a:spcBef>
              <a:spcAft>
                <a:spcPct val="0"/>
              </a:spcAft>
              <a:defRPr>
                <a:solidFill>
                  <a:schemeClr val="tx1"/>
                </a:solidFill>
                <a:latin typeface="Arial" panose="020B0604020202020204" pitchFamily="34" charset="0"/>
              </a:defRPr>
            </a:lvl9pPr>
          </a:lstStyle>
          <a:p>
            <a:fld id="{3CEC7B5B-BD50-4AB5-8C4D-765994D73EA3}" type="slidenum">
              <a:rPr lang="en-US" altLang="en-US">
                <a:latin typeface="Calibri" panose="020F0502020204030204" pitchFamily="34" charset="0"/>
              </a:rPr>
              <a:pPr/>
              <a:t>4</a:t>
            </a:fld>
            <a:endParaRPr lang="en-US" altLang="en-US" dirty="0">
              <a:latin typeface="Calibri" panose="020F0502020204030204" pitchFamily="34" charset="0"/>
            </a:endParaRPr>
          </a:p>
        </p:txBody>
      </p:sp>
      <p:sp>
        <p:nvSpPr>
          <p:cNvPr id="5" name="Header Placeholder 4"/>
          <p:cNvSpPr>
            <a:spLocks noGrp="1"/>
          </p:cNvSpPr>
          <p:nvPr>
            <p:ph type="hdr" sz="quarter"/>
          </p:nvPr>
        </p:nvSpPr>
        <p:spPr/>
        <p:txBody>
          <a:bodyPr/>
          <a:lstStyle/>
          <a:p>
            <a:pPr>
              <a:defRPr/>
            </a:pPr>
            <a:r>
              <a:rPr lang="en-US" dirty="0"/>
              <a:t>#1440 OSHA Overview for National Office Personnel, The OSHA Inspection Process  </a:t>
            </a:r>
          </a:p>
        </p:txBody>
      </p:sp>
      <p:sp>
        <p:nvSpPr>
          <p:cNvPr id="46086" name="TextBox 1"/>
          <p:cNvSpPr txBox="1">
            <a:spLocks noChangeArrowheads="1"/>
          </p:cNvSpPr>
          <p:nvPr/>
        </p:nvSpPr>
        <p:spPr bwMode="auto">
          <a:xfrm>
            <a:off x="233044" y="324837"/>
            <a:ext cx="3398957" cy="22594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3625" tIns="46813" rIns="93625" bIns="46813">
            <a:spAutoFit/>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t>Test Question:</a:t>
            </a:r>
          </a:p>
          <a:p>
            <a:r>
              <a:rPr lang="en-US" altLang="en-US" sz="900" dirty="0"/>
              <a:t>22.  OSHA must issue a citation within ___ of the occurrence of the violation: </a:t>
            </a:r>
            <a:r>
              <a:rPr lang="en-US" altLang="en-US" sz="900" b="1" dirty="0"/>
              <a:t>(TLO 5)</a:t>
            </a:r>
            <a:endParaRPr lang="en-US" altLang="en-US" sz="900" dirty="0"/>
          </a:p>
          <a:p>
            <a:pPr lvl="1">
              <a:buFont typeface="Calibri" panose="020F0502020204030204" pitchFamily="34" charset="0"/>
              <a:buAutoNum type="alphaLcPeriod"/>
            </a:pPr>
            <a:r>
              <a:rPr lang="en-US" altLang="en-US" sz="900" dirty="0"/>
              <a:t>Three months</a:t>
            </a:r>
          </a:p>
          <a:p>
            <a:pPr lvl="1">
              <a:buFont typeface="Calibri" panose="020F0502020204030204" pitchFamily="34" charset="0"/>
              <a:buAutoNum type="alphaLcPeriod"/>
            </a:pPr>
            <a:r>
              <a:rPr lang="en-US" altLang="en-US" sz="900" b="1" dirty="0"/>
              <a:t>Six months</a:t>
            </a:r>
            <a:endParaRPr lang="en-US" altLang="en-US" sz="900" dirty="0"/>
          </a:p>
          <a:p>
            <a:pPr lvl="1">
              <a:buFont typeface="Calibri" panose="020F0502020204030204" pitchFamily="34" charset="0"/>
              <a:buAutoNum type="alphaLcPeriod"/>
            </a:pPr>
            <a:r>
              <a:rPr lang="en-US" altLang="en-US" sz="900" dirty="0"/>
              <a:t>Twelve months</a:t>
            </a:r>
          </a:p>
          <a:p>
            <a:pPr lvl="1">
              <a:buFont typeface="Calibri" panose="020F0502020204030204" pitchFamily="34" charset="0"/>
              <a:buAutoNum type="alphaLcPeriod"/>
            </a:pPr>
            <a:r>
              <a:rPr lang="en-US" altLang="en-US" sz="900" dirty="0"/>
              <a:t>Five years</a:t>
            </a:r>
          </a:p>
          <a:p>
            <a:pPr lvl="1">
              <a:buFont typeface="Calibri" panose="020F0502020204030204" pitchFamily="34" charset="0"/>
              <a:buAutoNum type="alphaLcPeriod"/>
            </a:pPr>
            <a:endParaRPr lang="en-US" altLang="en-US" sz="900" dirty="0"/>
          </a:p>
          <a:p>
            <a:r>
              <a:rPr lang="en-US" altLang="en-US" sz="900" dirty="0"/>
              <a:t>23.  Citations are signed by the OSHA Area Director but they are not effective until they become a final order of: </a:t>
            </a:r>
            <a:r>
              <a:rPr lang="en-US" altLang="en-US" sz="900" b="1" dirty="0"/>
              <a:t>(TLO 5)</a:t>
            </a:r>
            <a:endParaRPr lang="en-US" altLang="en-US" sz="900" dirty="0"/>
          </a:p>
          <a:p>
            <a:pPr lvl="1">
              <a:buFont typeface="Calibri" panose="020F0502020204030204" pitchFamily="34" charset="0"/>
              <a:buAutoNum type="alphaLcPeriod"/>
            </a:pPr>
            <a:r>
              <a:rPr lang="en-US" altLang="en-US" sz="900" dirty="0"/>
              <a:t>The Assistant Secretary for OSHA</a:t>
            </a:r>
          </a:p>
          <a:p>
            <a:pPr lvl="1">
              <a:buFont typeface="Calibri" panose="020F0502020204030204" pitchFamily="34" charset="0"/>
              <a:buAutoNum type="alphaLcPeriod"/>
            </a:pPr>
            <a:r>
              <a:rPr lang="en-US" altLang="en-US" sz="900" b="1" dirty="0"/>
              <a:t>The Occupational Safety and Health Review Commission</a:t>
            </a:r>
            <a:endParaRPr lang="en-US" altLang="en-US" sz="900" dirty="0"/>
          </a:p>
          <a:p>
            <a:pPr lvl="1">
              <a:buFont typeface="Calibri" panose="020F0502020204030204" pitchFamily="34" charset="0"/>
              <a:buAutoNum type="alphaLcPeriod"/>
            </a:pPr>
            <a:r>
              <a:rPr lang="en-US" altLang="en-US" sz="900" dirty="0"/>
              <a:t>The Solicitor of Labor</a:t>
            </a:r>
          </a:p>
          <a:p>
            <a:pPr lvl="1">
              <a:buFont typeface="Calibri" panose="020F0502020204030204" pitchFamily="34" charset="0"/>
              <a:buAutoNum type="alphaLcPeriod"/>
            </a:pPr>
            <a:r>
              <a:rPr lang="en-US" altLang="en-US" sz="1000" dirty="0"/>
              <a:t>The Secretary of Labor</a:t>
            </a:r>
          </a:p>
        </p:txBody>
      </p:sp>
    </p:spTree>
    <p:extLst>
      <p:ext uri="{BB962C8B-B14F-4D97-AF65-F5344CB8AC3E}">
        <p14:creationId xmlns:p14="http://schemas.microsoft.com/office/powerpoint/2010/main" val="1549278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SAFETY INCENTIVE PROGRAMS: TWO TYPES AND RESULTS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Incentive programs can be an important tool to promote workplace safety and health.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One type of incentive program rewards workers for reporting near-misses or hazards, and encourages involvement in a safety and health program. Positive action taken under this type of program is always permissible.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Another type of incentive program is rate-based and focuses on reducing the number of reported injuries and illnesses. This type of program typically rewards workers with a prize or bonus at the end of an injury-free month or evaluates managers based on their work unit’s lack of injuries.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Rate-based incentive programs are also permissible, as long as they are not implemented in a manner that discourages reporting.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So: If an employer takes a negative action against a worker under a rate-based incentive program, such as withholding a prize or bonus because of a reported injury, then OSHA would not cite the employer, as long as the employer has implemented adequate precautions to ensure that workers feel free to report an injury or illness. </a:t>
            </a:r>
          </a:p>
        </p:txBody>
      </p:sp>
      <p:sp>
        <p:nvSpPr>
          <p:cNvPr id="4" name="Slide Number Placeholder 3"/>
          <p:cNvSpPr>
            <a:spLocks noGrp="1"/>
          </p:cNvSpPr>
          <p:nvPr>
            <p:ph type="sldNum" sz="quarter" idx="10"/>
          </p:nvPr>
        </p:nvSpPr>
        <p:spPr/>
        <p:txBody>
          <a:bodyPr/>
          <a:lstStyle/>
          <a:p>
            <a:fld id="{ABE2779E-D1FA-B94E-B00B-BB69D64E6083}" type="slidenum">
              <a:rPr lang="en-US" smtClean="0"/>
              <a:pPr/>
              <a:t>23</a:t>
            </a:fld>
            <a:endParaRPr lang="en-US"/>
          </a:p>
        </p:txBody>
      </p:sp>
    </p:spTree>
    <p:extLst>
      <p:ext uri="{BB962C8B-B14F-4D97-AF65-F5344CB8AC3E}">
        <p14:creationId xmlns:p14="http://schemas.microsoft.com/office/powerpoint/2010/main" val="3527276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r>
              <a:rPr lang="en-US" sz="1200" b="1" kern="1200" dirty="0" smtClean="0">
                <a:solidFill>
                  <a:schemeClr val="tx1"/>
                </a:solidFill>
                <a:effectLst/>
                <a:latin typeface="+mn-lt"/>
                <a:ea typeface="ＭＳ Ｐゴシック" charset="0"/>
                <a:cs typeface="+mn-cs"/>
              </a:rPr>
              <a:t>SAFETY INCENTIVE PROGRAMS: CREATING</a:t>
            </a:r>
            <a:r>
              <a:rPr lang="en-US" sz="1200" b="1" kern="1200" baseline="0" dirty="0" smtClean="0">
                <a:solidFill>
                  <a:schemeClr val="tx1"/>
                </a:solidFill>
                <a:effectLst/>
                <a:latin typeface="+mn-lt"/>
                <a:ea typeface="ＭＳ Ｐゴシック" charset="0"/>
                <a:cs typeface="+mn-cs"/>
              </a:rPr>
              <a:t> POSITIVE STEPS</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 statement that workers are encouraged to report and will not face retaliation for reporting may not, by itself, be adequate to ensure that workers actually feel free to report, particularly when the consequence for reporting will be a lost opportunity to receive a substantial reward. </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An employer could avoid any inadvertent deterrent effects of a rate-based incentive program by taking positive steps to create a workplace culture that emphasizes safety, not just rates. For example, any inadvertent deterrent effect of a rate-based incentive program on worker reporting would likely be counterbalanced if the employer also implements elements such as:</a:t>
            </a:r>
          </a:p>
          <a:p>
            <a:pPr marL="461963" indent="-180975">
              <a:spcBef>
                <a:spcPts val="0"/>
              </a:spcBef>
              <a:spcAft>
                <a:spcPts val="12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an incentive program that rewards workers for identifying unsafe conditions in the workplace;</a:t>
            </a:r>
          </a:p>
          <a:p>
            <a:pPr marL="461963" indent="-180975">
              <a:spcBef>
                <a:spcPts val="0"/>
              </a:spcBef>
              <a:spcAft>
                <a:spcPts val="12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 training program for all workers to reinforce reporting rights and responsibilities and emphasizes the employer’s non-retaliation policy;</a:t>
            </a:r>
          </a:p>
          <a:p>
            <a:pPr marL="461963" indent="-180975">
              <a:spcBef>
                <a:spcPts val="0"/>
              </a:spcBef>
              <a:spcAft>
                <a:spcPts val="12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 mechanism for accurately evaluating workers’ willingness to report injuries and illnesses.</a:t>
            </a:r>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fld id="{ABE2779E-D1FA-B94E-B00B-BB69D64E6083}" type="slidenum">
              <a:rPr lang="en-US" smtClean="0"/>
              <a:pPr/>
              <a:t>24</a:t>
            </a:fld>
            <a:endParaRPr lang="en-US"/>
          </a:p>
        </p:txBody>
      </p:sp>
    </p:spTree>
    <p:extLst>
      <p:ext uri="{BB962C8B-B14F-4D97-AF65-F5344CB8AC3E}">
        <p14:creationId xmlns:p14="http://schemas.microsoft.com/office/powerpoint/2010/main" val="348091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ＭＳ Ｐゴシック" charset="0"/>
                <a:cs typeface="+mn-cs"/>
              </a:rPr>
              <a:t>POST-INCIDENT DRUG TESTING</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Most instances of workplace drug testing are allowed, as long as the testing is not retaliatory in nature.</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Examples of permissible drug testing include:</a:t>
            </a: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random testing;</a:t>
            </a: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testing unrelated to the reporting of a work-related injury or illness;</a:t>
            </a: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testing under a state workers’ compensation law;</a:t>
            </a: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testing under other federal law, such as a U.S. Department of Transportation rule; and</a:t>
            </a: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testing to evaluate the root cause of a workplace incident that harmed or could have harmed workers. If the employer chooses to use drug testing to investigate the incident, the employer should test all workers whose conduct could have contributed to the incident, not just workers who reported injuries.</a:t>
            </a:r>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fld id="{ABE2779E-D1FA-B94E-B00B-BB69D64E6083}" type="slidenum">
              <a:rPr lang="en-US" smtClean="0"/>
              <a:pPr/>
              <a:t>25</a:t>
            </a:fld>
            <a:endParaRPr lang="en-US"/>
          </a:p>
        </p:txBody>
      </p:sp>
    </p:spTree>
    <p:extLst>
      <p:ext uri="{BB962C8B-B14F-4D97-AF65-F5344CB8AC3E}">
        <p14:creationId xmlns:p14="http://schemas.microsoft.com/office/powerpoint/2010/main" val="3465568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TRAINING</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Training must be provided to workers who face hazards on the job.  It’s the law, and it’s also good for every business. A highly trained workforce can minimize unnecessary costs and disruptions from an illness, injury, or fatality.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creates training materials, distributes training grants to nonprofit organizations, and provides training through authorized education centers.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charset="0"/>
                <a:cs typeface="+mn-cs"/>
              </a:rPr>
              <a:t>Training must be provided to workers who face hazards on the job. </a:t>
            </a:r>
          </a:p>
          <a:p>
            <a:pPr marL="171450" lvl="0" indent="-171450">
              <a:buFont typeface="Arial" panose="020B0604020202020204" pitchFamily="34" charset="0"/>
              <a:buChar char="•"/>
            </a:pPr>
            <a:endParaRPr lang="en-US" sz="12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fld id="{ABE2779E-D1FA-B94E-B00B-BB69D64E6083}" type="slidenum">
              <a:rPr lang="en-US" smtClean="0"/>
              <a:pPr/>
              <a:t>26</a:t>
            </a:fld>
            <a:endParaRPr lang="en-US"/>
          </a:p>
        </p:txBody>
      </p:sp>
    </p:spTree>
    <p:extLst>
      <p:ext uri="{BB962C8B-B14F-4D97-AF65-F5344CB8AC3E}">
        <p14:creationId xmlns:p14="http://schemas.microsoft.com/office/powerpoint/2010/main" val="3903932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TRAINING AND EDUCATION</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Training must be provided to workers who face hazards on the job.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creates training materials, distributes training grants to nonprofit organizations, and provides training through authorized education centers.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Outreach Training Program is a 10- or 30-hour course that OSHA-contracted Education Centers and other authorized trainers provide. (See the next slide for more detail.)</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OSHA Training Institute provides training and education in occupational safety and health for federal and state compliance officers, state consultants, other federal agency personnel, and the private sector.</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OSHA Training Institute’s Education Centers was initiated as an extension of the OSHA Training Institute.  It is a national network of training sites offering OTI courses geared toward the private sector. The OTI Education Centers are the primary distribution channel for Outreach Trainer courses.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awards grants to nonprofit organizations on a competitive basis through its Susan Harwood Training Grant Program. Grants are awarded to provide training and education programs for employers and employees on the recognition, avoidance, and prevention of safety and health hazards in their workplaces. OSHA selects the safety and health topics and holds a national competition to award grants for Targeted Topic Training programs.   </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27</a:t>
            </a:fld>
            <a:endParaRPr lang="en-US"/>
          </a:p>
        </p:txBody>
      </p:sp>
    </p:spTree>
    <p:extLst>
      <p:ext uri="{BB962C8B-B14F-4D97-AF65-F5344CB8AC3E}">
        <p14:creationId xmlns:p14="http://schemas.microsoft.com/office/powerpoint/2010/main" val="2735563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WORKPLACE VIOLENCE</a:t>
            </a:r>
          </a:p>
          <a:p>
            <a:pPr marL="171450" indent="-171450">
              <a:buFont typeface="Arial" panose="020B0604020202020204" pitchFamily="34" charset="0"/>
              <a:buChar char="•"/>
            </a:pPr>
            <a:r>
              <a:rPr lang="en-US" altLang="en-US" dirty="0" smtClean="0"/>
              <a:t>In most workplaces, the risk of workplace violence can be prevented or minimized if employers take appropriate precautions. </a:t>
            </a:r>
          </a:p>
          <a:p>
            <a:pPr marL="171450" indent="-171450">
              <a:buFont typeface="Arial" panose="020B0604020202020204" pitchFamily="34" charset="0"/>
              <a:buChar char="•"/>
            </a:pPr>
            <a:endParaRPr lang="en-US" altLang="en-US" dirty="0" smtClean="0"/>
          </a:p>
          <a:p>
            <a:pPr marL="171450" indent="-171450">
              <a:buFont typeface="Arial" panose="020B0604020202020204" pitchFamily="34" charset="0"/>
              <a:buChar char="•"/>
            </a:pPr>
            <a:r>
              <a:rPr lang="en-US" altLang="en-US" dirty="0" smtClean="0"/>
              <a:t>One of the best protections employers can offer their workers is to establish a zero-tolerance policy toward workplace violence. This policy should cover all workers, patients, clients, visitors, contractors, and anyone else who may come in contact with company personnel.</a:t>
            </a:r>
          </a:p>
          <a:p>
            <a:pPr marL="171450" indent="-171450">
              <a:buFont typeface="Arial" panose="020B0604020202020204" pitchFamily="34" charset="0"/>
              <a:buChar char="•"/>
            </a:pPr>
            <a:endParaRPr lang="en-US" altLang="en-US" dirty="0" smtClean="0"/>
          </a:p>
          <a:p>
            <a:pPr marL="171450" indent="-171450">
              <a:buFont typeface="Arial" panose="020B0604020202020204" pitchFamily="34" charset="0"/>
              <a:buChar char="•"/>
            </a:pPr>
            <a:r>
              <a:rPr lang="en-US" altLang="en-US" dirty="0" smtClean="0"/>
              <a:t>By assessing their worksites, employers can identify methods for reducing the likelihood of incidents occurring. </a:t>
            </a:r>
          </a:p>
          <a:p>
            <a:pPr marL="171450" indent="-171450">
              <a:buFont typeface="Arial" panose="020B0604020202020204" pitchFamily="34" charset="0"/>
              <a:buChar char="•"/>
            </a:pPr>
            <a:endParaRPr lang="en-US" altLang="en-US" dirty="0" smtClean="0"/>
          </a:p>
          <a:p>
            <a:pPr marL="171450" indent="-171450">
              <a:buFont typeface="Arial" panose="020B0604020202020204" pitchFamily="34" charset="0"/>
              <a:buChar char="•"/>
            </a:pPr>
            <a:r>
              <a:rPr lang="en-US" altLang="en-US" dirty="0" smtClean="0"/>
              <a:t>OSHA believes that a well-written and implemented workplace violence prevention program, combined with engineering controls, administrative controls and training can reduce the incidence of workplace violence in both the private sector and federal workplaces.</a:t>
            </a:r>
          </a:p>
          <a:p>
            <a:endParaRPr lang="en-US" altLang="en-US" dirty="0" smtClean="0"/>
          </a:p>
          <a:p>
            <a:pPr marL="171450" indent="-171450">
              <a:buFont typeface="Arial" panose="020B0604020202020204" pitchFamily="34" charset="0"/>
              <a:buChar char="•"/>
            </a:pPr>
            <a:r>
              <a:rPr lang="en-US" altLang="en-US" dirty="0" smtClean="0"/>
              <a:t>This can be a separate workplace violence prevention program or can be incorporated into an injury and illness prevention program, employee handbook, or manual of standard operating procedures. </a:t>
            </a:r>
          </a:p>
          <a:p>
            <a:pPr marL="171450" indent="-171450">
              <a:buFont typeface="Arial" panose="020B0604020202020204" pitchFamily="34" charset="0"/>
              <a:buChar char="•"/>
            </a:pPr>
            <a:endParaRPr lang="en-US" altLang="en-US" dirty="0" smtClean="0"/>
          </a:p>
          <a:p>
            <a:pPr marL="171450" indent="-171450">
              <a:buFont typeface="Arial" panose="020B0604020202020204" pitchFamily="34" charset="0"/>
              <a:buChar char="•"/>
            </a:pPr>
            <a:r>
              <a:rPr lang="en-US" altLang="en-US" dirty="0" smtClean="0"/>
              <a:t>It is critical to ensure that all workers know the policy and understand that all claims of workplace violence will be investigated and remedied promptly. </a:t>
            </a:r>
          </a:p>
          <a:p>
            <a:pPr marL="171450" indent="-171450">
              <a:buFont typeface="Arial" panose="020B0604020202020204" pitchFamily="34" charset="0"/>
              <a:buChar char="•"/>
            </a:pPr>
            <a:endParaRPr lang="en-US" altLang="en-US" dirty="0" smtClean="0"/>
          </a:p>
          <a:p>
            <a:pPr marL="171450" indent="-171450">
              <a:buFont typeface="Arial" panose="020B0604020202020204" pitchFamily="34" charset="0"/>
              <a:buChar char="•"/>
            </a:pPr>
            <a:r>
              <a:rPr lang="en-US" altLang="en-US" dirty="0" smtClean="0"/>
              <a:t>In addition, OSHA encourages employers to develop additional methods as necessary to protect employees in high risk industries.</a:t>
            </a:r>
          </a:p>
          <a:p>
            <a:endParaRPr lang="en-US" altLang="en-US" dirty="0" smtClean="0"/>
          </a:p>
          <a:p>
            <a:pPr marL="171450" indent="-171450">
              <a:buFont typeface="Arial" panose="020B0604020202020204" pitchFamily="34" charset="0"/>
              <a:buChar char="•"/>
            </a:pPr>
            <a:r>
              <a:rPr lang="en-US" altLang="en-US" dirty="0" smtClean="0"/>
              <a:t>OSHA has</a:t>
            </a:r>
            <a:r>
              <a:rPr lang="en-US" altLang="en-US" baseline="0" dirty="0" smtClean="0"/>
              <a:t> g</a:t>
            </a:r>
            <a:r>
              <a:rPr lang="en-US" altLang="en-US" dirty="0" smtClean="0"/>
              <a:t>uidelines for preventing workplace violence in healthcare and social services settings.</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28</a:t>
            </a:fld>
            <a:endParaRPr lang="en-US"/>
          </a:p>
        </p:txBody>
      </p:sp>
    </p:spTree>
    <p:extLst>
      <p:ext uri="{BB962C8B-B14F-4D97-AF65-F5344CB8AC3E}">
        <p14:creationId xmlns:p14="http://schemas.microsoft.com/office/powerpoint/2010/main" val="948542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OSHA RESOURCES</a:t>
            </a:r>
          </a:p>
          <a:p>
            <a:pPr marL="171450" indent="-171450">
              <a:buFont typeface="Arial" panose="020B0604020202020204" pitchFamily="34" charset="0"/>
              <a:buChar char="•"/>
            </a:pPr>
            <a:r>
              <a:rPr lang="en-US" dirty="0" smtClean="0"/>
              <a:t>OSHA has a wide variety of web resources to help</a:t>
            </a:r>
            <a:r>
              <a:rPr lang="en-US" baseline="0" dirty="0" smtClean="0"/>
              <a:t> employers and workers understand their rights and responsibilities.  These include compliance assistance tools, training resources, information on cooperative resources, required forms, and ways to contact the agency with any questions or concerns.</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29</a:t>
            </a:fld>
            <a:endParaRPr lang="en-US"/>
          </a:p>
        </p:txBody>
      </p:sp>
    </p:spTree>
    <p:extLst>
      <p:ext uri="{BB962C8B-B14F-4D97-AF65-F5344CB8AC3E}">
        <p14:creationId xmlns:p14="http://schemas.microsoft.com/office/powerpoint/2010/main" val="2633579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OSHA PUBLICATIONS</a:t>
            </a:r>
          </a:p>
          <a:p>
            <a:pPr marL="171450" indent="-171450" eaLnBrk="1" hangingPunct="1">
              <a:spcBef>
                <a:spcPct val="0"/>
              </a:spcBef>
              <a:buFont typeface="Arial" panose="020B0604020202020204" pitchFamily="34" charset="0"/>
              <a:buChar char="•"/>
            </a:pPr>
            <a:r>
              <a:rPr lang="en-US" altLang="en-US" dirty="0" smtClean="0"/>
              <a:t>Examining ways to improve the accessibility of information about available resources is a key project for OSHA.  As new products are developed or updates of existing resources occur, a primary consideration is to carefully consider the varied audiences, and how they can best access and use our materials.  </a:t>
            </a:r>
          </a:p>
          <a:p>
            <a:pPr marL="171450" indent="-171450" eaLnBrk="1" hangingPunct="1">
              <a:spcBef>
                <a:spcPct val="0"/>
              </a:spcBef>
              <a:buFont typeface="Arial" panose="020B0604020202020204" pitchFamily="34" charset="0"/>
              <a:buChar char="•"/>
            </a:pPr>
            <a:r>
              <a:rPr lang="en-US" altLang="en-US" dirty="0" smtClean="0"/>
              <a:t>This approach applies to all the materials that the agency is creating for including in the web portal.  Please let us know if there are materials you would like to see from us.  Your input is welcome and appreciated; after all, these resources are created to help all of our stakeholders – particularly both employers and workers.</a:t>
            </a:r>
          </a:p>
          <a:p>
            <a:pPr eaLnBrk="1" hangingPunct="1">
              <a:spcBef>
                <a:spcPct val="0"/>
              </a:spcBef>
            </a:pPr>
            <a:endParaRPr lang="en-US" altLang="en-US" dirty="0"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2475" indent="-287338">
              <a:spcBef>
                <a:spcPct val="30000"/>
              </a:spcBef>
              <a:defRPr sz="1200">
                <a:solidFill>
                  <a:schemeClr val="tx1"/>
                </a:solidFill>
                <a:latin typeface="Calibri" panose="020F0502020204030204" pitchFamily="34" charset="0"/>
              </a:defRPr>
            </a:lvl2pPr>
            <a:lvl3pPr marL="1158875" indent="-230188">
              <a:spcBef>
                <a:spcPct val="30000"/>
              </a:spcBef>
              <a:defRPr sz="1200">
                <a:solidFill>
                  <a:schemeClr val="tx1"/>
                </a:solidFill>
                <a:latin typeface="Calibri" panose="020F0502020204030204" pitchFamily="34" charset="0"/>
              </a:defRPr>
            </a:lvl3pPr>
            <a:lvl4pPr marL="1624013" indent="-230188">
              <a:spcBef>
                <a:spcPct val="30000"/>
              </a:spcBef>
              <a:defRPr sz="1200">
                <a:solidFill>
                  <a:schemeClr val="tx1"/>
                </a:solidFill>
                <a:latin typeface="Calibri" panose="020F0502020204030204" pitchFamily="34" charset="0"/>
              </a:defRPr>
            </a:lvl4pPr>
            <a:lvl5pPr marL="2089150" indent="-230188">
              <a:spcBef>
                <a:spcPct val="30000"/>
              </a:spcBef>
              <a:defRPr sz="1200">
                <a:solidFill>
                  <a:schemeClr val="tx1"/>
                </a:solidFill>
                <a:latin typeface="Calibri" panose="020F0502020204030204" pitchFamily="34" charset="0"/>
              </a:defRPr>
            </a:lvl5pPr>
            <a:lvl6pPr marL="2546350" indent="-230188" eaLnBrk="0" fontAlgn="base" hangingPunct="0">
              <a:spcBef>
                <a:spcPct val="30000"/>
              </a:spcBef>
              <a:spcAft>
                <a:spcPct val="0"/>
              </a:spcAft>
              <a:defRPr sz="1200">
                <a:solidFill>
                  <a:schemeClr val="tx1"/>
                </a:solidFill>
                <a:latin typeface="Calibri" panose="020F0502020204030204" pitchFamily="34" charset="0"/>
              </a:defRPr>
            </a:lvl6pPr>
            <a:lvl7pPr marL="3003550" indent="-230188" eaLnBrk="0" fontAlgn="base" hangingPunct="0">
              <a:spcBef>
                <a:spcPct val="30000"/>
              </a:spcBef>
              <a:spcAft>
                <a:spcPct val="0"/>
              </a:spcAft>
              <a:defRPr sz="1200">
                <a:solidFill>
                  <a:schemeClr val="tx1"/>
                </a:solidFill>
                <a:latin typeface="Calibri" panose="020F0502020204030204" pitchFamily="34" charset="0"/>
              </a:defRPr>
            </a:lvl7pPr>
            <a:lvl8pPr marL="3460750" indent="-230188" eaLnBrk="0" fontAlgn="base" hangingPunct="0">
              <a:spcBef>
                <a:spcPct val="30000"/>
              </a:spcBef>
              <a:spcAft>
                <a:spcPct val="0"/>
              </a:spcAft>
              <a:defRPr sz="1200">
                <a:solidFill>
                  <a:schemeClr val="tx1"/>
                </a:solidFill>
                <a:latin typeface="Calibri" panose="020F0502020204030204" pitchFamily="34" charset="0"/>
              </a:defRPr>
            </a:lvl8pPr>
            <a:lvl9pPr marL="391795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5A254E-11A6-4DA1-9A46-43045FFAFF33}" type="slidenum">
              <a:rPr lang="en-US" altLang="en-US" smtClean="0">
                <a:latin typeface="Arial" panose="020B0604020202020204" pitchFamily="34" charset="0"/>
              </a:rPr>
              <a:pPr>
                <a:spcBef>
                  <a:spcPct val="0"/>
                </a:spcBef>
              </a:pPr>
              <a:t>32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8159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SPANISH-LANGUAGE RESOURCES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has numerous Spanish-language resources online, and we are developing more all the time:</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There is a Spanish version of the OSHA Webpage. On any page on the OSHA website, look to the top right and click on the “Spanish” link. The page is auto-translated.  </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The OSHA poster and many other publications are available in Spanish. On OSHA’s homepage, click “news/resources” at the top of the page and then, in the drop-down menu, click “publications.” </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OSHA provides Spanish-speaking operators on its 800 number. The agency also offers a Spanish-language option for its e-correspondence system (to contact OSHA online with general safety and health questions), and Spanish-language information on how to file a complaint.</a:t>
            </a:r>
            <a:endParaRPr lang="en-US" sz="1100" kern="1200" dirty="0" smtClean="0">
              <a:solidFill>
                <a:schemeClr val="tx1"/>
              </a:solidFill>
              <a:effectLst/>
              <a:latin typeface="+mn-lt"/>
              <a:ea typeface="ＭＳ Ｐゴシック" charset="0"/>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Also online: OSHA offers English-to-Spanish and Spanish-to-English dictionaries of OSHA terms, general industry terms, and construction terms.</a:t>
            </a:r>
            <a:endParaRPr lang="en-US" sz="1100" kern="1200" dirty="0" smtClean="0">
              <a:solidFill>
                <a:schemeClr val="tx1"/>
              </a:solidFill>
              <a:effectLst/>
              <a:latin typeface="+mn-lt"/>
              <a:ea typeface="ＭＳ Ｐゴシック" charset="0"/>
              <a:cs typeface="+mn-cs"/>
            </a:endParaRPr>
          </a:p>
          <a:p>
            <a:pPr marL="171450" indent="-171450">
              <a:buFont typeface="Courier New" panose="02070309020205020404" pitchFamily="49" charset="0"/>
              <a:buChar char="o"/>
            </a:pPr>
            <a:endParaRPr lang="en-US" b="0" dirty="0" smtClean="0">
              <a:effectLst/>
            </a:endParaRPr>
          </a:p>
        </p:txBody>
      </p:sp>
      <p:sp>
        <p:nvSpPr>
          <p:cNvPr id="4" name="Slide Number Placeholder 3"/>
          <p:cNvSpPr>
            <a:spLocks noGrp="1"/>
          </p:cNvSpPr>
          <p:nvPr>
            <p:ph type="sldNum" sz="quarter" idx="10"/>
          </p:nvPr>
        </p:nvSpPr>
        <p:spPr/>
        <p:txBody>
          <a:bodyPr/>
          <a:lstStyle/>
          <a:p>
            <a:fld id="{ABE2779E-D1FA-B94E-B00B-BB69D64E6083}" type="slidenum">
              <a:rPr lang="en-US" smtClean="0"/>
              <a:pPr/>
              <a:t>33</a:t>
            </a:fld>
            <a:endParaRPr lang="en-US"/>
          </a:p>
        </p:txBody>
      </p:sp>
    </p:spTree>
    <p:extLst>
      <p:ext uri="{BB962C8B-B14F-4D97-AF65-F5344CB8AC3E}">
        <p14:creationId xmlns:p14="http://schemas.microsoft.com/office/powerpoint/2010/main" val="4182888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0"/>
                <a:cs typeface="+mn-cs"/>
              </a:rPr>
              <a:t>OSHA QUICKTAKES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charset="0"/>
                <a:cs typeface="+mn-cs"/>
              </a:rPr>
              <a:t>If you are not on the </a:t>
            </a:r>
            <a:r>
              <a:rPr lang="en-US" sz="1200" kern="1200" dirty="0" err="1" smtClean="0">
                <a:solidFill>
                  <a:schemeClr val="tx1"/>
                </a:solidFill>
                <a:effectLst/>
                <a:latin typeface="+mn-lt"/>
                <a:ea typeface="ＭＳ Ｐゴシック" charset="0"/>
                <a:cs typeface="+mn-cs"/>
              </a:rPr>
              <a:t>QuickTakes</a:t>
            </a:r>
            <a:r>
              <a:rPr lang="en-US" sz="1200" kern="1200" dirty="0" smtClean="0">
                <a:solidFill>
                  <a:schemeClr val="tx1"/>
                </a:solidFill>
                <a:effectLst/>
                <a:latin typeface="+mn-lt"/>
                <a:ea typeface="ＭＳ Ｐゴシック" charset="0"/>
                <a:cs typeface="+mn-cs"/>
              </a:rPr>
              <a:t> mailing list, you should consider it.  This free newsletter provides the latest information about agency actions, events, new resources, training, and enforcement activities.  This newsletter has more than 250,000 subscribers and the number continues to rise steadily. You can sign-up on the OSHA website.</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34</a:t>
            </a:fld>
            <a:endParaRPr lang="en-US"/>
          </a:p>
        </p:txBody>
      </p:sp>
    </p:spTree>
    <p:extLst>
      <p:ext uri="{BB962C8B-B14F-4D97-AF65-F5344CB8AC3E}">
        <p14:creationId xmlns:p14="http://schemas.microsoft.com/office/powerpoint/2010/main" val="188766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48100" y="274638"/>
            <a:ext cx="2624138" cy="196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045" y="2550691"/>
            <a:ext cx="6534748" cy="6850382"/>
          </a:xfrm>
          <a:prstGeom prst="rect">
            <a:avLst/>
          </a:prstGeom>
        </p:spPr>
        <p:txBody>
          <a:bodyPr lIns="93625" tIns="46813" rIns="93625" bIns="46813"/>
          <a:lstStyle/>
          <a:p>
            <a:pPr lvl="0">
              <a:spcBef>
                <a:spcPts val="0"/>
              </a:spcBef>
              <a:spcAft>
                <a:spcPts val="1200"/>
              </a:spcAft>
            </a:pPr>
            <a:r>
              <a:rPr lang="en-US" sz="1200" b="1" kern="1200" dirty="0" smtClean="0">
                <a:solidFill>
                  <a:schemeClr val="tx1"/>
                </a:solidFill>
                <a:effectLst/>
                <a:latin typeface="+mn-lt"/>
                <a:ea typeface="ＭＳ Ｐゴシック" charset="0"/>
                <a:cs typeface="+mn-cs"/>
              </a:rPr>
              <a:t>OSH ACT: KEY PROVISIONS</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How OSHA carries out its mission is laid out in the OSH Act.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Act:</a:t>
            </a:r>
            <a:endParaRPr lang="en-US" sz="1100" kern="1200" dirty="0" smtClean="0">
              <a:solidFill>
                <a:schemeClr val="tx1"/>
              </a:solidFill>
              <a:effectLst/>
              <a:latin typeface="+mn-lt"/>
              <a:ea typeface="ＭＳ Ｐゴシック" charset="0"/>
              <a:cs typeface="+mn-cs"/>
            </a:endParaRPr>
          </a:p>
          <a:p>
            <a:pPr marL="628650" lvl="1" indent="-171450">
              <a:spcBef>
                <a:spcPts val="0"/>
              </a:spcBef>
              <a:spcAft>
                <a:spcPts val="12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specifies the duty of employers to provide a safe and healthful workplace.</a:t>
            </a:r>
            <a:endParaRPr lang="en-US" sz="1100" kern="1200" dirty="0" smtClean="0">
              <a:solidFill>
                <a:schemeClr val="tx1"/>
              </a:solidFill>
              <a:effectLst/>
              <a:latin typeface="+mn-lt"/>
              <a:ea typeface="ＭＳ Ｐゴシック" charset="0"/>
              <a:cs typeface="+mn-cs"/>
            </a:endParaRPr>
          </a:p>
          <a:p>
            <a:pPr marL="628650" lvl="1" indent="-171450">
              <a:spcBef>
                <a:spcPts val="0"/>
              </a:spcBef>
              <a:spcAft>
                <a:spcPts val="12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authorizes OSHA to develop and issue safety and health regulations.</a:t>
            </a:r>
            <a:endParaRPr lang="en-US" sz="1100" kern="1200" dirty="0" smtClean="0">
              <a:solidFill>
                <a:schemeClr val="tx1"/>
              </a:solidFill>
              <a:effectLst/>
              <a:latin typeface="+mn-lt"/>
              <a:ea typeface="ＭＳ Ｐゴシック" charset="0"/>
              <a:cs typeface="+mn-cs"/>
            </a:endParaRPr>
          </a:p>
          <a:p>
            <a:pPr marL="628650" lvl="1" indent="-171450">
              <a:spcBef>
                <a:spcPts val="0"/>
              </a:spcBef>
              <a:spcAft>
                <a:spcPts val="12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authorizes OSHA to investigate workplaces.</a:t>
            </a:r>
            <a:endParaRPr lang="en-US" sz="1100" kern="1200" dirty="0" smtClean="0">
              <a:solidFill>
                <a:schemeClr val="tx1"/>
              </a:solidFill>
              <a:effectLst/>
              <a:latin typeface="+mn-lt"/>
              <a:ea typeface="ＭＳ Ｐゴシック" charset="0"/>
              <a:cs typeface="+mn-cs"/>
            </a:endParaRPr>
          </a:p>
          <a:p>
            <a:pPr marL="628650" lvl="1" indent="-171450">
              <a:spcBef>
                <a:spcPts val="0"/>
              </a:spcBef>
              <a:spcAft>
                <a:spcPts val="12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outlines information regarding shared jurisdiction – for federal and state issues, as well as how OSHA works with other federal government agencies.</a:t>
            </a:r>
            <a:endParaRPr lang="en-US" altLang="en-US" sz="900" b="1" u="sng" dirty="0" smtClean="0"/>
          </a:p>
          <a:p>
            <a:pPr eaLnBrk="1" hangingPunct="1">
              <a:lnSpc>
                <a:spcPct val="150000"/>
              </a:lnSpc>
              <a:spcBef>
                <a:spcPct val="0"/>
              </a:spcBef>
            </a:pPr>
            <a:endParaRPr lang="en-US" altLang="en-US" sz="900" b="1" u="sng" dirty="0" smtClean="0"/>
          </a:p>
          <a:p>
            <a:pPr eaLnBrk="1" hangingPunct="1">
              <a:lnSpc>
                <a:spcPct val="150000"/>
              </a:lnSpc>
              <a:spcBef>
                <a:spcPct val="0"/>
              </a:spcBef>
            </a:pPr>
            <a:endParaRPr lang="en-US" altLang="en-US" sz="900" b="1" u="sng" dirty="0" smtClean="0"/>
          </a:p>
          <a:p>
            <a:pPr eaLnBrk="1" hangingPunct="1">
              <a:lnSpc>
                <a:spcPct val="150000"/>
              </a:lnSpc>
              <a:spcBef>
                <a:spcPct val="0"/>
              </a:spcBef>
            </a:pPr>
            <a:endParaRPr lang="en-US" altLang="en-US" sz="900" b="1" u="sng" dirty="0" smtClean="0"/>
          </a:p>
          <a:p>
            <a:pPr eaLnBrk="1" fontAlgn="auto" hangingPunct="1">
              <a:spcBef>
                <a:spcPts val="0"/>
              </a:spcBef>
              <a:spcAft>
                <a:spcPts val="0"/>
              </a:spcAft>
              <a:defRPr/>
            </a:pPr>
            <a:endParaRPr lang="en-US" sz="900" dirty="0" smtClean="0"/>
          </a:p>
          <a:p>
            <a:pPr eaLnBrk="1" hangingPunct="1">
              <a:lnSpc>
                <a:spcPct val="150000"/>
              </a:lnSpc>
              <a:spcBef>
                <a:spcPct val="0"/>
              </a:spcBef>
              <a:buFontTx/>
              <a:buNone/>
              <a:defRPr/>
            </a:pPr>
            <a:endParaRPr lang="en-US" altLang="en-US" sz="900" b="1" u="sng"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69988" indent="-233363">
              <a:defRPr>
                <a:solidFill>
                  <a:schemeClr val="tx1"/>
                </a:solidFill>
                <a:latin typeface="Arial" panose="020B0604020202020204" pitchFamily="34" charset="0"/>
              </a:defRPr>
            </a:lvl3pPr>
            <a:lvl4pPr marL="1638300" indent="-233363">
              <a:defRPr>
                <a:solidFill>
                  <a:schemeClr val="tx1"/>
                </a:solidFill>
                <a:latin typeface="Arial" panose="020B0604020202020204" pitchFamily="34" charset="0"/>
              </a:defRPr>
            </a:lvl4pPr>
            <a:lvl5pPr marL="2105025" indent="-233363">
              <a:defRPr>
                <a:solidFill>
                  <a:schemeClr val="tx1"/>
                </a:solidFill>
                <a:latin typeface="Arial" panose="020B0604020202020204" pitchFamily="34" charset="0"/>
              </a:defRPr>
            </a:lvl5pPr>
            <a:lvl6pPr marL="2562225" indent="-233363" eaLnBrk="0" fontAlgn="base" hangingPunct="0">
              <a:spcBef>
                <a:spcPct val="0"/>
              </a:spcBef>
              <a:spcAft>
                <a:spcPct val="0"/>
              </a:spcAft>
              <a:defRPr>
                <a:solidFill>
                  <a:schemeClr val="tx1"/>
                </a:solidFill>
                <a:latin typeface="Arial" panose="020B0604020202020204" pitchFamily="34" charset="0"/>
              </a:defRPr>
            </a:lvl6pPr>
            <a:lvl7pPr marL="3019425" indent="-233363" eaLnBrk="0" fontAlgn="base" hangingPunct="0">
              <a:spcBef>
                <a:spcPct val="0"/>
              </a:spcBef>
              <a:spcAft>
                <a:spcPct val="0"/>
              </a:spcAft>
              <a:defRPr>
                <a:solidFill>
                  <a:schemeClr val="tx1"/>
                </a:solidFill>
                <a:latin typeface="Arial" panose="020B0604020202020204" pitchFamily="34" charset="0"/>
              </a:defRPr>
            </a:lvl7pPr>
            <a:lvl8pPr marL="3476625" indent="-233363" eaLnBrk="0" fontAlgn="base" hangingPunct="0">
              <a:spcBef>
                <a:spcPct val="0"/>
              </a:spcBef>
              <a:spcAft>
                <a:spcPct val="0"/>
              </a:spcAft>
              <a:defRPr>
                <a:solidFill>
                  <a:schemeClr val="tx1"/>
                </a:solidFill>
                <a:latin typeface="Arial" panose="020B0604020202020204" pitchFamily="34" charset="0"/>
              </a:defRPr>
            </a:lvl8pPr>
            <a:lvl9pPr marL="3933825" indent="-233363" eaLnBrk="0" fontAlgn="base" hangingPunct="0">
              <a:spcBef>
                <a:spcPct val="0"/>
              </a:spcBef>
              <a:spcAft>
                <a:spcPct val="0"/>
              </a:spcAft>
              <a:defRPr>
                <a:solidFill>
                  <a:schemeClr val="tx1"/>
                </a:solidFill>
                <a:latin typeface="Arial" panose="020B0604020202020204" pitchFamily="34" charset="0"/>
              </a:defRPr>
            </a:lvl9pPr>
          </a:lstStyle>
          <a:p>
            <a:fld id="{3CEC7B5B-BD50-4AB5-8C4D-765994D73EA3}" type="slidenum">
              <a:rPr lang="en-US" altLang="en-US">
                <a:latin typeface="Calibri" panose="020F0502020204030204" pitchFamily="34" charset="0"/>
              </a:rPr>
              <a:pPr/>
              <a:t>5</a:t>
            </a:fld>
            <a:endParaRPr lang="en-US" altLang="en-US" dirty="0">
              <a:latin typeface="Calibri" panose="020F0502020204030204" pitchFamily="34" charset="0"/>
            </a:endParaRPr>
          </a:p>
        </p:txBody>
      </p:sp>
      <p:sp>
        <p:nvSpPr>
          <p:cNvPr id="5" name="Header Placeholder 4"/>
          <p:cNvSpPr>
            <a:spLocks noGrp="1"/>
          </p:cNvSpPr>
          <p:nvPr>
            <p:ph type="hdr" sz="quarter"/>
          </p:nvPr>
        </p:nvSpPr>
        <p:spPr/>
        <p:txBody>
          <a:bodyPr/>
          <a:lstStyle/>
          <a:p>
            <a:pPr>
              <a:defRPr/>
            </a:pPr>
            <a:r>
              <a:rPr lang="en-US" dirty="0"/>
              <a:t>#1440 OSHA Overview for National Office Personnel, The OSHA Inspection Process  </a:t>
            </a:r>
          </a:p>
        </p:txBody>
      </p:sp>
      <p:sp>
        <p:nvSpPr>
          <p:cNvPr id="46086" name="TextBox 1"/>
          <p:cNvSpPr txBox="1">
            <a:spLocks noChangeArrowheads="1"/>
          </p:cNvSpPr>
          <p:nvPr/>
        </p:nvSpPr>
        <p:spPr bwMode="auto">
          <a:xfrm>
            <a:off x="233044" y="324837"/>
            <a:ext cx="3398957" cy="22594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3625" tIns="46813" rIns="93625" bIns="46813">
            <a:spAutoFit/>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t>Test Question:</a:t>
            </a:r>
          </a:p>
          <a:p>
            <a:r>
              <a:rPr lang="en-US" altLang="en-US" sz="900" dirty="0"/>
              <a:t>22.  OSHA must issue a citation within ___ of the occurrence of the violation: </a:t>
            </a:r>
            <a:r>
              <a:rPr lang="en-US" altLang="en-US" sz="900" b="1" dirty="0"/>
              <a:t>(TLO 5)</a:t>
            </a:r>
            <a:endParaRPr lang="en-US" altLang="en-US" sz="900" dirty="0"/>
          </a:p>
          <a:p>
            <a:pPr lvl="1">
              <a:buFont typeface="Calibri" panose="020F0502020204030204" pitchFamily="34" charset="0"/>
              <a:buAutoNum type="alphaLcPeriod"/>
            </a:pPr>
            <a:r>
              <a:rPr lang="en-US" altLang="en-US" sz="900" dirty="0"/>
              <a:t>Three months</a:t>
            </a:r>
          </a:p>
          <a:p>
            <a:pPr lvl="1">
              <a:buFont typeface="Calibri" panose="020F0502020204030204" pitchFamily="34" charset="0"/>
              <a:buAutoNum type="alphaLcPeriod"/>
            </a:pPr>
            <a:r>
              <a:rPr lang="en-US" altLang="en-US" sz="900" b="1" dirty="0"/>
              <a:t>Six months</a:t>
            </a:r>
            <a:endParaRPr lang="en-US" altLang="en-US" sz="900" dirty="0"/>
          </a:p>
          <a:p>
            <a:pPr lvl="1">
              <a:buFont typeface="Calibri" panose="020F0502020204030204" pitchFamily="34" charset="0"/>
              <a:buAutoNum type="alphaLcPeriod"/>
            </a:pPr>
            <a:r>
              <a:rPr lang="en-US" altLang="en-US" sz="900" dirty="0"/>
              <a:t>Twelve months</a:t>
            </a:r>
          </a:p>
          <a:p>
            <a:pPr lvl="1">
              <a:buFont typeface="Calibri" panose="020F0502020204030204" pitchFamily="34" charset="0"/>
              <a:buAutoNum type="alphaLcPeriod"/>
            </a:pPr>
            <a:r>
              <a:rPr lang="en-US" altLang="en-US" sz="900" dirty="0"/>
              <a:t>Five years</a:t>
            </a:r>
          </a:p>
          <a:p>
            <a:pPr lvl="1">
              <a:buFont typeface="Calibri" panose="020F0502020204030204" pitchFamily="34" charset="0"/>
              <a:buAutoNum type="alphaLcPeriod"/>
            </a:pPr>
            <a:endParaRPr lang="en-US" altLang="en-US" sz="900" dirty="0"/>
          </a:p>
          <a:p>
            <a:r>
              <a:rPr lang="en-US" altLang="en-US" sz="900" dirty="0"/>
              <a:t>23.  Citations are signed by the OSHA Area Director but they are not effective until they become a final order of: </a:t>
            </a:r>
            <a:r>
              <a:rPr lang="en-US" altLang="en-US" sz="900" b="1" dirty="0"/>
              <a:t>(TLO 5)</a:t>
            </a:r>
            <a:endParaRPr lang="en-US" altLang="en-US" sz="900" dirty="0"/>
          </a:p>
          <a:p>
            <a:pPr lvl="1">
              <a:buFont typeface="Calibri" panose="020F0502020204030204" pitchFamily="34" charset="0"/>
              <a:buAutoNum type="alphaLcPeriod"/>
            </a:pPr>
            <a:r>
              <a:rPr lang="en-US" altLang="en-US" sz="900" dirty="0"/>
              <a:t>The Assistant Secretary for OSHA</a:t>
            </a:r>
          </a:p>
          <a:p>
            <a:pPr lvl="1">
              <a:buFont typeface="Calibri" panose="020F0502020204030204" pitchFamily="34" charset="0"/>
              <a:buAutoNum type="alphaLcPeriod"/>
            </a:pPr>
            <a:r>
              <a:rPr lang="en-US" altLang="en-US" sz="900" b="1" dirty="0"/>
              <a:t>The Occupational Safety and Health Review Commission</a:t>
            </a:r>
            <a:endParaRPr lang="en-US" altLang="en-US" sz="900" dirty="0"/>
          </a:p>
          <a:p>
            <a:pPr lvl="1">
              <a:buFont typeface="Calibri" panose="020F0502020204030204" pitchFamily="34" charset="0"/>
              <a:buAutoNum type="alphaLcPeriod"/>
            </a:pPr>
            <a:r>
              <a:rPr lang="en-US" altLang="en-US" sz="900" dirty="0"/>
              <a:t>The Solicitor of Labor</a:t>
            </a:r>
          </a:p>
          <a:p>
            <a:pPr lvl="1">
              <a:buFont typeface="Calibri" panose="020F0502020204030204" pitchFamily="34" charset="0"/>
              <a:buAutoNum type="alphaLcPeriod"/>
            </a:pPr>
            <a:r>
              <a:rPr lang="en-US" altLang="en-US" sz="1000" dirty="0"/>
              <a:t>The Secretary of Labor</a:t>
            </a:r>
          </a:p>
        </p:txBody>
      </p:sp>
    </p:spTree>
    <p:extLst>
      <p:ext uri="{BB962C8B-B14F-4D97-AF65-F5344CB8AC3E}">
        <p14:creationId xmlns:p14="http://schemas.microsoft.com/office/powerpoint/2010/main" val="239500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2A20EC"/>
                </a:solidFill>
              </a:rPr>
              <a:t>CONTACT OSHA</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If you have any questions or concerns about workplace safety, OSHA wants to hear from you.  We can discuss your concerns at events like this, but you can also reach out to us anytime in several ways.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Go to www.osha.gov and click on “Contact Us” link in “About OSHA” tab.  There, you will find info on how to contact us through our 1-800 hotline, how to submit questions to us via our website, and how to locate contact info for your local OSHA area office.</a:t>
            </a:r>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fld id="{ABE2779E-D1FA-B94E-B00B-BB69D64E6083}" type="slidenum">
              <a:rPr lang="en-US" smtClean="0"/>
              <a:pPr/>
              <a:t>35</a:t>
            </a:fld>
            <a:endParaRPr lang="en-US"/>
          </a:p>
        </p:txBody>
      </p:sp>
    </p:spTree>
    <p:extLst>
      <p:ext uri="{BB962C8B-B14F-4D97-AF65-F5344CB8AC3E}">
        <p14:creationId xmlns:p14="http://schemas.microsoft.com/office/powerpoint/2010/main" val="736282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COMPLIANCE</a:t>
            </a:r>
            <a:r>
              <a:rPr lang="en-US" altLang="en-US" b="1" baseline="0" dirty="0" smtClean="0"/>
              <a:t> ASSISTANCE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charset="0"/>
                <a:cs typeface="+mn-cs"/>
              </a:rPr>
              <a:t>Many employers understand their responsibilities and make every effort to comply with the law.  OSHA is working to improve compliance assistance materials to make them more user friendly.  This includes plain English or translating the documents into a language the worker speaks. </a:t>
            </a:r>
          </a:p>
          <a:p>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6CA4F3-4602-4D67-84A4-DEB08F5F2154}" type="slidenum">
              <a:rPr lang="en-US" altLang="en-US" smtClean="0">
                <a:latin typeface="Arial" panose="020B0604020202020204" pitchFamily="34" charset="0"/>
              </a:rPr>
              <a:pPr>
                <a:spcBef>
                  <a:spcPct val="0"/>
                </a:spcBef>
              </a:pPr>
              <a:t>36</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1337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PREVENTION</a:t>
            </a:r>
          </a:p>
          <a:p>
            <a:pPr marL="171450" indent="-171450">
              <a:buFont typeface="Arial" panose="020B0604020202020204" pitchFamily="34" charset="0"/>
              <a:buChar char="•"/>
            </a:pPr>
            <a:r>
              <a:rPr lang="en-US" dirty="0" smtClean="0"/>
              <a:t>Everything</a:t>
            </a:r>
            <a:r>
              <a:rPr lang="en-US" baseline="0" dirty="0" smtClean="0"/>
              <a:t> OSHA does is about preventing workplace injuries and illnesses  Prevention saves lives, prevents injuries, and even helps businesses save money.  That’s why prevention has to be everyone’s goal.</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37</a:t>
            </a:fld>
            <a:endParaRPr lang="en-US"/>
          </a:p>
        </p:txBody>
      </p:sp>
    </p:spTree>
    <p:extLst>
      <p:ext uri="{BB962C8B-B14F-4D97-AF65-F5344CB8AC3E}">
        <p14:creationId xmlns:p14="http://schemas.microsoft.com/office/powerpoint/2010/main" val="3526336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OSHA WORKING WITH EMPLOYERS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Each year OSHA provides assistance to nearly 250,000 individuals by phone (calling our 1-800 number) and another 12,000 email requests for help. OSHA’s regional and area offices conduct thousands of outreach activities. And, every year, OSHA's On-Site Consultation Program conducts more than 26,000 free on-site visits to small and medium-sized business worksites covering more than 1.3 million workers nationwide.</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Outreach Training Program trains more than 1 million workers. More than 19 million users visit OSHA’s webpage each year, and the agency’s videos receive half a million views on YouTube.</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All-in-all OSHA’s compliance assistance efforts helped remove 2.9 million workers from hazards in 2018.</a:t>
            </a:r>
            <a:endParaRPr lang="en-US" sz="1200" kern="1200" dirty="0">
              <a:solidFill>
                <a:schemeClr val="tx1"/>
              </a:solidFill>
              <a:effectLst/>
              <a:latin typeface="+mn-lt"/>
              <a:ea typeface="ＭＳ Ｐゴシック" charset="0"/>
              <a:cs typeface="+mn-cs"/>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4163">
              <a:spcBef>
                <a:spcPct val="30000"/>
              </a:spcBef>
              <a:defRPr sz="1200">
                <a:solidFill>
                  <a:schemeClr val="tx1"/>
                </a:solidFill>
                <a:latin typeface="Calibri" panose="020F0502020204030204" pitchFamily="34" charset="0"/>
              </a:defRPr>
            </a:lvl2pPr>
            <a:lvl3pPr marL="1155700" indent="-227013">
              <a:spcBef>
                <a:spcPct val="30000"/>
              </a:spcBef>
              <a:defRPr sz="1200">
                <a:solidFill>
                  <a:schemeClr val="tx1"/>
                </a:solidFill>
                <a:latin typeface="Calibri" panose="020F0502020204030204" pitchFamily="34" charset="0"/>
              </a:defRPr>
            </a:lvl3pPr>
            <a:lvl4pPr marL="1620838" indent="-227013">
              <a:spcBef>
                <a:spcPct val="30000"/>
              </a:spcBef>
              <a:defRPr sz="1200">
                <a:solidFill>
                  <a:schemeClr val="tx1"/>
                </a:solidFill>
                <a:latin typeface="Calibri" panose="020F0502020204030204" pitchFamily="34" charset="0"/>
              </a:defRPr>
            </a:lvl4pPr>
            <a:lvl5pPr marL="2085975" indent="-227013">
              <a:spcBef>
                <a:spcPct val="30000"/>
              </a:spcBef>
              <a:defRPr sz="1200">
                <a:solidFill>
                  <a:schemeClr val="tx1"/>
                </a:solidFill>
                <a:latin typeface="Calibri" panose="020F0502020204030204" pitchFamily="34" charset="0"/>
              </a:defRPr>
            </a:lvl5pPr>
            <a:lvl6pPr marL="2543175" indent="-227013" eaLnBrk="0" fontAlgn="base" hangingPunct="0">
              <a:spcBef>
                <a:spcPct val="30000"/>
              </a:spcBef>
              <a:spcAft>
                <a:spcPct val="0"/>
              </a:spcAft>
              <a:defRPr sz="1200">
                <a:solidFill>
                  <a:schemeClr val="tx1"/>
                </a:solidFill>
                <a:latin typeface="Calibri" panose="020F0502020204030204" pitchFamily="34" charset="0"/>
              </a:defRPr>
            </a:lvl6pPr>
            <a:lvl7pPr marL="3000375" indent="-227013" eaLnBrk="0" fontAlgn="base" hangingPunct="0">
              <a:spcBef>
                <a:spcPct val="30000"/>
              </a:spcBef>
              <a:spcAft>
                <a:spcPct val="0"/>
              </a:spcAft>
              <a:defRPr sz="1200">
                <a:solidFill>
                  <a:schemeClr val="tx1"/>
                </a:solidFill>
                <a:latin typeface="Calibri" panose="020F0502020204030204" pitchFamily="34" charset="0"/>
              </a:defRPr>
            </a:lvl7pPr>
            <a:lvl8pPr marL="3457575" indent="-227013" eaLnBrk="0" fontAlgn="base" hangingPunct="0">
              <a:spcBef>
                <a:spcPct val="30000"/>
              </a:spcBef>
              <a:spcAft>
                <a:spcPct val="0"/>
              </a:spcAft>
              <a:defRPr sz="1200">
                <a:solidFill>
                  <a:schemeClr val="tx1"/>
                </a:solidFill>
                <a:latin typeface="Calibri" panose="020F0502020204030204" pitchFamily="34" charset="0"/>
              </a:defRPr>
            </a:lvl8pPr>
            <a:lvl9pPr marL="3914775" indent="-2270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098333B8-8B4D-4024-862B-854096D63036}" type="slidenum">
              <a:rPr lang="en-US" altLang="en-US" smtClean="0">
                <a:latin typeface="Arial" panose="020B0604020202020204" pitchFamily="34" charset="0"/>
              </a:rPr>
              <a:pPr eaLnBrk="0" hangingPunct="0">
                <a:spcBef>
                  <a:spcPct val="0"/>
                </a:spcBef>
              </a:pPr>
              <a:t>38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935507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5150" y="153988"/>
            <a:ext cx="3178175" cy="2384425"/>
          </a:xfrm>
        </p:spPr>
      </p:sp>
      <p:sp>
        <p:nvSpPr>
          <p:cNvPr id="3" name="Notes Placeholder 2"/>
          <p:cNvSpPr>
            <a:spLocks noGrp="1"/>
          </p:cNvSpPr>
          <p:nvPr>
            <p:ph type="body" idx="1"/>
          </p:nvPr>
        </p:nvSpPr>
        <p:spPr>
          <a:xfrm>
            <a:off x="532672" y="2611498"/>
            <a:ext cx="8218373" cy="4378099"/>
          </a:xfrm>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OSHA’S COOPERATIVE PROGRAMS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understands that working with stakeholders is the best way to achieve its mission.</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OSHA’s Cooperative Programs are excellent ways for employers, employees, and associations to work with OSHA on meaningful safety and health initiatives.</a:t>
            </a:r>
          </a:p>
          <a:p>
            <a:pPr marL="171450" lvl="0" indent="-171450">
              <a:spcBef>
                <a:spcPts val="0"/>
              </a:spcBef>
              <a:spcAft>
                <a:spcPts val="6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These programs include the:</a:t>
            </a:r>
          </a:p>
          <a:p>
            <a:pPr marL="628650" lvl="1" indent="-171450">
              <a:spcBef>
                <a:spcPts val="0"/>
              </a:spcBef>
              <a:spcAft>
                <a:spcPts val="6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On-Site Consultation Program;</a:t>
            </a:r>
          </a:p>
          <a:p>
            <a:pPr marL="628650" lvl="1" indent="-171450">
              <a:spcBef>
                <a:spcPts val="0"/>
              </a:spcBef>
              <a:spcAft>
                <a:spcPts val="6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Safety and Health Achievement Recognition Program (SHARP);</a:t>
            </a:r>
          </a:p>
          <a:p>
            <a:pPr marL="628650" lvl="1" indent="-171450">
              <a:spcBef>
                <a:spcPts val="0"/>
              </a:spcBef>
              <a:spcAft>
                <a:spcPts val="6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Alliance Program;</a:t>
            </a:r>
          </a:p>
          <a:p>
            <a:pPr marL="628650" lvl="1" indent="-171450">
              <a:spcBef>
                <a:spcPts val="0"/>
              </a:spcBef>
              <a:spcAft>
                <a:spcPts val="6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Strategic Partnership Program;</a:t>
            </a:r>
          </a:p>
          <a:p>
            <a:pPr marL="628650" lvl="1" indent="-171450">
              <a:spcBef>
                <a:spcPts val="0"/>
              </a:spcBef>
              <a:spcAft>
                <a:spcPts val="6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Voluntary Protection Programs (VPP); and</a:t>
            </a:r>
          </a:p>
          <a:p>
            <a:pPr marL="628650" lvl="1" indent="-171450">
              <a:spcBef>
                <a:spcPts val="0"/>
              </a:spcBef>
              <a:spcAft>
                <a:spcPts val="1200"/>
              </a:spcAft>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OSHA Challenge.</a:t>
            </a:r>
          </a:p>
          <a:p>
            <a:r>
              <a:rPr lang="en-US" sz="1200" kern="1200" dirty="0" smtClean="0">
                <a:solidFill>
                  <a:schemeClr val="tx1"/>
                </a:solidFill>
                <a:effectLst/>
                <a:latin typeface="+mn-lt"/>
                <a:ea typeface="ＭＳ Ｐゴシック" charset="0"/>
                <a:cs typeface="+mn-cs"/>
              </a:rPr>
              <a:t> </a:t>
            </a:r>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fld id="{ABE2779E-D1FA-B94E-B00B-BB69D64E6083}" type="slidenum">
              <a:rPr lang="en-US" smtClean="0"/>
              <a:pPr/>
              <a:t>39</a:t>
            </a:fld>
            <a:endParaRPr lang="en-US"/>
          </a:p>
        </p:txBody>
      </p:sp>
    </p:spTree>
    <p:extLst>
      <p:ext uri="{BB962C8B-B14F-4D97-AF65-F5344CB8AC3E}">
        <p14:creationId xmlns:p14="http://schemas.microsoft.com/office/powerpoint/2010/main" val="773874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425450"/>
            <a:ext cx="4191000" cy="3143250"/>
          </a:xfrm>
        </p:spPr>
      </p:sp>
      <p:sp>
        <p:nvSpPr>
          <p:cNvPr id="3" name="Notes Placeholder 2"/>
          <p:cNvSpPr>
            <a:spLocks noGrp="1"/>
          </p:cNvSpPr>
          <p:nvPr>
            <p:ph type="body" idx="1"/>
          </p:nvPr>
        </p:nvSpPr>
        <p:spPr>
          <a:xfrm>
            <a:off x="694060" y="4035953"/>
            <a:ext cx="5552475" cy="4806801"/>
          </a:xfrm>
        </p:spPr>
        <p:txBody>
          <a:bodyPr/>
          <a:lstStyle/>
          <a:p>
            <a:pPr marL="0" lv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ON-SITE</a:t>
            </a:r>
            <a:r>
              <a:rPr lang="en-US" sz="1200" b="1" kern="1200" baseline="0" dirty="0" smtClean="0">
                <a:solidFill>
                  <a:schemeClr val="tx1"/>
                </a:solidFill>
                <a:effectLst/>
                <a:latin typeface="+mn-lt"/>
                <a:ea typeface="ＭＳ Ｐゴシック" charset="0"/>
                <a:cs typeface="+mn-cs"/>
              </a:rPr>
              <a:t> CONSULTATION PROGRAM</a:t>
            </a:r>
            <a:endParaRPr lang="en-US" sz="1200" b="1" kern="1200" dirty="0" smtClean="0">
              <a:solidFill>
                <a:schemeClr val="tx1"/>
              </a:solidFill>
              <a:effectLst/>
              <a:latin typeface="+mn-lt"/>
              <a:ea typeface="ＭＳ Ｐゴシック" charset="0"/>
              <a:cs typeface="+mn-cs"/>
            </a:endParaRP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OSHA’s On-Site Consultation Program offers no-cost advice to small and medium-sized businesses.  Priority is given to high-hazard worksites.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On-Site Consultation services are separate from enforcement.  This mean that they do not result in penalties or citations.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Through this program, OSHA works with the employer to find and fix hazards.  The goal is for the business to meet its legal requirements, and to establish or improve its safety and health program.</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On-Site Consultation Program does not just save worker lives; it can also help businesses save money.  When businesses lower their injury and illness rates, they save money on workers’ compensation insurance premiums and lost time from worker injuries.</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Each year, OSHA's On-Site Consultation Program conducts more than 26,000 free on-site visits.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Employers who have a consultation visit and meet other requirements can be recognized under the Safety and Health Achievement Recognition Program (SHARP).  </a:t>
            </a:r>
          </a:p>
          <a:p>
            <a:r>
              <a:rPr lang="en-US" sz="1200" kern="1200" dirty="0" smtClean="0">
                <a:solidFill>
                  <a:schemeClr val="tx1"/>
                </a:solidFill>
                <a:effectLst/>
                <a:latin typeface="+mn-lt"/>
                <a:ea typeface="ＭＳ Ｐゴシック" charset="0"/>
                <a:cs typeface="+mn-cs"/>
              </a:rPr>
              <a:t> </a:t>
            </a:r>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fld id="{895F3596-D41D-4CBE-8C26-8EB68AC9124A}" type="slidenum">
              <a:rPr lang="en-US" smtClean="0"/>
              <a:t>40</a:t>
            </a:fld>
            <a:endParaRPr lang="en-US" dirty="0"/>
          </a:p>
        </p:txBody>
      </p:sp>
    </p:spTree>
    <p:extLst>
      <p:ext uri="{BB962C8B-B14F-4D97-AF65-F5344CB8AC3E}">
        <p14:creationId xmlns:p14="http://schemas.microsoft.com/office/powerpoint/2010/main" val="1295816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000">
                <a:solidFill>
                  <a:schemeClr val="tx1"/>
                </a:solidFill>
                <a:latin typeface="Arial" charset="0"/>
              </a:defRPr>
            </a:lvl1pPr>
            <a:lvl2pPr marL="751494" indent="-289036" eaLnBrk="0" hangingPunct="0">
              <a:defRPr sz="2000">
                <a:solidFill>
                  <a:schemeClr val="tx1"/>
                </a:solidFill>
                <a:latin typeface="Arial" charset="0"/>
              </a:defRPr>
            </a:lvl2pPr>
            <a:lvl3pPr marL="1156145" indent="-231229" eaLnBrk="0" hangingPunct="0">
              <a:defRPr sz="2000">
                <a:solidFill>
                  <a:schemeClr val="tx1"/>
                </a:solidFill>
                <a:latin typeface="Arial" charset="0"/>
              </a:defRPr>
            </a:lvl3pPr>
            <a:lvl4pPr marL="1618602" indent="-231229" eaLnBrk="0" hangingPunct="0">
              <a:defRPr sz="2000">
                <a:solidFill>
                  <a:schemeClr val="tx1"/>
                </a:solidFill>
                <a:latin typeface="Arial" charset="0"/>
              </a:defRPr>
            </a:lvl4pPr>
            <a:lvl5pPr marL="2081060" indent="-231229" eaLnBrk="0" hangingPunct="0">
              <a:defRPr sz="2000">
                <a:solidFill>
                  <a:schemeClr val="tx1"/>
                </a:solidFill>
                <a:latin typeface="Arial" charset="0"/>
              </a:defRPr>
            </a:lvl5pPr>
            <a:lvl6pPr marL="2543518" indent="-231229" eaLnBrk="0" fontAlgn="base" hangingPunct="0">
              <a:lnSpc>
                <a:spcPct val="90000"/>
              </a:lnSpc>
              <a:spcBef>
                <a:spcPct val="20000"/>
              </a:spcBef>
              <a:spcAft>
                <a:spcPct val="0"/>
              </a:spcAft>
              <a:buSzPct val="80000"/>
              <a:buChar char="–"/>
              <a:defRPr sz="2000">
                <a:solidFill>
                  <a:schemeClr val="tx1"/>
                </a:solidFill>
                <a:latin typeface="Arial" charset="0"/>
              </a:defRPr>
            </a:lvl6pPr>
            <a:lvl7pPr marL="3005976" indent="-231229" eaLnBrk="0" fontAlgn="base" hangingPunct="0">
              <a:lnSpc>
                <a:spcPct val="90000"/>
              </a:lnSpc>
              <a:spcBef>
                <a:spcPct val="20000"/>
              </a:spcBef>
              <a:spcAft>
                <a:spcPct val="0"/>
              </a:spcAft>
              <a:buSzPct val="80000"/>
              <a:buChar char="–"/>
              <a:defRPr sz="2000">
                <a:solidFill>
                  <a:schemeClr val="tx1"/>
                </a:solidFill>
                <a:latin typeface="Arial" charset="0"/>
              </a:defRPr>
            </a:lvl7pPr>
            <a:lvl8pPr marL="3468434" indent="-231229" eaLnBrk="0" fontAlgn="base" hangingPunct="0">
              <a:lnSpc>
                <a:spcPct val="90000"/>
              </a:lnSpc>
              <a:spcBef>
                <a:spcPct val="20000"/>
              </a:spcBef>
              <a:spcAft>
                <a:spcPct val="0"/>
              </a:spcAft>
              <a:buSzPct val="80000"/>
              <a:buChar char="–"/>
              <a:defRPr sz="2000">
                <a:solidFill>
                  <a:schemeClr val="tx1"/>
                </a:solidFill>
                <a:latin typeface="Arial" charset="0"/>
              </a:defRPr>
            </a:lvl8pPr>
            <a:lvl9pPr marL="3930891" indent="-231229" eaLnBrk="0" fontAlgn="base" hangingPunct="0">
              <a:lnSpc>
                <a:spcPct val="90000"/>
              </a:lnSpc>
              <a:spcBef>
                <a:spcPct val="20000"/>
              </a:spcBef>
              <a:spcAft>
                <a:spcPct val="0"/>
              </a:spcAft>
              <a:buSzPct val="80000"/>
              <a:buChar char="–"/>
              <a:defRPr sz="2000">
                <a:solidFill>
                  <a:schemeClr val="tx1"/>
                </a:solidFill>
                <a:latin typeface="Arial" charset="0"/>
              </a:defRPr>
            </a:lvl9pPr>
          </a:lstStyle>
          <a:p>
            <a:pPr defTabSz="924916" eaLnBrk="1" hangingPunct="1">
              <a:defRPr/>
            </a:pPr>
            <a:fld id="{D3E0DE07-7B72-4780-B515-44B423FEC223}" type="slidenum">
              <a:rPr lang="en-US" altLang="en-US" sz="1200">
                <a:solidFill>
                  <a:prstClr val="black"/>
                </a:solidFill>
              </a:rPr>
              <a:pPr defTabSz="924916" eaLnBrk="1" hangingPunct="1">
                <a:defRPr/>
              </a:pPr>
              <a:t>41</a:t>
            </a:fld>
            <a:endParaRPr lang="en-US" altLang="en-US" sz="1200">
              <a:solidFill>
                <a:prstClr val="black"/>
              </a:solidFill>
            </a:endParaRPr>
          </a:p>
        </p:txBody>
      </p:sp>
      <p:sp>
        <p:nvSpPr>
          <p:cNvPr id="23555" name="Rectangle 2"/>
          <p:cNvSpPr>
            <a:spLocks noGrp="1" noRot="1" noChangeAspect="1" noChangeArrowheads="1" noTextEdit="1"/>
          </p:cNvSpPr>
          <p:nvPr>
            <p:ph type="sldImg"/>
          </p:nvPr>
        </p:nvSpPr>
        <p:spPr>
          <a:xfrm>
            <a:off x="1419225" y="263525"/>
            <a:ext cx="3817938" cy="2865438"/>
          </a:xfrm>
          <a:ln/>
        </p:spPr>
      </p:sp>
      <p:sp>
        <p:nvSpPr>
          <p:cNvPr id="23556" name="Rectangle 3"/>
          <p:cNvSpPr>
            <a:spLocks noGrp="1" noChangeArrowheads="1"/>
          </p:cNvSpPr>
          <p:nvPr>
            <p:ph type="body" idx="1"/>
          </p:nvPr>
        </p:nvSpPr>
        <p:spPr>
          <a:xfrm>
            <a:off x="308472" y="3267865"/>
            <a:ext cx="6484831" cy="5808444"/>
          </a:xfrm>
          <a:noFill/>
        </p:spPr>
        <p:txBody>
          <a:bodyPr/>
          <a:lstStyle/>
          <a:p>
            <a:pPr marL="0" lvl="0" indent="0" eaLnBrk="0" fontAlgn="base" hangingPunct="0">
              <a:spcBef>
                <a:spcPts val="0"/>
              </a:spcBef>
              <a:spcAft>
                <a:spcPts val="1200"/>
              </a:spcAft>
              <a:buFont typeface="Arial" panose="020B0604020202020204" pitchFamily="34" charset="0"/>
              <a:buNone/>
            </a:pPr>
            <a:r>
              <a:rPr lang="en-US" sz="1000" b="1" kern="1200" dirty="0" smtClean="0">
                <a:solidFill>
                  <a:schemeClr val="tx1"/>
                </a:solidFill>
                <a:effectLst/>
                <a:latin typeface="+mn-lt"/>
                <a:ea typeface="ＭＳ Ｐゴシック" charset="0"/>
                <a:cs typeface="+mn-cs"/>
              </a:rPr>
              <a:t>SAFETY</a:t>
            </a:r>
            <a:r>
              <a:rPr lang="en-US" sz="1000" b="1" kern="1200" baseline="0" dirty="0" smtClean="0">
                <a:solidFill>
                  <a:schemeClr val="tx1"/>
                </a:solidFill>
                <a:effectLst/>
                <a:latin typeface="+mn-lt"/>
                <a:ea typeface="ＭＳ Ｐゴシック" charset="0"/>
                <a:cs typeface="+mn-cs"/>
              </a:rPr>
              <a:t> AND HEALTH RECOGNITION PROGRAM (SHARP)</a:t>
            </a:r>
            <a:endParaRPr lang="en-US" sz="1000" b="1" kern="1200" dirty="0" smtClean="0">
              <a:solidFill>
                <a:schemeClr val="tx1"/>
              </a:solidFill>
              <a:effectLst/>
              <a:latin typeface="+mn-lt"/>
              <a:ea typeface="ＭＳ Ｐゴシック" charset="0"/>
              <a:cs typeface="+mn-cs"/>
            </a:endParaRPr>
          </a:p>
          <a:p>
            <a:pPr marL="171450" lvl="0" indent="-171450" eaLnBrk="0" fontAlgn="base" hangingPunct="0">
              <a:spcBef>
                <a:spcPts val="0"/>
              </a:spcBef>
              <a:spcAft>
                <a:spcPts val="1200"/>
              </a:spcAft>
              <a:buFont typeface="Arial" panose="020B0604020202020204" pitchFamily="34" charset="0"/>
              <a:buChar char="•"/>
            </a:pPr>
            <a:r>
              <a:rPr lang="en-US" sz="1000" kern="1200" dirty="0" smtClean="0">
                <a:solidFill>
                  <a:schemeClr val="tx1"/>
                </a:solidFill>
                <a:effectLst/>
                <a:latin typeface="+mn-lt"/>
                <a:ea typeface="ＭＳ Ｐゴシック" charset="0"/>
                <a:cs typeface="+mn-cs"/>
              </a:rPr>
              <a:t>SHARP recognizes small business employers who have used consultation services, and have a great safety and health program. </a:t>
            </a:r>
          </a:p>
          <a:p>
            <a:pPr marL="171450" lvl="0" indent="-171450" eaLnBrk="0" fontAlgn="base" hangingPunct="0">
              <a:spcBef>
                <a:spcPts val="0"/>
              </a:spcBef>
              <a:spcAft>
                <a:spcPts val="1200"/>
              </a:spcAft>
              <a:buFont typeface="Arial" panose="020B0604020202020204" pitchFamily="34" charset="0"/>
              <a:buChar char="•"/>
            </a:pPr>
            <a:r>
              <a:rPr lang="en-US" sz="1000" kern="1200" dirty="0" smtClean="0">
                <a:solidFill>
                  <a:schemeClr val="tx1"/>
                </a:solidFill>
                <a:effectLst/>
                <a:latin typeface="+mn-lt"/>
                <a:ea typeface="ＭＳ Ｐゴシック" charset="0"/>
                <a:cs typeface="+mn-cs"/>
              </a:rPr>
              <a:t>OSHA’s acceptance of a worksite into SHARP recognizes businesses as a model for worksite safety and health. </a:t>
            </a:r>
          </a:p>
          <a:p>
            <a:pPr marL="171450" lvl="0" indent="-171450" eaLnBrk="0" fontAlgn="base" hangingPunct="0">
              <a:spcBef>
                <a:spcPts val="0"/>
              </a:spcBef>
              <a:spcAft>
                <a:spcPts val="1200"/>
              </a:spcAft>
              <a:buFont typeface="Arial" panose="020B0604020202020204" pitchFamily="34" charset="0"/>
              <a:buChar char="•"/>
            </a:pPr>
            <a:r>
              <a:rPr lang="en-US" sz="1000" kern="1200" dirty="0" smtClean="0">
                <a:solidFill>
                  <a:schemeClr val="tx1"/>
                </a:solidFill>
                <a:effectLst/>
                <a:latin typeface="+mn-lt"/>
                <a:ea typeface="ＭＳ Ｐゴシック" charset="0"/>
                <a:cs typeface="+mn-cs"/>
              </a:rPr>
              <a:t>Upon receiving SHARP recognition, worksites are exempted from programmed enforcement inspections while its SHARP certification is valid.</a:t>
            </a:r>
          </a:p>
          <a:p>
            <a:pPr marL="171450" lvl="0" indent="-171450" eaLnBrk="0" fontAlgn="base" hangingPunct="0">
              <a:spcBef>
                <a:spcPts val="0"/>
              </a:spcBef>
              <a:spcAft>
                <a:spcPts val="1200"/>
              </a:spcAft>
              <a:buFont typeface="Arial" panose="020B0604020202020204" pitchFamily="34" charset="0"/>
              <a:buChar char="•"/>
            </a:pPr>
            <a:r>
              <a:rPr lang="en-US" sz="1000" kern="1200" dirty="0" smtClean="0">
                <a:solidFill>
                  <a:schemeClr val="tx1"/>
                </a:solidFill>
                <a:effectLst/>
                <a:latin typeface="+mn-lt"/>
                <a:ea typeface="ＭＳ Ｐゴシック" charset="0"/>
                <a:cs typeface="+mn-cs"/>
              </a:rPr>
              <a:t>The initial deferral period may be up to 2 years, with subsequent renewals for 3 year periods.</a:t>
            </a:r>
          </a:p>
          <a:p>
            <a:pPr marL="171450" lvl="0" indent="-171450" eaLnBrk="0" fontAlgn="base" hangingPunct="0">
              <a:spcBef>
                <a:spcPts val="0"/>
              </a:spcBef>
              <a:spcAft>
                <a:spcPts val="600"/>
              </a:spcAft>
              <a:buFont typeface="Arial" panose="020B0604020202020204" pitchFamily="34" charset="0"/>
              <a:buChar char="•"/>
            </a:pPr>
            <a:r>
              <a:rPr lang="en-US" sz="1000" kern="1200" dirty="0" smtClean="0">
                <a:solidFill>
                  <a:schemeClr val="tx1"/>
                </a:solidFill>
                <a:effectLst/>
                <a:latin typeface="+mn-lt"/>
                <a:ea typeface="ＭＳ Ｐゴシック" charset="0"/>
                <a:cs typeface="+mn-cs"/>
              </a:rPr>
              <a:t>To participate in SHARP, businesses must meet certain requirements. Some of those requirements include: </a:t>
            </a:r>
          </a:p>
          <a:p>
            <a:pPr marL="628650" lvl="1" indent="-171450" eaLnBrk="0" fontAlgn="base" hangingPunct="0">
              <a:spcBef>
                <a:spcPts val="0"/>
              </a:spcBef>
              <a:spcAft>
                <a:spcPts val="600"/>
              </a:spcAft>
              <a:buFont typeface="Courier New" panose="02070309020205020404" pitchFamily="49" charset="0"/>
              <a:buChar char="o"/>
            </a:pPr>
            <a:r>
              <a:rPr lang="en-US" sz="1000" kern="1200" dirty="0" smtClean="0">
                <a:solidFill>
                  <a:schemeClr val="tx1"/>
                </a:solidFill>
                <a:effectLst/>
                <a:latin typeface="+mn-lt"/>
                <a:ea typeface="ＭＳ Ｐゴシック" charset="0"/>
                <a:cs typeface="+mn-cs"/>
              </a:rPr>
              <a:t>having no more than 250 employees onsite, and fewer than 500 company-wide;</a:t>
            </a:r>
          </a:p>
          <a:p>
            <a:pPr marL="628650" lvl="1" indent="-171450" eaLnBrk="0" fontAlgn="base" hangingPunct="0">
              <a:spcBef>
                <a:spcPts val="0"/>
              </a:spcBef>
              <a:spcAft>
                <a:spcPts val="600"/>
              </a:spcAft>
              <a:buFont typeface="Courier New" panose="02070309020205020404" pitchFamily="49" charset="0"/>
              <a:buChar char="o"/>
            </a:pPr>
            <a:r>
              <a:rPr lang="en-US" sz="1000" kern="1200" dirty="0" smtClean="0">
                <a:solidFill>
                  <a:schemeClr val="tx1"/>
                </a:solidFill>
                <a:effectLst/>
                <a:latin typeface="+mn-lt"/>
                <a:ea typeface="ＭＳ Ｐゴシック" charset="0"/>
                <a:cs typeface="+mn-cs"/>
              </a:rPr>
              <a:t>requesting an On-Site Consultation visit, and correcting all hazards identified during the visit;</a:t>
            </a:r>
          </a:p>
          <a:p>
            <a:pPr marL="628650" lvl="1" indent="-171450" eaLnBrk="0" fontAlgn="base" hangingPunct="0">
              <a:spcBef>
                <a:spcPts val="0"/>
              </a:spcBef>
              <a:spcAft>
                <a:spcPts val="600"/>
              </a:spcAft>
              <a:buFont typeface="Courier New" panose="02070309020205020404" pitchFamily="49" charset="0"/>
              <a:buChar char="o"/>
            </a:pPr>
            <a:r>
              <a:rPr lang="en-US" sz="1000" kern="1200" dirty="0" smtClean="0">
                <a:solidFill>
                  <a:schemeClr val="tx1"/>
                </a:solidFill>
                <a:effectLst/>
                <a:latin typeface="+mn-lt"/>
                <a:ea typeface="ＭＳ Ｐゴシック" charset="0"/>
                <a:cs typeface="+mn-cs"/>
              </a:rPr>
              <a:t>involving workers in safety and health efforts; and</a:t>
            </a:r>
          </a:p>
          <a:p>
            <a:pPr marL="628650" lvl="1" indent="-171450" eaLnBrk="0" fontAlgn="base" hangingPunct="0">
              <a:spcBef>
                <a:spcPts val="0"/>
              </a:spcBef>
              <a:spcAft>
                <a:spcPts val="1200"/>
              </a:spcAft>
              <a:buFont typeface="Courier New" panose="02070309020205020404" pitchFamily="49" charset="0"/>
              <a:buChar char="o"/>
            </a:pPr>
            <a:r>
              <a:rPr lang="en-US" sz="1000" kern="1200" dirty="0" smtClean="0">
                <a:solidFill>
                  <a:schemeClr val="tx1"/>
                </a:solidFill>
                <a:effectLst/>
                <a:latin typeface="+mn-lt"/>
                <a:ea typeface="ＭＳ Ｐゴシック" charset="0"/>
                <a:cs typeface="+mn-cs"/>
              </a:rPr>
              <a:t>having a safety and health program that meets minimum requirements.</a:t>
            </a:r>
          </a:p>
          <a:p>
            <a:pPr marL="171450" lvl="0" indent="-171450" eaLnBrk="0" fontAlgn="base" hangingPunct="0">
              <a:spcBef>
                <a:spcPts val="0"/>
              </a:spcBef>
              <a:spcAft>
                <a:spcPts val="1200"/>
              </a:spcAft>
              <a:buFont typeface="Arial" panose="020B0604020202020204" pitchFamily="34" charset="0"/>
              <a:buChar char="•"/>
            </a:pPr>
            <a:r>
              <a:rPr lang="en-US" sz="1000" kern="1200" dirty="0" smtClean="0">
                <a:solidFill>
                  <a:schemeClr val="tx1"/>
                </a:solidFill>
                <a:effectLst/>
                <a:latin typeface="+mn-lt"/>
                <a:ea typeface="ＭＳ Ｐゴシック" charset="0"/>
                <a:cs typeface="+mn-cs"/>
              </a:rPr>
              <a:t>At the end of FY 2018, there were 1,322 SHARP participants across the U.S.</a:t>
            </a:r>
          </a:p>
        </p:txBody>
      </p:sp>
    </p:spTree>
    <p:extLst>
      <p:ext uri="{BB962C8B-B14F-4D97-AF65-F5344CB8AC3E}">
        <p14:creationId xmlns:p14="http://schemas.microsoft.com/office/powerpoint/2010/main" val="3002962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468313"/>
            <a:ext cx="5703888" cy="4278312"/>
          </a:xfrm>
        </p:spPr>
      </p:sp>
      <p:sp>
        <p:nvSpPr>
          <p:cNvPr id="3" name="Notes Placeholder 2"/>
          <p:cNvSpPr>
            <a:spLocks noGrp="1"/>
          </p:cNvSpPr>
          <p:nvPr>
            <p:ph type="body" idx="1"/>
          </p:nvPr>
        </p:nvSpPr>
        <p:spPr>
          <a:xfrm>
            <a:off x="523389" y="4848727"/>
            <a:ext cx="4187112" cy="7333566"/>
          </a:xfrm>
        </p:spPr>
        <p:txBody>
          <a:bodyPr/>
          <a:lstStyle/>
          <a:p>
            <a:pPr marL="0" lv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OSHA CHALLENGE</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Challenge provides businesses with the opportunity to get help in improving their safety and health programs.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Challenge Administrators, who are experienced in safety and health, work directly with businesses.  Administrators provide participants with mentoring, training, and progress tracking.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This program guides participants through the entire process of implementing an effective safety and health program.</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As of January, there were 103 active participants in OSHA Challenge.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Since OSHA Challenge began in 2004, 81 employers have “graduated” from the program. 31 of those graduates went on to become Voluntary Protection Program (VPP) participants. </a:t>
            </a:r>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91D4FD0D-DF32-463A-8FB2-857694C99BCA}"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638360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468313"/>
            <a:ext cx="5703888" cy="4278312"/>
          </a:xfrm>
        </p:spPr>
      </p:sp>
      <p:sp>
        <p:nvSpPr>
          <p:cNvPr id="3" name="Notes Placeholder 2"/>
          <p:cNvSpPr>
            <a:spLocks noGrp="1"/>
          </p:cNvSpPr>
          <p:nvPr>
            <p:ph type="body" idx="1"/>
          </p:nvPr>
        </p:nvSpPr>
        <p:spPr>
          <a:xfrm>
            <a:off x="523389" y="4848727"/>
            <a:ext cx="4187112" cy="7333566"/>
          </a:xfrm>
        </p:spPr>
        <p:txBody>
          <a:bodyPr/>
          <a:lstStyle/>
          <a:p>
            <a:pPr mar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VOLUNTARY PROTECTION</a:t>
            </a:r>
            <a:r>
              <a:rPr lang="en-US" sz="1200" b="1" kern="1200" baseline="0" dirty="0" smtClean="0">
                <a:solidFill>
                  <a:schemeClr val="tx1"/>
                </a:solidFill>
                <a:effectLst/>
                <a:latin typeface="+mn-lt"/>
                <a:ea typeface="ＭＳ Ｐゴシック" charset="0"/>
                <a:cs typeface="+mn-cs"/>
              </a:rPr>
              <a:t> PROGRAMS</a:t>
            </a:r>
            <a:endParaRPr lang="en-US" sz="1200" b="1" kern="1200" dirty="0" smtClean="0">
              <a:solidFill>
                <a:schemeClr val="tx1"/>
              </a:solidFill>
              <a:effectLst/>
              <a:latin typeface="+mn-lt"/>
              <a:ea typeface="ＭＳ Ｐゴシック" charset="0"/>
              <a:cs typeface="+mn-cs"/>
            </a:endParaRP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VPP recognizes employers and workers who have implemented effective safety and health programs.  These participants are committed to effective worker protection beyond the requirements of OSHA standards.  </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VPP participants also maintain injury and illness rates below the national averages for their respective industries. Participants also mentor other employers and workers. VPP participants are seen as being “the best of the best”, and set the standard for other businesses to follow. </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In VPP, management, workers, and OSHA work together to prevent fatalities, injuries, and illnesses.  They do this through a system focused on: hazard prevention and control; worksite analysis; training; and management commitment and worker involvement. </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 Worker involvement is very important.  Workers are usually in the best position to notice hazards when they first appear.  Having workers heavily involved in the safety and health program helps businesses address hazards quickly, and hopefully before anyone gets hurt.</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As of 2018, there were 1,386 VPP Sites working with federal OSHA.</a:t>
            </a:r>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91D4FD0D-DF32-463A-8FB2-857694C99BCA}"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3069832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468313"/>
            <a:ext cx="5703888" cy="4278312"/>
          </a:xfrm>
        </p:spPr>
      </p:sp>
      <p:sp>
        <p:nvSpPr>
          <p:cNvPr id="3" name="Notes Placeholder 2"/>
          <p:cNvSpPr>
            <a:spLocks noGrp="1"/>
          </p:cNvSpPr>
          <p:nvPr>
            <p:ph type="body" idx="1"/>
          </p:nvPr>
        </p:nvSpPr>
        <p:spPr>
          <a:xfrm>
            <a:off x="523389" y="4848727"/>
            <a:ext cx="4187112" cy="7333566"/>
          </a:xfrm>
        </p:spPr>
        <p:txBody>
          <a:bodyPr/>
          <a:lstStyle/>
          <a:p>
            <a:pPr marL="0" lv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VPP NATIONAL IMPACT</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Nearly 800,000 employees and contractors are currently covered under VPP.</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injury and illness data collected from VPP sites illustrate that, on average, injury and illness rates for VPP sites are at least 50% or lower than the national averages for their industries.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This means that workers on VPP sites have a much lower chance of getting hurt on the job than workers at non-VPP sites.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It also means that, on average, VPP sites are doing a good job of meeting their obligations to stay in the program. </a:t>
            </a:r>
          </a:p>
          <a:p>
            <a:pPr>
              <a:spcBef>
                <a:spcPts val="0"/>
              </a:spcBef>
              <a:spcAft>
                <a:spcPts val="1200"/>
              </a:spcAft>
            </a:pPr>
            <a:endParaRPr lang="en-US" sz="1800" b="0" dirty="0">
              <a:solidFill>
                <a:schemeClr val="tx1"/>
              </a:solidFill>
            </a:endParaRPr>
          </a:p>
        </p:txBody>
      </p:sp>
      <p:sp>
        <p:nvSpPr>
          <p:cNvPr id="4" name="Slide Number Placeholder 3"/>
          <p:cNvSpPr>
            <a:spLocks noGrp="1"/>
          </p:cNvSpPr>
          <p:nvPr>
            <p:ph type="sldNum" sz="quarter" idx="10"/>
          </p:nvPr>
        </p:nvSpPr>
        <p:spPr/>
        <p:txBody>
          <a:bodyPr/>
          <a:lstStyle/>
          <a:p>
            <a:pPr>
              <a:defRPr/>
            </a:pPr>
            <a:fld id="{91D4FD0D-DF32-463A-8FB2-857694C99BCA}"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200756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OSHA’S CONTINUING MISSION</a:t>
            </a:r>
          </a:p>
          <a:p>
            <a:pPr marL="171450" indent="-171450">
              <a:buFont typeface="Arial" panose="020B0604020202020204" pitchFamily="34" charset="0"/>
              <a:buChar char="•"/>
            </a:pPr>
            <a:r>
              <a:rPr lang="en-US" dirty="0" smtClean="0"/>
              <a:t>Over</a:t>
            </a:r>
            <a:r>
              <a:rPr lang="en-US" baseline="0" dirty="0" smtClean="0"/>
              <a:t> the past several decades, OSHA and its partners have worked to dramatically reduce the number of workplace injuries and illnesses. </a:t>
            </a:r>
          </a:p>
          <a:p>
            <a:pPr marL="171450" indent="-171450">
              <a:buFont typeface="Arial" panose="020B0604020202020204" pitchFamily="34" charset="0"/>
              <a:buChar char="•"/>
            </a:pPr>
            <a:r>
              <a:rPr lang="en-US" baseline="0" dirty="0" smtClean="0"/>
              <a:t>The number of worker fatalities have dropped from an average of 38 workers a day in 1970, to 14 a day in 2017.  </a:t>
            </a:r>
          </a:p>
          <a:p>
            <a:pPr marL="171450" indent="-171450">
              <a:buFont typeface="Arial" panose="020B0604020202020204" pitchFamily="34" charset="0"/>
              <a:buChar char="•"/>
            </a:pPr>
            <a:r>
              <a:rPr lang="en-US" baseline="0" dirty="0" smtClean="0"/>
              <a:t>Worker injuries have also declined significantly, from 10.9 incidents per 100 workers in 1972 to 2.8 per 100 in 2017.</a:t>
            </a:r>
          </a:p>
          <a:p>
            <a:pPr marL="171450" indent="-171450">
              <a:buFont typeface="Arial" panose="020B0604020202020204" pitchFamily="34" charset="0"/>
              <a:buChar char="•"/>
            </a:pPr>
            <a:r>
              <a:rPr lang="en-US" baseline="0" dirty="0" smtClean="0"/>
              <a:t>These numbers show that we have made great progress, but we still have work to do to reach the ultimate goal of zero worker fatalities, injuries, or illnesses.  </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6</a:t>
            </a:fld>
            <a:endParaRPr lang="en-US"/>
          </a:p>
        </p:txBody>
      </p:sp>
    </p:spTree>
    <p:extLst>
      <p:ext uri="{BB962C8B-B14F-4D97-AF65-F5344CB8AC3E}">
        <p14:creationId xmlns:p14="http://schemas.microsoft.com/office/powerpoint/2010/main" val="2208168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468313"/>
            <a:ext cx="5703888" cy="4278312"/>
          </a:xfrm>
        </p:spPr>
      </p:sp>
      <p:sp>
        <p:nvSpPr>
          <p:cNvPr id="3" name="Notes Placeholder 2"/>
          <p:cNvSpPr>
            <a:spLocks noGrp="1"/>
          </p:cNvSpPr>
          <p:nvPr>
            <p:ph type="body" idx="1"/>
          </p:nvPr>
        </p:nvSpPr>
        <p:spPr>
          <a:xfrm>
            <a:off x="523389" y="4848727"/>
            <a:ext cx="4187112" cy="7333566"/>
          </a:xfrm>
        </p:spPr>
        <p:txBody>
          <a:bodyPr/>
          <a:lstStyle/>
          <a:p>
            <a:pPr marL="0" lv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STRATEGIC</a:t>
            </a:r>
            <a:r>
              <a:rPr lang="en-US" sz="1200" b="1" kern="1200" baseline="0" dirty="0" smtClean="0">
                <a:solidFill>
                  <a:schemeClr val="tx1"/>
                </a:solidFill>
                <a:effectLst/>
                <a:latin typeface="+mn-lt"/>
                <a:ea typeface="ＭＳ Ｐゴシック" charset="0"/>
                <a:cs typeface="+mn-cs"/>
              </a:rPr>
              <a:t> PARTNERSHIP PROGRAM</a:t>
            </a:r>
            <a:endParaRPr lang="en-US" sz="1200" b="1" kern="1200" dirty="0" smtClean="0">
              <a:solidFill>
                <a:schemeClr val="tx1"/>
              </a:solidFill>
              <a:effectLst/>
              <a:latin typeface="+mn-lt"/>
              <a:ea typeface="ＭＳ Ｐゴシック" charset="0"/>
              <a:cs typeface="+mn-cs"/>
            </a:endParaRP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Strategic Partnerships allow OSHA to partner with employers, workers, and other interested stakeholders.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This program is focused on improving safety and health in major corporations/government agencies, at large construction projects, and for entire industries. Partnerships are developed at the national, regional, and local levels.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Participants establish specific goals, strategies, and performance measures to improve worker safety and health.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As of January, there were 58 active Strategic Partnerships with 943 employers participating.  These partnerships cover over 200,000 employees.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Since the program began in 1998, more than 2 million employees have been protected from safety and health hazards through a partnership.</a:t>
            </a:r>
          </a:p>
          <a:p>
            <a:r>
              <a:rPr lang="en-US" sz="1200" kern="1200" dirty="0" smtClean="0">
                <a:solidFill>
                  <a:schemeClr val="tx1"/>
                </a:solidFill>
                <a:effectLst/>
                <a:latin typeface="+mn-lt"/>
                <a:ea typeface="ＭＳ Ｐゴシック" charset="0"/>
                <a:cs typeface="+mn-cs"/>
              </a:rPr>
              <a:t> </a:t>
            </a:r>
          </a:p>
          <a:p>
            <a:pPr eaLnBrk="1" hangingPunct="1">
              <a:spcBef>
                <a:spcPct val="0"/>
              </a:spcBef>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D4FD0D-DF32-463A-8FB2-857694C99BCA}"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3841092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100000"/>
              </a:lnSpc>
              <a:spcBef>
                <a:spcPts val="0"/>
              </a:spcBef>
              <a:spcAft>
                <a:spcPts val="1200"/>
              </a:spcAft>
              <a:buFont typeface="Arial" panose="020B0604020202020204" pitchFamily="34" charset="0"/>
              <a:buNone/>
            </a:pPr>
            <a:r>
              <a:rPr lang="en-US" altLang="en-US" b="1" dirty="0" smtClean="0">
                <a:latin typeface="+mn-lt"/>
                <a:cs typeface="Times New Roman" panose="02020603050405020304" pitchFamily="18" charset="0"/>
              </a:rPr>
              <a:t>ALLIANCE PROGRAM</a:t>
            </a:r>
          </a:p>
          <a:p>
            <a:pPr marL="171450" indent="-171450" eaLnBrk="1" hangingPunct="1">
              <a:lnSpc>
                <a:spcPct val="100000"/>
              </a:lnSpc>
              <a:spcBef>
                <a:spcPts val="0"/>
              </a:spcBef>
              <a:spcAft>
                <a:spcPts val="1200"/>
              </a:spcAft>
              <a:buFont typeface="Arial" panose="020B0604020202020204" pitchFamily="34" charset="0"/>
              <a:buChar char="•"/>
            </a:pPr>
            <a:r>
              <a:rPr lang="en-US" altLang="en-US" dirty="0" smtClean="0">
                <a:latin typeface="+mn-lt"/>
                <a:cs typeface="Times New Roman" panose="02020603050405020304" pitchFamily="18" charset="0"/>
              </a:rPr>
              <a:t>The Alliance Program was launched in 2002 to reach workers and employers that were not being reached by OSHA’s other cooperative programs.</a:t>
            </a:r>
          </a:p>
          <a:p>
            <a:pPr marL="171450" indent="-171450" eaLnBrk="1" hangingPunct="1">
              <a:lnSpc>
                <a:spcPct val="100000"/>
              </a:lnSpc>
              <a:spcBef>
                <a:spcPts val="0"/>
              </a:spcBef>
              <a:spcAft>
                <a:spcPts val="1200"/>
              </a:spcAft>
              <a:buFont typeface="Arial" panose="020B0604020202020204" pitchFamily="34" charset="0"/>
              <a:buChar char="•"/>
            </a:pPr>
            <a:r>
              <a:rPr lang="en-US" altLang="en-US" dirty="0" smtClean="0">
                <a:latin typeface="+mn-lt"/>
                <a:cs typeface="Times New Roman" panose="02020603050405020304" pitchFamily="18" charset="0"/>
              </a:rPr>
              <a:t>Through the Alliance Program, OSHA works with groups committed to worker safety and health to prevent workplace fatalities, injuries, and illnesses.  </a:t>
            </a:r>
          </a:p>
          <a:p>
            <a:pPr marL="171450" indent="-171450" eaLnBrk="1" hangingPunct="1">
              <a:lnSpc>
                <a:spcPct val="100000"/>
              </a:lnSpc>
              <a:spcBef>
                <a:spcPts val="0"/>
              </a:spcBef>
              <a:spcAft>
                <a:spcPts val="1200"/>
              </a:spcAft>
              <a:buFont typeface="Arial" panose="020B0604020202020204" pitchFamily="34" charset="0"/>
              <a:buChar char="•"/>
            </a:pPr>
            <a:r>
              <a:rPr lang="en-US" altLang="en-US" dirty="0" smtClean="0">
                <a:latin typeface="+mn-lt"/>
                <a:cs typeface="Times New Roman" panose="02020603050405020304" pitchFamily="18" charset="0"/>
              </a:rPr>
              <a:t>OSHA and the groups work together to share information with workers and employers, educate workers and employers about their rights and responsibilities, and develop compliance assistance tools and resources.</a:t>
            </a: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en-US" altLang="en-US" dirty="0" smtClean="0">
                <a:latin typeface="+mn-lt"/>
                <a:cs typeface="Times New Roman" panose="02020603050405020304" pitchFamily="18" charset="0"/>
              </a:rPr>
              <a:t>Alliance agreements are not worksite-based – they generally focus on entire industries or hazards within the industries. </a:t>
            </a:r>
          </a:p>
          <a:p>
            <a:pPr eaLnBrk="1" hangingPunct="1">
              <a:lnSpc>
                <a:spcPct val="100000"/>
              </a:lnSpc>
              <a:spcBef>
                <a:spcPts val="0"/>
              </a:spcBef>
              <a:spcAft>
                <a:spcPts val="1200"/>
              </a:spcAft>
            </a:pPr>
            <a:endParaRPr lang="en-US" altLang="en-US" dirty="0" smtClean="0">
              <a:latin typeface="+mn-lt"/>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E2779E-D1FA-B94E-B00B-BB69D64E6083}" type="slidenum">
              <a:rPr lang="en-US" smtClean="0"/>
              <a:pPr/>
              <a:t>51</a:t>
            </a:fld>
            <a:endParaRPr lang="en-US"/>
          </a:p>
        </p:txBody>
      </p:sp>
    </p:spTree>
    <p:extLst>
      <p:ext uri="{BB962C8B-B14F-4D97-AF65-F5344CB8AC3E}">
        <p14:creationId xmlns:p14="http://schemas.microsoft.com/office/powerpoint/2010/main" val="3476293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Enforcement plays an important part in OSHA’s efforts to reduce workplace injuries, illnesses, and fatalities. </a:t>
            </a:r>
          </a:p>
          <a:p>
            <a:pPr marL="171450" indent="-171450">
              <a:buFont typeface="Arial" panose="020B0604020202020204" pitchFamily="34" charset="0"/>
              <a:buChar char="•"/>
            </a:pPr>
            <a:r>
              <a:rPr lang="en-US" dirty="0" smtClean="0"/>
              <a:t>When OSHA finds employers who fail to uphold their safety and health responsibilities, the agency takes strong, decisive actions. </a:t>
            </a:r>
          </a:p>
          <a:p>
            <a:pPr marL="171450" indent="-171450">
              <a:buFont typeface="Arial" panose="020B0604020202020204" pitchFamily="34" charset="0"/>
              <a:buChar char="•"/>
            </a:pPr>
            <a:r>
              <a:rPr lang="en-US" dirty="0" smtClean="0"/>
              <a:t>Inspections are initiated without advance notice, conducted using on-site or telephone and facsimile investigations, and performed by highly trained compliance officers.</a:t>
            </a:r>
          </a:p>
          <a:p>
            <a:pPr marL="171450" indent="-171450">
              <a:buFont typeface="Arial" panose="020B0604020202020204" pitchFamily="34" charset="0"/>
              <a:buChar char="•"/>
            </a:pPr>
            <a:r>
              <a:rPr lang="en-US" dirty="0" smtClean="0"/>
              <a:t>OSHA schedules</a:t>
            </a:r>
            <a:r>
              <a:rPr lang="en-US" baseline="0" dirty="0" smtClean="0"/>
              <a:t> inspections</a:t>
            </a:r>
            <a:r>
              <a:rPr lang="en-US" dirty="0" smtClean="0"/>
              <a:t> based on the following priorities:</a:t>
            </a:r>
          </a:p>
          <a:p>
            <a:pPr marL="628650" lvl="1" indent="-171450">
              <a:buFont typeface="Courier New" panose="02070309020205020404" pitchFamily="49" charset="0"/>
              <a:buChar char="o"/>
            </a:pPr>
            <a:r>
              <a:rPr lang="en-US" dirty="0" smtClean="0"/>
              <a:t>Imminent danger situations</a:t>
            </a:r>
          </a:p>
          <a:p>
            <a:pPr marL="628650" lvl="1" indent="-171450">
              <a:buFont typeface="Courier New" panose="02070309020205020404" pitchFamily="49" charset="0"/>
              <a:buChar char="o"/>
            </a:pPr>
            <a:r>
              <a:rPr lang="en-US" dirty="0" smtClean="0"/>
              <a:t>Catastrophes – fatalities, hospitalizations, amputations, or the loss of an eye</a:t>
            </a:r>
          </a:p>
          <a:p>
            <a:pPr marL="628650" lvl="1" indent="-171450">
              <a:buFont typeface="Courier New" panose="02070309020205020404" pitchFamily="49" charset="0"/>
              <a:buChar char="o"/>
            </a:pPr>
            <a:r>
              <a:rPr lang="en-US" dirty="0" smtClean="0"/>
              <a:t>Worker complaints and referrals</a:t>
            </a:r>
          </a:p>
          <a:p>
            <a:pPr marL="628650" lvl="1" indent="-171450">
              <a:buFont typeface="Courier New" panose="02070309020205020404" pitchFamily="49" charset="0"/>
              <a:buChar char="o"/>
            </a:pPr>
            <a:r>
              <a:rPr lang="en-US" dirty="0" smtClean="0"/>
              <a:t>Targeted inspections – particular hazards, high injury rates</a:t>
            </a:r>
          </a:p>
          <a:p>
            <a:pPr marL="628650" lvl="1" indent="-171450">
              <a:buFont typeface="Courier New" panose="02070309020205020404" pitchFamily="49" charset="0"/>
              <a:buChar char="o"/>
            </a:pPr>
            <a:r>
              <a:rPr lang="en-US" smtClean="0"/>
              <a:t>Follow-up inspections</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54</a:t>
            </a:fld>
            <a:endParaRPr lang="en-US"/>
          </a:p>
        </p:txBody>
      </p:sp>
    </p:spTree>
    <p:extLst>
      <p:ext uri="{BB962C8B-B14F-4D97-AF65-F5344CB8AC3E}">
        <p14:creationId xmlns:p14="http://schemas.microsoft.com/office/powerpoint/2010/main" val="3794737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TYPES</a:t>
            </a:r>
            <a:r>
              <a:rPr lang="en-US" sz="1200" b="1" kern="1200" baseline="0" dirty="0" smtClean="0">
                <a:solidFill>
                  <a:schemeClr val="tx1"/>
                </a:solidFill>
                <a:effectLst/>
                <a:latin typeface="+mn-lt"/>
                <a:ea typeface="ＭＳ Ｐゴシック" charset="0"/>
                <a:cs typeface="+mn-cs"/>
              </a:rPr>
              <a:t> OF INSPECTONS</a:t>
            </a:r>
            <a:endParaRPr lang="en-US" sz="1200" b="1" kern="1200" dirty="0" smtClean="0">
              <a:solidFill>
                <a:schemeClr val="tx1"/>
              </a:solidFill>
              <a:effectLst/>
              <a:latin typeface="+mn-lt"/>
              <a:ea typeface="ＭＳ Ｐゴシック" charset="0"/>
              <a:cs typeface="+mn-cs"/>
            </a:endParaRP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conducts enforcement activities through two different inspection types – unprogrammed and programmed.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Programmed inspections specifically target the most dangerous workplaces and the most recalcitrant employers.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Unprogrammed inspections are initiated for several reasons, including worker complaints, referrals, employer reports and follow-up inspections.  </a:t>
            </a:r>
          </a:p>
          <a:p>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9517B4-D02A-4591-B7A4-0908977989A4}" type="slidenum">
              <a:rPr lang="en-US" altLang="en-US" smtClean="0"/>
              <a:pPr/>
              <a:t>55</a:t>
            </a:fld>
            <a:endParaRPr lang="en-US" altLang="en-US" smtClean="0"/>
          </a:p>
        </p:txBody>
      </p:sp>
    </p:spTree>
    <p:extLst>
      <p:ext uri="{BB962C8B-B14F-4D97-AF65-F5344CB8AC3E}">
        <p14:creationId xmlns:p14="http://schemas.microsoft.com/office/powerpoint/2010/main" val="3132390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spcBef>
                <a:spcPts val="0"/>
              </a:spcBef>
              <a:spcAft>
                <a:spcPts val="600"/>
              </a:spcAft>
              <a:buFont typeface="Arial" panose="020B0604020202020204" pitchFamily="34" charset="0"/>
              <a:buNone/>
            </a:pPr>
            <a:r>
              <a:rPr lang="en-US" sz="1050" b="1" kern="1200" dirty="0" smtClean="0">
                <a:solidFill>
                  <a:schemeClr val="tx1"/>
                </a:solidFill>
                <a:effectLst/>
                <a:latin typeface="+mn-lt"/>
                <a:ea typeface="ＭＳ Ｐゴシック" charset="0"/>
                <a:cs typeface="+mn-cs"/>
              </a:rPr>
              <a:t>UNPROGRAMMED ACTIVITY</a:t>
            </a:r>
          </a:p>
          <a:p>
            <a:pPr marL="171450" lvl="0" indent="-171450">
              <a:spcBef>
                <a:spcPts val="0"/>
              </a:spcBef>
              <a:spcAft>
                <a:spcPts val="600"/>
              </a:spcAft>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Approximately 60% of OSHA inspections are for unprogrammed activity. </a:t>
            </a:r>
          </a:p>
          <a:p>
            <a:pPr marL="171450" indent="-171450">
              <a:spcBef>
                <a:spcPts val="0"/>
              </a:spcBef>
              <a:spcAft>
                <a:spcPts val="600"/>
              </a:spcAft>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Unprogrammed activity has higher priority than programmed activity. </a:t>
            </a:r>
          </a:p>
          <a:p>
            <a:pPr marL="171450" indent="-171450">
              <a:spcBef>
                <a:spcPts val="0"/>
              </a:spcBef>
              <a:spcAft>
                <a:spcPts val="600"/>
              </a:spcAft>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Unprogrammed activity includes imminent danger situations, fatalities and catastrophes, and complaints and referrals.  </a:t>
            </a:r>
          </a:p>
          <a:p>
            <a:pPr marL="171450" indent="-171450">
              <a:spcBef>
                <a:spcPts val="0"/>
              </a:spcBef>
              <a:spcAft>
                <a:spcPts val="600"/>
              </a:spcAft>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The highest priority goes to activity involving an imminent danger situation. This is where there is a high likelihood for a fatality or serious injury if the hazard is not addressed.</a:t>
            </a:r>
          </a:p>
          <a:p>
            <a:pPr marL="171450" lvl="0" indent="-171450">
              <a:spcBef>
                <a:spcPts val="0"/>
              </a:spcBef>
              <a:spcAft>
                <a:spcPts val="600"/>
              </a:spcAft>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The next priority situation is where a worker has died or been hospitalized.  OSHA would initiate an inspection to determine how the incident occurred, and to address the hazard before anyone else is killed or injured.</a:t>
            </a:r>
          </a:p>
          <a:p>
            <a:pPr marL="171450" lvl="0" indent="-171450">
              <a:spcBef>
                <a:spcPts val="0"/>
              </a:spcBef>
              <a:spcAft>
                <a:spcPts val="600"/>
              </a:spcAft>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Inspections would also be conducted for formal employee complaints, or referrals, that involve serious hazards.  </a:t>
            </a:r>
          </a:p>
          <a:p>
            <a:pPr marL="171450" lvl="0" indent="-171450">
              <a:spcBef>
                <a:spcPts val="0"/>
              </a:spcBef>
              <a:spcAft>
                <a:spcPts val="600"/>
              </a:spcAft>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If a complaint involves a situation that is considered “other-than-serious”, OSHA would allow the employer to conduct a self-investigation and respond back with the results.  The same process is used if the complaint comes from a former employee.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9517B4-D02A-4591-B7A4-0908977989A4}" type="slidenum">
              <a:rPr lang="en-US" altLang="en-US" smtClean="0"/>
              <a:pPr/>
              <a:t>56</a:t>
            </a:fld>
            <a:endParaRPr lang="en-US" altLang="en-US" smtClean="0"/>
          </a:p>
        </p:txBody>
      </p:sp>
    </p:spTree>
    <p:extLst>
      <p:ext uri="{BB962C8B-B14F-4D97-AF65-F5344CB8AC3E}">
        <p14:creationId xmlns:p14="http://schemas.microsoft.com/office/powerpoint/2010/main" val="44953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spcBef>
                <a:spcPts val="0"/>
              </a:spcBef>
              <a:spcAft>
                <a:spcPts val="1200"/>
              </a:spcAft>
              <a:buFont typeface="Arial" panose="020B0604020202020204" pitchFamily="34" charset="0"/>
              <a:buNone/>
            </a:pPr>
            <a:r>
              <a:rPr lang="en-US" sz="1100" b="1" kern="1200" dirty="0" smtClean="0">
                <a:solidFill>
                  <a:schemeClr val="tx1"/>
                </a:solidFill>
                <a:effectLst/>
                <a:latin typeface="+mn-lt"/>
                <a:ea typeface="ＭＳ Ｐゴシック" charset="0"/>
                <a:cs typeface="+mn-cs"/>
              </a:rPr>
              <a:t>PROGRAMMED ACTIVITY</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Programmed inspections result from special emphasis programs and site-specific targeting.</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Emphasis Programs focus on outreach and inspection efforts on specific hazards or industries.  They are conducted at the National, Regional, or Local level depending on where the hazards are most prevalent.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National Emphasis Programs provide for programmed inspections of establishments in industries with potentially high injury or illness rates.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Local and Regional Emphasis Programs are enforcement strategies intended to address hazards or industries that pose a particular risk to workers in that office's jurisdiction.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The Site-Specific Targeting Program is OSHA’s main inspection plan for non-construction workplaces that have 20 or more employees.</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The Site-Specific Targeting Program directs enforcement resources to those workplaces with the highest rates of injuries and illnesses.  OSHA uses illness and injury information submitted by employers to determine when and where to use this program.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9517B4-D02A-4591-B7A4-0908977989A4}" type="slidenum">
              <a:rPr lang="en-US" altLang="en-US" smtClean="0"/>
              <a:pPr/>
              <a:t>57</a:t>
            </a:fld>
            <a:endParaRPr lang="en-US" altLang="en-US" smtClean="0"/>
          </a:p>
        </p:txBody>
      </p:sp>
    </p:spTree>
    <p:extLst>
      <p:ext uri="{BB962C8B-B14F-4D97-AF65-F5344CB8AC3E}">
        <p14:creationId xmlns:p14="http://schemas.microsoft.com/office/powerpoint/2010/main" val="2040299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spcBef>
                <a:spcPts val="0"/>
              </a:spcBef>
              <a:spcAft>
                <a:spcPts val="1200"/>
              </a:spcAft>
              <a:buFont typeface="Arial" panose="020B0604020202020204" pitchFamily="34" charset="0"/>
              <a:buNone/>
            </a:pPr>
            <a:r>
              <a:rPr lang="en-US" sz="1100" b="1" kern="1200" dirty="0" smtClean="0">
                <a:solidFill>
                  <a:schemeClr val="tx1"/>
                </a:solidFill>
                <a:effectLst/>
                <a:latin typeface="+mn-lt"/>
                <a:ea typeface="ＭＳ Ｐゴシック" charset="0"/>
                <a:cs typeface="+mn-cs"/>
              </a:rPr>
              <a:t>PROGRAMMED ACTIVITY</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Programmed inspections result from special emphasis programs and site-specific targeting.</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Emphasis Programs focus on outreach and inspection efforts on specific hazards or industries.  They are conducted at the National, Regional, or Local level depending on where the hazards are most prevalent.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National Emphasis Programs provide for programmed inspections of establishments in industries with potentially high injury or illness rates.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Local and Regional Emphasis Programs are enforcement strategies intended to address hazards or industries that pose a particular risk to workers in that office's jurisdiction.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The Site-Specific Targeting Program is OSHA’s main inspection plan for non-construction workplaces that have 20 or more employees.</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The Site-Specific Targeting Program directs enforcement resources to those workplaces with the highest rates of injuries and illnesses.  OSHA uses illness and injury information submitted by employers to determine when and where to use this program.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9517B4-D02A-4591-B7A4-0908977989A4}" type="slidenum">
              <a:rPr lang="en-US" altLang="en-US" smtClean="0"/>
              <a:pPr/>
              <a:t>58</a:t>
            </a:fld>
            <a:endParaRPr lang="en-US" altLang="en-US" smtClean="0"/>
          </a:p>
        </p:txBody>
      </p:sp>
    </p:spTree>
    <p:extLst>
      <p:ext uri="{BB962C8B-B14F-4D97-AF65-F5344CB8AC3E}">
        <p14:creationId xmlns:p14="http://schemas.microsoft.com/office/powerpoint/2010/main" val="1809947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spcBef>
                <a:spcPts val="0"/>
              </a:spcBef>
              <a:spcAft>
                <a:spcPts val="1200"/>
              </a:spcAft>
              <a:buFont typeface="Arial" panose="020B0604020202020204" pitchFamily="34" charset="0"/>
              <a:buNone/>
            </a:pPr>
            <a:r>
              <a:rPr lang="en-US" sz="1100" b="1" kern="1200" dirty="0" smtClean="0">
                <a:solidFill>
                  <a:schemeClr val="tx1"/>
                </a:solidFill>
                <a:effectLst/>
                <a:latin typeface="+mn-lt"/>
                <a:ea typeface="ＭＳ Ｐゴシック" charset="0"/>
                <a:cs typeface="+mn-cs"/>
              </a:rPr>
              <a:t>PROGRAMMED ACTIVITY</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Programmed inspections result from special emphasis programs and site-specific targeting.</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Emphasis Programs focus on outreach and inspection efforts on specific hazards or industries.  They are conducted at the National, Regional, or Local level depending on where the hazards are most prevalent.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National Emphasis Programs provide for programmed inspections of establishments in industries with potentially high injury or illness rates.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Local and Regional Emphasis Programs are enforcement strategies intended to address hazards or industries that pose a particular risk to workers in that office's jurisdiction.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The Site-Specific Targeting Program is OSHA’s main inspection plan for non-construction workplaces that have 20 or more employees.</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The Site-Specific Targeting Program directs enforcement resources to those workplaces with the highest rates of injuries and illnesses.  OSHA uses illness and injury information submitted by employers to determine when and where to use this program.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9517B4-D02A-4591-B7A4-0908977989A4}" type="slidenum">
              <a:rPr lang="en-US" altLang="en-US" smtClean="0"/>
              <a:pPr/>
              <a:t>60</a:t>
            </a:fld>
            <a:endParaRPr lang="en-US" altLang="en-US" smtClean="0"/>
          </a:p>
        </p:txBody>
      </p:sp>
    </p:spTree>
    <p:extLst>
      <p:ext uri="{BB962C8B-B14F-4D97-AF65-F5344CB8AC3E}">
        <p14:creationId xmlns:p14="http://schemas.microsoft.com/office/powerpoint/2010/main" val="2879864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spcBef>
                <a:spcPts val="0"/>
              </a:spcBef>
              <a:spcAft>
                <a:spcPts val="600"/>
              </a:spcAft>
              <a:buFont typeface="Arial" panose="020B0604020202020204" pitchFamily="34" charset="0"/>
              <a:buNone/>
            </a:pPr>
            <a:r>
              <a:rPr lang="en-US" sz="1100" b="1" kern="1200" dirty="0" smtClean="0">
                <a:solidFill>
                  <a:schemeClr val="tx1"/>
                </a:solidFill>
                <a:effectLst/>
                <a:latin typeface="+mn-lt"/>
                <a:ea typeface="ＭＳ Ｐゴシック" charset="0"/>
                <a:cs typeface="+mn-cs"/>
              </a:rPr>
              <a:t>INSPECTION PROCESS</a:t>
            </a:r>
          </a:p>
          <a:p>
            <a:pPr marL="171450" lvl="0" indent="-171450">
              <a:spcBef>
                <a:spcPts val="0"/>
              </a:spcBef>
              <a:spcAft>
                <a:spcPts val="6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OSHA’s on-site inspection begins with the compliance officer showing his or her credentials.  This leads into an opening conference, which is a meeting between the OSHA inspector and the employer representative. </a:t>
            </a:r>
          </a:p>
          <a:p>
            <a:pPr marL="171450" indent="-171450">
              <a:spcBef>
                <a:spcPts val="0"/>
              </a:spcBef>
              <a:spcAft>
                <a:spcPts val="600"/>
              </a:spcAft>
              <a:buFont typeface="Arial" panose="020B0604020202020204" pitchFamily="34" charset="0"/>
              <a:buChar char="•"/>
            </a:pPr>
            <a:r>
              <a:rPr lang="en-US" sz="1100" b="0" kern="1200" dirty="0" smtClean="0">
                <a:solidFill>
                  <a:schemeClr val="tx1"/>
                </a:solidFill>
                <a:effectLst/>
                <a:latin typeface="+mn-lt"/>
                <a:ea typeface="ＭＳ Ｐゴシック" charset="0"/>
                <a:cs typeface="+mn-cs"/>
              </a:rPr>
              <a:t>T</a:t>
            </a:r>
            <a:r>
              <a:rPr lang="en-US" sz="1100" kern="1200" dirty="0" smtClean="0">
                <a:solidFill>
                  <a:schemeClr val="tx1"/>
                </a:solidFill>
                <a:effectLst/>
                <a:latin typeface="+mn-lt"/>
                <a:ea typeface="ＭＳ Ｐゴシック" charset="0"/>
                <a:cs typeface="+mn-cs"/>
              </a:rPr>
              <a:t>he compliance officer will explain why OSHA selected the workplace for inspection, and explain the inspection process. They will describe the scope of the inspection, </a:t>
            </a:r>
            <a:r>
              <a:rPr lang="en-US" sz="1100" kern="1200" dirty="0" err="1" smtClean="0">
                <a:solidFill>
                  <a:schemeClr val="tx1"/>
                </a:solidFill>
                <a:effectLst/>
                <a:latin typeface="+mn-lt"/>
                <a:ea typeface="ＭＳ Ｐゴシック" charset="0"/>
                <a:cs typeface="+mn-cs"/>
              </a:rPr>
              <a:t>walkaround</a:t>
            </a:r>
            <a:r>
              <a:rPr lang="en-US" sz="1100" kern="1200" dirty="0" smtClean="0">
                <a:solidFill>
                  <a:schemeClr val="tx1"/>
                </a:solidFill>
                <a:effectLst/>
                <a:latin typeface="+mn-lt"/>
                <a:ea typeface="ＭＳ Ｐゴシック" charset="0"/>
                <a:cs typeface="+mn-cs"/>
              </a:rPr>
              <a:t> procedures, employee representation, and the process for employee interviews. </a:t>
            </a:r>
          </a:p>
          <a:p>
            <a:pPr marL="171450" lvl="0" indent="-171450">
              <a:spcBef>
                <a:spcPts val="0"/>
              </a:spcBef>
              <a:spcAft>
                <a:spcPts val="6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Following the opening conference, the compliance officer and the representatives will walk through portions of the workplace covered by the inspection.  This is called the </a:t>
            </a:r>
            <a:r>
              <a:rPr lang="en-US" sz="1100" kern="1200" dirty="0" err="1" smtClean="0">
                <a:solidFill>
                  <a:schemeClr val="tx1"/>
                </a:solidFill>
                <a:effectLst/>
                <a:latin typeface="+mn-lt"/>
                <a:ea typeface="ＭＳ Ｐゴシック" charset="0"/>
                <a:cs typeface="+mn-cs"/>
              </a:rPr>
              <a:t>walkaround</a:t>
            </a:r>
            <a:r>
              <a:rPr lang="en-US" sz="1100" kern="1200" dirty="0" smtClean="0">
                <a:solidFill>
                  <a:schemeClr val="tx1"/>
                </a:solidFill>
                <a:effectLst/>
                <a:latin typeface="+mn-lt"/>
                <a:ea typeface="ＭＳ Ｐゴシック" charset="0"/>
                <a:cs typeface="+mn-cs"/>
              </a:rPr>
              <a:t>. During the </a:t>
            </a:r>
            <a:r>
              <a:rPr lang="en-US" sz="1100" kern="1200" dirty="0" err="1" smtClean="0">
                <a:solidFill>
                  <a:schemeClr val="tx1"/>
                </a:solidFill>
                <a:effectLst/>
                <a:latin typeface="+mn-lt"/>
                <a:ea typeface="ＭＳ Ｐゴシック" charset="0"/>
                <a:cs typeface="+mn-cs"/>
              </a:rPr>
              <a:t>walkaround</a:t>
            </a:r>
            <a:r>
              <a:rPr lang="en-US" sz="1100" kern="1200" dirty="0" smtClean="0">
                <a:solidFill>
                  <a:schemeClr val="tx1"/>
                </a:solidFill>
                <a:effectLst/>
                <a:latin typeface="+mn-lt"/>
                <a:ea typeface="ＭＳ Ｐゴシック" charset="0"/>
                <a:cs typeface="+mn-cs"/>
              </a:rPr>
              <a:t>, they will look for hazards that could lead to worker injury or illness. </a:t>
            </a:r>
          </a:p>
          <a:p>
            <a:pPr marL="171450" lvl="0" indent="-171450">
              <a:spcBef>
                <a:spcPts val="0"/>
              </a:spcBef>
              <a:spcAft>
                <a:spcPts val="6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After the </a:t>
            </a:r>
            <a:r>
              <a:rPr lang="en-US" sz="1100" kern="1200" dirty="0" err="1" smtClean="0">
                <a:solidFill>
                  <a:schemeClr val="tx1"/>
                </a:solidFill>
                <a:effectLst/>
                <a:latin typeface="+mn-lt"/>
                <a:ea typeface="ＭＳ Ｐゴシック" charset="0"/>
                <a:cs typeface="+mn-cs"/>
              </a:rPr>
              <a:t>walkaround</a:t>
            </a:r>
            <a:r>
              <a:rPr lang="en-US" sz="1100" kern="1200" dirty="0" smtClean="0">
                <a:solidFill>
                  <a:schemeClr val="tx1"/>
                </a:solidFill>
                <a:effectLst/>
                <a:latin typeface="+mn-lt"/>
                <a:ea typeface="ＭＳ Ｐゴシック" charset="0"/>
                <a:cs typeface="+mn-cs"/>
              </a:rPr>
              <a:t>, the compliance officer will hold a closing conference with the employer and the employee representative to discuss the findings.</a:t>
            </a:r>
          </a:p>
          <a:p>
            <a:pPr marL="171450" lvl="0" indent="-171450">
              <a:spcBef>
                <a:spcPts val="0"/>
              </a:spcBef>
              <a:spcAft>
                <a:spcPts val="6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When an inspector finds violations of OSHA standards or serious hazards, OSHA may issue citations and fines. </a:t>
            </a:r>
          </a:p>
          <a:p>
            <a:pPr marL="171450" lvl="0" indent="-171450">
              <a:spcBef>
                <a:spcPts val="0"/>
              </a:spcBef>
              <a:spcAft>
                <a:spcPts val="6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A citation includes methods an employer may use to fix a problem and the date by which they must do so. Employers have the right to contest any part of the citation, including whether a violation actually exists. Workers only have the right to challenge the deadline by which a problem must be resolved. </a:t>
            </a:r>
          </a:p>
          <a:p>
            <a:pPr marL="171450" lvl="0" indent="-171450">
              <a:spcBef>
                <a:spcPts val="0"/>
              </a:spcBef>
              <a:spcAft>
                <a:spcPts val="6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Appeals of citations are heard by the independent Occupational Safety and Health Review Commission (OSHRC).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9517B4-D02A-4591-B7A4-0908977989A4}" type="slidenum">
              <a:rPr lang="en-US" altLang="en-US" smtClean="0"/>
              <a:pPr/>
              <a:t>61</a:t>
            </a:fld>
            <a:endParaRPr lang="en-US" altLang="en-US" smtClean="0"/>
          </a:p>
        </p:txBody>
      </p:sp>
    </p:spTree>
    <p:extLst>
      <p:ext uri="{BB962C8B-B14F-4D97-AF65-F5344CB8AC3E}">
        <p14:creationId xmlns:p14="http://schemas.microsoft.com/office/powerpoint/2010/main" val="13417799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To prove that a violation has occurred, OSHA has to prove four elements:</a:t>
            </a:r>
            <a:endParaRPr lang="en-US" sz="1100" kern="1200" dirty="0" smtClean="0">
              <a:solidFill>
                <a:schemeClr val="tx1"/>
              </a:solidFill>
              <a:effectLst/>
              <a:latin typeface="+mn-lt"/>
              <a:ea typeface="ＭＳ Ｐゴシック" charset="0"/>
              <a:cs typeface="+mn-cs"/>
            </a:endParaRPr>
          </a:p>
          <a:p>
            <a:pPr lvl="1"/>
            <a:r>
              <a:rPr lang="en-US" sz="1200" kern="1200" dirty="0" smtClean="0">
                <a:solidFill>
                  <a:schemeClr val="tx1"/>
                </a:solidFill>
                <a:effectLst/>
                <a:latin typeface="+mn-lt"/>
                <a:ea typeface="ＭＳ Ｐゴシック" charset="0"/>
                <a:cs typeface="+mn-cs"/>
              </a:rPr>
              <a:t>--That an applicable standard exists</a:t>
            </a:r>
            <a:endParaRPr lang="en-US" sz="1100" kern="1200" dirty="0" smtClean="0">
              <a:solidFill>
                <a:schemeClr val="tx1"/>
              </a:solidFill>
              <a:effectLst/>
              <a:latin typeface="+mn-lt"/>
              <a:ea typeface="ＭＳ Ｐゴシック" charset="0"/>
              <a:cs typeface="+mn-cs"/>
            </a:endParaRPr>
          </a:p>
          <a:p>
            <a:pPr lvl="1"/>
            <a:r>
              <a:rPr lang="en-US" sz="1200" kern="1200" dirty="0" smtClean="0">
                <a:solidFill>
                  <a:schemeClr val="tx1"/>
                </a:solidFill>
                <a:effectLst/>
                <a:latin typeface="+mn-lt"/>
                <a:ea typeface="ＭＳ Ｐゴシック" charset="0"/>
                <a:cs typeface="+mn-cs"/>
              </a:rPr>
              <a:t>--That a hazard existed </a:t>
            </a:r>
            <a:endParaRPr lang="en-US" sz="1100" kern="1200" dirty="0" smtClean="0">
              <a:solidFill>
                <a:schemeClr val="tx1"/>
              </a:solidFill>
              <a:effectLst/>
              <a:latin typeface="+mn-lt"/>
              <a:ea typeface="ＭＳ Ｐゴシック" charset="0"/>
              <a:cs typeface="+mn-cs"/>
            </a:endParaRPr>
          </a:p>
          <a:p>
            <a:pPr lvl="1"/>
            <a:r>
              <a:rPr lang="en-US" sz="1200" kern="1200" dirty="0" smtClean="0">
                <a:solidFill>
                  <a:schemeClr val="tx1"/>
                </a:solidFill>
                <a:effectLst/>
                <a:latin typeface="+mn-lt"/>
                <a:ea typeface="ＭＳ Ｐゴシック" charset="0"/>
                <a:cs typeface="+mn-cs"/>
              </a:rPr>
              <a:t>--That an employee was exposed to the hazard, and </a:t>
            </a:r>
            <a:endParaRPr lang="en-US" sz="1100" kern="1200" dirty="0" smtClean="0">
              <a:solidFill>
                <a:schemeClr val="tx1"/>
              </a:solidFill>
              <a:effectLst/>
              <a:latin typeface="+mn-lt"/>
              <a:ea typeface="ＭＳ Ｐゴシック" charset="0"/>
              <a:cs typeface="+mn-cs"/>
            </a:endParaRPr>
          </a:p>
          <a:p>
            <a:pPr lvl="1"/>
            <a:r>
              <a:rPr lang="en-US" sz="1200" kern="1200" dirty="0" smtClean="0">
                <a:solidFill>
                  <a:schemeClr val="tx1"/>
                </a:solidFill>
                <a:effectLst/>
                <a:latin typeface="+mn-lt"/>
                <a:ea typeface="ＭＳ Ｐゴシック" charset="0"/>
                <a:cs typeface="+mn-cs"/>
              </a:rPr>
              <a:t>--That the employer knew, or should have known of the violation.  </a:t>
            </a:r>
            <a:endParaRPr lang="en-US" sz="1100" kern="1200" dirty="0" smtClean="0">
              <a:solidFill>
                <a:schemeClr val="tx1"/>
              </a:solidFill>
              <a:effectLst/>
              <a:latin typeface="+mn-lt"/>
              <a:ea typeface="ＭＳ Ｐゴシック" charset="0"/>
              <a:cs typeface="+mn-cs"/>
            </a:endParaRPr>
          </a:p>
          <a:p>
            <a:r>
              <a:rPr lang="en-US" sz="1200" b="1" kern="1200" dirty="0" smtClean="0">
                <a:solidFill>
                  <a:schemeClr val="tx1"/>
                </a:solidFill>
                <a:effectLst/>
                <a:latin typeface="+mn-lt"/>
                <a:ea typeface="ＭＳ Ｐゴシック" charset="0"/>
                <a:cs typeface="+mn-cs"/>
              </a:rPr>
              <a:t> </a:t>
            </a:r>
            <a:endParaRPr lang="en-US" sz="11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Citations are reviewed and issued at the Area Office Level. However, some types of citations or inspection scenarios might require a higher level of review.</a:t>
            </a:r>
            <a:endParaRPr lang="en-US" sz="1100" kern="1200" dirty="0" smtClean="0">
              <a:solidFill>
                <a:schemeClr val="tx1"/>
              </a:solidFill>
              <a:effectLst/>
              <a:latin typeface="+mn-lt"/>
              <a:ea typeface="ＭＳ Ｐゴシック" charset="0"/>
              <a:cs typeface="+mn-cs"/>
            </a:endParaRPr>
          </a:p>
          <a:p>
            <a:pPr marL="171450" indent="-171450">
              <a:buFont typeface="Arial" panose="020B0604020202020204" pitchFamily="34" charset="0"/>
              <a:buChar char="•"/>
            </a:pPr>
            <a:endParaRPr lang="en-US" sz="11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has six months to issue a citation.</a:t>
            </a:r>
            <a:endParaRPr lang="en-US" sz="1100" kern="1200" dirty="0" smtClean="0">
              <a:solidFill>
                <a:schemeClr val="tx1"/>
              </a:solidFill>
              <a:effectLst/>
              <a:latin typeface="+mn-lt"/>
              <a:ea typeface="ＭＳ Ｐゴシック" charset="0"/>
              <a:cs typeface="+mn-cs"/>
            </a:endParaRPr>
          </a:p>
          <a:p>
            <a:r>
              <a:rPr lang="en-US" sz="1200" kern="1200" dirty="0" smtClean="0">
                <a:solidFill>
                  <a:schemeClr val="tx1"/>
                </a:solidFill>
                <a:effectLst/>
                <a:latin typeface="+mn-lt"/>
                <a:ea typeface="ＭＳ Ｐゴシック" charset="0"/>
                <a:cs typeface="+mn-cs"/>
              </a:rPr>
              <a:t> </a:t>
            </a:r>
            <a:endParaRPr lang="en-US" sz="1100" kern="1200" dirty="0" smtClean="0">
              <a:solidFill>
                <a:schemeClr val="tx1"/>
              </a:solidFill>
              <a:effectLst/>
              <a:latin typeface="+mn-lt"/>
              <a:ea typeface="ＭＳ Ｐゴシック" charset="0"/>
              <a:cs typeface="+mn-cs"/>
            </a:endParaRPr>
          </a:p>
          <a:p>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9517B4-D02A-4591-B7A4-0908977989A4}" type="slidenum">
              <a:rPr lang="en-US" altLang="en-US" smtClean="0"/>
              <a:pPr/>
              <a:t>62</a:t>
            </a:fld>
            <a:endParaRPr lang="en-US" altLang="en-US" smtClean="0"/>
          </a:p>
        </p:txBody>
      </p:sp>
    </p:spTree>
    <p:extLst>
      <p:ext uri="{BB962C8B-B14F-4D97-AF65-F5344CB8AC3E}">
        <p14:creationId xmlns:p14="http://schemas.microsoft.com/office/powerpoint/2010/main" val="345298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OSHA’S BALANCED APPROACH</a:t>
            </a:r>
          </a:p>
          <a:p>
            <a:pPr marL="171450" indent="-171450">
              <a:buFont typeface="Arial" panose="020B0604020202020204" pitchFamily="34" charset="0"/>
              <a:buChar char="•"/>
            </a:pPr>
            <a:r>
              <a:rPr lang="en-US" dirty="0" smtClean="0"/>
              <a:t>OSHA’s mission ha always</a:t>
            </a:r>
            <a:r>
              <a:rPr lang="en-US" baseline="0" dirty="0" smtClean="0"/>
              <a:t> been focuses on worker safety and health. Our common goal is that every worker goes home safe and healthy at the end of each day.</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agency is committed to maintaining a balanced approach to reaching this goal – through compliance assistance and enforcement.</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vast majority of employers strive to keep their workplaces safe, and comply with applicable laws. OSHA is working to provide compliance assistance, to give employers and employees the knowledge and tools they need to comply with their obligations and stay safe. Compliance with the law is mandatory. Employers that do not comply with the law will continue to see full enforcement.</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Secretary of Labor Alexander Acosta has made it clear that protecting America’s workforce is a top priority. Under his leadership, the Department is committed to fully AND fairly enforcing the laws under its jurisdiction.</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expectation is for everyone in OSHA to carry out their duties professionally, respectfully, and by the book. The agency is not backing away from strong enforcement. Full and fair enforcement also helps level the playing field for the many employers who are responsible and comply with the law.</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Employers who want help to do the right thing can take advantage of OSHA’s free and confidential Consultation Program. This is aimed at small employers who may not have the same resources as their larger counterparts. So, those who are responsible and want to comply with the law may do so.</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also works directly with employers and industry associations though the alliance or partnership programs. Those with an exemplary safety and health program may participate in OSHA’s SHARP program or Voluntary Protection Programs. In all these efforts, successful programs include a component of worker involvement. After all, employees have a huge stake in having a safe workplace.</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This is all part of a balanced approach that OSHA is taking to address workplace safety and health. Enforcement and compliance assistance are not mutually exclusive; in fact, they are complementary. The overriding principle is worker protection. All our efforts – rulemaking, enforcement, compliance assistance, cooperative programs – are not an end unto themselves; they are tools to accomplish our mission, and our mission is worker safety and health.</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a:t>
            </a:fld>
            <a:endParaRPr lang="en-US"/>
          </a:p>
        </p:txBody>
      </p:sp>
    </p:spTree>
    <p:extLst>
      <p:ext uri="{BB962C8B-B14F-4D97-AF65-F5344CB8AC3E}">
        <p14:creationId xmlns:p14="http://schemas.microsoft.com/office/powerpoint/2010/main" val="2264471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48100" y="274638"/>
            <a:ext cx="2624138" cy="196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045" y="2550691"/>
            <a:ext cx="6534748" cy="6850382"/>
          </a:xfrm>
          <a:prstGeom prst="rect">
            <a:avLst/>
          </a:prstGeom>
        </p:spPr>
        <p:txBody>
          <a:bodyPr lIns="93625" tIns="46813" rIns="93625" bIns="46813"/>
          <a:lstStyle/>
          <a:p>
            <a:pPr marL="0" lvl="0" indent="0">
              <a:spcBef>
                <a:spcPts val="0"/>
              </a:spcBef>
              <a:buFont typeface="Arial" panose="020B0604020202020204" pitchFamily="34" charset="0"/>
              <a:buNone/>
            </a:pPr>
            <a:r>
              <a:rPr lang="en-US" sz="1050" b="1" kern="1200" dirty="0" smtClean="0">
                <a:solidFill>
                  <a:schemeClr val="tx1"/>
                </a:solidFill>
                <a:effectLst/>
                <a:latin typeface="+mn-lt"/>
                <a:ea typeface="ＭＳ Ｐゴシック" charset="0"/>
                <a:cs typeface="+mn-cs"/>
              </a:rPr>
              <a:t>VIOLATION CLASSIFICATION</a:t>
            </a:r>
          </a:p>
          <a:p>
            <a:pPr marL="0" lvl="0" indent="0">
              <a:spcBef>
                <a:spcPts val="0"/>
              </a:spcBef>
              <a:buFont typeface="Arial" panose="020B0604020202020204" pitchFamily="34" charset="0"/>
              <a:buNone/>
            </a:pPr>
            <a:r>
              <a:rPr lang="en-US" sz="1050" kern="1200" dirty="0" smtClean="0">
                <a:solidFill>
                  <a:schemeClr val="tx1"/>
                </a:solidFill>
                <a:effectLst/>
                <a:latin typeface="+mn-lt"/>
                <a:ea typeface="ＭＳ Ｐゴシック" charset="0"/>
                <a:cs typeface="+mn-cs"/>
              </a:rPr>
              <a:t>There are five main types of violations issued by OSHA.  They are serious, other-than-serious, repeated, willful, and failure to abate. Let’s walk through each of those. </a:t>
            </a:r>
          </a:p>
          <a:p>
            <a:pPr marL="0" indent="0">
              <a:spcBef>
                <a:spcPts val="0"/>
              </a:spcBef>
              <a:buFont typeface="Arial" panose="020B0604020202020204" pitchFamily="34" charset="0"/>
              <a:buNone/>
            </a:pPr>
            <a:endParaRPr lang="en-US" sz="1050" u="sng" kern="1200" dirty="0" smtClean="0">
              <a:solidFill>
                <a:schemeClr val="tx1"/>
              </a:solidFill>
              <a:effectLst/>
              <a:latin typeface="+mn-lt"/>
              <a:ea typeface="ＭＳ Ｐゴシック" charset="0"/>
              <a:cs typeface="+mn-cs"/>
            </a:endParaRPr>
          </a:p>
          <a:p>
            <a:pPr marL="0" indent="0">
              <a:spcBef>
                <a:spcPts val="0"/>
              </a:spcBef>
              <a:buFont typeface="Arial" panose="020B0604020202020204" pitchFamily="34" charset="0"/>
              <a:buNone/>
            </a:pPr>
            <a:r>
              <a:rPr lang="en-US" sz="1050" u="sng" kern="1200" dirty="0" smtClean="0">
                <a:solidFill>
                  <a:schemeClr val="tx1"/>
                </a:solidFill>
                <a:effectLst/>
                <a:latin typeface="+mn-lt"/>
                <a:ea typeface="ＭＳ Ｐゴシック" charset="0"/>
                <a:cs typeface="+mn-cs"/>
              </a:rPr>
              <a:t>Other-than-Serious Violations</a:t>
            </a:r>
            <a:endParaRPr lang="en-US" sz="1050" kern="1200" dirty="0" smtClean="0">
              <a:solidFill>
                <a:schemeClr val="tx1"/>
              </a:solidFill>
              <a:effectLst/>
              <a:latin typeface="+mn-lt"/>
              <a:ea typeface="ＭＳ Ｐゴシック" charset="0"/>
              <a:cs typeface="+mn-cs"/>
            </a:endParaRP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Other-than-Serious violations are issued when the most likely result from a hazardous condition would probably not be death or serious physical harm.  </a:t>
            </a: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These violations would, however, have a direct and immediate impact on the safety and health of employees.</a:t>
            </a:r>
          </a:p>
          <a:p>
            <a:pPr marL="0" indent="0">
              <a:spcBef>
                <a:spcPts val="0"/>
              </a:spcBef>
              <a:buFont typeface="Arial" panose="020B0604020202020204" pitchFamily="34" charset="0"/>
              <a:buNone/>
            </a:pPr>
            <a:endParaRPr lang="en-US" sz="1050" u="sng" kern="1200" dirty="0" smtClean="0">
              <a:solidFill>
                <a:schemeClr val="tx1"/>
              </a:solidFill>
              <a:effectLst/>
              <a:latin typeface="+mn-lt"/>
              <a:ea typeface="ＭＳ Ｐゴシック" charset="0"/>
              <a:cs typeface="+mn-cs"/>
            </a:endParaRPr>
          </a:p>
          <a:p>
            <a:pPr marL="0" indent="0">
              <a:spcBef>
                <a:spcPts val="0"/>
              </a:spcBef>
              <a:buFont typeface="Arial" panose="020B0604020202020204" pitchFamily="34" charset="0"/>
              <a:buNone/>
            </a:pPr>
            <a:r>
              <a:rPr lang="en-US" sz="1050" u="sng" kern="1200" dirty="0" smtClean="0">
                <a:solidFill>
                  <a:schemeClr val="tx1"/>
                </a:solidFill>
                <a:effectLst/>
                <a:latin typeface="+mn-lt"/>
                <a:ea typeface="ＭＳ Ｐゴシック" charset="0"/>
                <a:cs typeface="+mn-cs"/>
              </a:rPr>
              <a:t>Serious Violations </a:t>
            </a:r>
            <a:endParaRPr lang="en-US" sz="1050" kern="1200" dirty="0" smtClean="0">
              <a:solidFill>
                <a:schemeClr val="tx1"/>
              </a:solidFill>
              <a:effectLst/>
              <a:latin typeface="+mn-lt"/>
              <a:ea typeface="ＭＳ Ｐゴシック" charset="0"/>
              <a:cs typeface="+mn-cs"/>
            </a:endParaRP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Serious violations are issued if it is probable that </a:t>
            </a:r>
            <a:r>
              <a:rPr lang="en-US" sz="1050" u="sng" kern="1200" dirty="0" smtClean="0">
                <a:solidFill>
                  <a:schemeClr val="tx1"/>
                </a:solidFill>
                <a:effectLst/>
                <a:latin typeface="+mn-lt"/>
                <a:ea typeface="ＭＳ Ｐゴシック" charset="0"/>
                <a:cs typeface="+mn-cs"/>
              </a:rPr>
              <a:t>death or serious physical harm </a:t>
            </a:r>
            <a:r>
              <a:rPr lang="en-US" sz="1050" kern="1200" dirty="0" smtClean="0">
                <a:solidFill>
                  <a:schemeClr val="tx1"/>
                </a:solidFill>
                <a:effectLst/>
                <a:latin typeface="+mn-lt"/>
                <a:ea typeface="ＭＳ Ｐゴシック" charset="0"/>
                <a:cs typeface="+mn-cs"/>
              </a:rPr>
              <a:t>could result. </a:t>
            </a: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A determination must also be made that it is a recognized hazard. This is often determined on the basis of employer or industry recognition of the hazard.</a:t>
            </a:r>
          </a:p>
          <a:p>
            <a:pPr marL="0" indent="0">
              <a:spcBef>
                <a:spcPts val="0"/>
              </a:spcBef>
              <a:buFont typeface="Arial" panose="020B0604020202020204" pitchFamily="34" charset="0"/>
              <a:buNone/>
            </a:pPr>
            <a:endParaRPr lang="en-US" sz="1050" u="sng" kern="1200" dirty="0" smtClean="0">
              <a:solidFill>
                <a:schemeClr val="tx1"/>
              </a:solidFill>
              <a:effectLst/>
              <a:latin typeface="+mn-lt"/>
              <a:ea typeface="ＭＳ Ｐゴシック" charset="0"/>
              <a:cs typeface="+mn-cs"/>
            </a:endParaRPr>
          </a:p>
          <a:p>
            <a:pPr marL="0" indent="0">
              <a:spcBef>
                <a:spcPts val="0"/>
              </a:spcBef>
              <a:buFont typeface="Arial" panose="020B0604020202020204" pitchFamily="34" charset="0"/>
              <a:buNone/>
            </a:pPr>
            <a:r>
              <a:rPr lang="en-US" sz="1050" u="sng" kern="1200" dirty="0" smtClean="0">
                <a:solidFill>
                  <a:schemeClr val="tx1"/>
                </a:solidFill>
                <a:effectLst/>
                <a:latin typeface="+mn-lt"/>
                <a:ea typeface="ＭＳ Ｐゴシック" charset="0"/>
                <a:cs typeface="+mn-cs"/>
              </a:rPr>
              <a:t>Repeated Violations</a:t>
            </a:r>
            <a:endParaRPr lang="en-US" sz="1050" kern="1200" dirty="0" smtClean="0">
              <a:solidFill>
                <a:schemeClr val="tx1"/>
              </a:solidFill>
              <a:effectLst/>
              <a:latin typeface="+mn-lt"/>
              <a:ea typeface="ＭＳ Ｐゴシック" charset="0"/>
              <a:cs typeface="+mn-cs"/>
            </a:endParaRP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Repeated violations are issued if an employer has been cited previously for the same or a substantially similar hazard. </a:t>
            </a: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This only applies if the previous citation has become a final order. A citation may become a final order when an employer does not contest the citation, or by a court decision or settlement. </a:t>
            </a: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The previous citation must have become a final order </a:t>
            </a:r>
            <a:r>
              <a:rPr lang="en-US" sz="1050" i="1" kern="1200" dirty="0" smtClean="0">
                <a:solidFill>
                  <a:schemeClr val="tx1"/>
                </a:solidFill>
                <a:effectLst/>
                <a:latin typeface="+mn-lt"/>
                <a:ea typeface="ＭＳ Ｐゴシック" charset="0"/>
                <a:cs typeface="+mn-cs"/>
              </a:rPr>
              <a:t>before </a:t>
            </a:r>
            <a:r>
              <a:rPr lang="en-US" sz="1050" kern="1200" dirty="0" smtClean="0">
                <a:solidFill>
                  <a:schemeClr val="tx1"/>
                </a:solidFill>
                <a:effectLst/>
                <a:latin typeface="+mn-lt"/>
                <a:ea typeface="ＭＳ Ｐゴシック" charset="0"/>
                <a:cs typeface="+mn-cs"/>
              </a:rPr>
              <a:t>the occurrence or observation of the second violation. </a:t>
            </a:r>
          </a:p>
          <a:p>
            <a:pPr marL="0" indent="0">
              <a:spcBef>
                <a:spcPts val="0"/>
              </a:spcBef>
              <a:buFont typeface="Arial" panose="020B0604020202020204" pitchFamily="34" charset="0"/>
              <a:buNone/>
            </a:pPr>
            <a:endParaRPr lang="en-US" sz="1050" u="sng" kern="1200" dirty="0" smtClean="0">
              <a:solidFill>
                <a:schemeClr val="tx1"/>
              </a:solidFill>
              <a:effectLst/>
              <a:latin typeface="+mn-lt"/>
              <a:ea typeface="ＭＳ Ｐゴシック" charset="0"/>
              <a:cs typeface="+mn-cs"/>
            </a:endParaRPr>
          </a:p>
          <a:p>
            <a:pPr marL="0" indent="0">
              <a:spcBef>
                <a:spcPts val="0"/>
              </a:spcBef>
              <a:buFont typeface="Arial" panose="020B0604020202020204" pitchFamily="34" charset="0"/>
              <a:buNone/>
            </a:pPr>
            <a:r>
              <a:rPr lang="en-US" sz="1050" u="sng" kern="1200" dirty="0" smtClean="0">
                <a:solidFill>
                  <a:schemeClr val="tx1"/>
                </a:solidFill>
                <a:effectLst/>
                <a:latin typeface="+mn-lt"/>
                <a:ea typeface="ＭＳ Ｐゴシック" charset="0"/>
                <a:cs typeface="+mn-cs"/>
              </a:rPr>
              <a:t>Willful Violations</a:t>
            </a:r>
            <a:endParaRPr lang="en-US" sz="1050" kern="1200" dirty="0" smtClean="0">
              <a:solidFill>
                <a:schemeClr val="tx1"/>
              </a:solidFill>
              <a:effectLst/>
              <a:latin typeface="+mn-lt"/>
              <a:ea typeface="ＭＳ Ｐゴシック" charset="0"/>
              <a:cs typeface="+mn-cs"/>
            </a:endParaRP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Willful violations are issued when an employer has demonstrated either intentional disregard for the law, or plain indifference to worker safety and health. </a:t>
            </a:r>
          </a:p>
          <a:p>
            <a:pPr marL="0" indent="0">
              <a:spcBef>
                <a:spcPts val="0"/>
              </a:spcBef>
              <a:buFont typeface="Arial" panose="020B0604020202020204" pitchFamily="34" charset="0"/>
              <a:buNone/>
            </a:pPr>
            <a:endParaRPr lang="en-US" sz="1050" u="sng" kern="1200" dirty="0" smtClean="0">
              <a:solidFill>
                <a:schemeClr val="tx1"/>
              </a:solidFill>
              <a:effectLst/>
              <a:latin typeface="+mn-lt"/>
              <a:ea typeface="ＭＳ Ｐゴシック" charset="0"/>
              <a:cs typeface="+mn-cs"/>
            </a:endParaRPr>
          </a:p>
          <a:p>
            <a:pPr marL="0" indent="0">
              <a:spcBef>
                <a:spcPts val="0"/>
              </a:spcBef>
              <a:buFont typeface="Arial" panose="020B0604020202020204" pitchFamily="34" charset="0"/>
              <a:buNone/>
            </a:pPr>
            <a:r>
              <a:rPr lang="en-US" sz="1050" u="sng" kern="1200" dirty="0" smtClean="0">
                <a:solidFill>
                  <a:schemeClr val="tx1"/>
                </a:solidFill>
                <a:effectLst/>
                <a:latin typeface="+mn-lt"/>
                <a:ea typeface="ＭＳ Ｐゴシック" charset="0"/>
                <a:cs typeface="+mn-cs"/>
              </a:rPr>
              <a:t>Failure to Abate Violations</a:t>
            </a:r>
            <a:endParaRPr lang="en-US" sz="1050" kern="1200" dirty="0" smtClean="0">
              <a:solidFill>
                <a:schemeClr val="tx1"/>
              </a:solidFill>
              <a:effectLst/>
              <a:latin typeface="+mn-lt"/>
              <a:ea typeface="ＭＳ Ｐゴシック" charset="0"/>
              <a:cs typeface="+mn-cs"/>
            </a:endParaRPr>
          </a:p>
          <a:p>
            <a:pPr marL="171450" lvl="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Failure to abate violations are issued when a previously cited violation has not been corrected. </a:t>
            </a:r>
          </a:p>
          <a:p>
            <a:pPr marL="171450" indent="-171450">
              <a:spcBef>
                <a:spcPts val="0"/>
              </a:spcBef>
              <a:buFont typeface="Arial" panose="020B0604020202020204" pitchFamily="34" charset="0"/>
              <a:buChar char="•"/>
            </a:pPr>
            <a:r>
              <a:rPr lang="en-US" sz="1050" kern="1200" dirty="0" smtClean="0">
                <a:solidFill>
                  <a:schemeClr val="tx1"/>
                </a:solidFill>
                <a:effectLst/>
                <a:latin typeface="+mn-lt"/>
                <a:ea typeface="ＭＳ Ｐゴシック" charset="0"/>
                <a:cs typeface="+mn-cs"/>
              </a:rPr>
              <a:t>However, if the violation was corrected, but later reoccurs, the subsequent violation is not considered a failure to abate.  It would be deemed a repeated violation.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69988" indent="-233363">
              <a:defRPr>
                <a:solidFill>
                  <a:schemeClr val="tx1"/>
                </a:solidFill>
                <a:latin typeface="Arial" panose="020B0604020202020204" pitchFamily="34" charset="0"/>
              </a:defRPr>
            </a:lvl3pPr>
            <a:lvl4pPr marL="1638300" indent="-233363">
              <a:defRPr>
                <a:solidFill>
                  <a:schemeClr val="tx1"/>
                </a:solidFill>
                <a:latin typeface="Arial" panose="020B0604020202020204" pitchFamily="34" charset="0"/>
              </a:defRPr>
            </a:lvl4pPr>
            <a:lvl5pPr marL="2105025" indent="-233363">
              <a:defRPr>
                <a:solidFill>
                  <a:schemeClr val="tx1"/>
                </a:solidFill>
                <a:latin typeface="Arial" panose="020B0604020202020204" pitchFamily="34" charset="0"/>
              </a:defRPr>
            </a:lvl5pPr>
            <a:lvl6pPr marL="2562225" indent="-233363" eaLnBrk="0" fontAlgn="base" hangingPunct="0">
              <a:spcBef>
                <a:spcPct val="0"/>
              </a:spcBef>
              <a:spcAft>
                <a:spcPct val="0"/>
              </a:spcAft>
              <a:defRPr>
                <a:solidFill>
                  <a:schemeClr val="tx1"/>
                </a:solidFill>
                <a:latin typeface="Arial" panose="020B0604020202020204" pitchFamily="34" charset="0"/>
              </a:defRPr>
            </a:lvl6pPr>
            <a:lvl7pPr marL="3019425" indent="-233363" eaLnBrk="0" fontAlgn="base" hangingPunct="0">
              <a:spcBef>
                <a:spcPct val="0"/>
              </a:spcBef>
              <a:spcAft>
                <a:spcPct val="0"/>
              </a:spcAft>
              <a:defRPr>
                <a:solidFill>
                  <a:schemeClr val="tx1"/>
                </a:solidFill>
                <a:latin typeface="Arial" panose="020B0604020202020204" pitchFamily="34" charset="0"/>
              </a:defRPr>
            </a:lvl7pPr>
            <a:lvl8pPr marL="3476625" indent="-233363" eaLnBrk="0" fontAlgn="base" hangingPunct="0">
              <a:spcBef>
                <a:spcPct val="0"/>
              </a:spcBef>
              <a:spcAft>
                <a:spcPct val="0"/>
              </a:spcAft>
              <a:defRPr>
                <a:solidFill>
                  <a:schemeClr val="tx1"/>
                </a:solidFill>
                <a:latin typeface="Arial" panose="020B0604020202020204" pitchFamily="34" charset="0"/>
              </a:defRPr>
            </a:lvl8pPr>
            <a:lvl9pPr marL="3933825" indent="-233363" eaLnBrk="0" fontAlgn="base" hangingPunct="0">
              <a:spcBef>
                <a:spcPct val="0"/>
              </a:spcBef>
              <a:spcAft>
                <a:spcPct val="0"/>
              </a:spcAft>
              <a:defRPr>
                <a:solidFill>
                  <a:schemeClr val="tx1"/>
                </a:solidFill>
                <a:latin typeface="Arial" panose="020B0604020202020204" pitchFamily="34" charset="0"/>
              </a:defRPr>
            </a:lvl9pPr>
          </a:lstStyle>
          <a:p>
            <a:fld id="{3CEC7B5B-BD50-4AB5-8C4D-765994D73EA3}" type="slidenum">
              <a:rPr lang="en-US" altLang="en-US">
                <a:latin typeface="Calibri" panose="020F0502020204030204" pitchFamily="34" charset="0"/>
              </a:rPr>
              <a:pPr/>
              <a:t>63</a:t>
            </a:fld>
            <a:endParaRPr lang="en-US" altLang="en-US">
              <a:latin typeface="Calibri" panose="020F0502020204030204" pitchFamily="34" charset="0"/>
            </a:endParaRPr>
          </a:p>
        </p:txBody>
      </p:sp>
      <p:sp>
        <p:nvSpPr>
          <p:cNvPr id="5" name="Header Placeholder 4"/>
          <p:cNvSpPr>
            <a:spLocks noGrp="1"/>
          </p:cNvSpPr>
          <p:nvPr>
            <p:ph type="hdr" sz="quarter"/>
          </p:nvPr>
        </p:nvSpPr>
        <p:spPr/>
        <p:txBody>
          <a:bodyPr/>
          <a:lstStyle/>
          <a:p>
            <a:pPr>
              <a:defRPr/>
            </a:pPr>
            <a:r>
              <a:rPr lang="en-US"/>
              <a:t>#1440 OSHA Overview for National Office Personnel, The OSHA Inspection Process  </a:t>
            </a:r>
          </a:p>
        </p:txBody>
      </p:sp>
      <p:sp>
        <p:nvSpPr>
          <p:cNvPr id="46086" name="TextBox 1"/>
          <p:cNvSpPr txBox="1">
            <a:spLocks noChangeArrowheads="1"/>
          </p:cNvSpPr>
          <p:nvPr/>
        </p:nvSpPr>
        <p:spPr bwMode="auto">
          <a:xfrm>
            <a:off x="233044" y="324837"/>
            <a:ext cx="3398957" cy="22594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3625" tIns="46813" rIns="93625" bIns="46813">
            <a:spAutoFit/>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Test Question:</a:t>
            </a:r>
          </a:p>
          <a:p>
            <a:r>
              <a:rPr lang="en-US" altLang="en-US" sz="900"/>
              <a:t>22.  OSHA must issue a citation within ___ of the occurrence of the violation: </a:t>
            </a:r>
            <a:r>
              <a:rPr lang="en-US" altLang="en-US" sz="900" b="1"/>
              <a:t>(TLO 5)</a:t>
            </a:r>
            <a:endParaRPr lang="en-US" altLang="en-US" sz="900"/>
          </a:p>
          <a:p>
            <a:pPr lvl="1">
              <a:buFont typeface="Calibri" panose="020F0502020204030204" pitchFamily="34" charset="0"/>
              <a:buAutoNum type="alphaLcPeriod"/>
            </a:pPr>
            <a:r>
              <a:rPr lang="en-US" altLang="en-US" sz="900"/>
              <a:t>Three months</a:t>
            </a:r>
          </a:p>
          <a:p>
            <a:pPr lvl="1">
              <a:buFont typeface="Calibri" panose="020F0502020204030204" pitchFamily="34" charset="0"/>
              <a:buAutoNum type="alphaLcPeriod"/>
            </a:pPr>
            <a:r>
              <a:rPr lang="en-US" altLang="en-US" sz="900" b="1"/>
              <a:t>Six months</a:t>
            </a:r>
            <a:endParaRPr lang="en-US" altLang="en-US" sz="900"/>
          </a:p>
          <a:p>
            <a:pPr lvl="1">
              <a:buFont typeface="Calibri" panose="020F0502020204030204" pitchFamily="34" charset="0"/>
              <a:buAutoNum type="alphaLcPeriod"/>
            </a:pPr>
            <a:r>
              <a:rPr lang="en-US" altLang="en-US" sz="900"/>
              <a:t>Twelve months</a:t>
            </a:r>
          </a:p>
          <a:p>
            <a:pPr lvl="1">
              <a:buFont typeface="Calibri" panose="020F0502020204030204" pitchFamily="34" charset="0"/>
              <a:buAutoNum type="alphaLcPeriod"/>
            </a:pPr>
            <a:r>
              <a:rPr lang="en-US" altLang="en-US" sz="900"/>
              <a:t>Five years</a:t>
            </a:r>
          </a:p>
          <a:p>
            <a:pPr lvl="1">
              <a:buFont typeface="Calibri" panose="020F0502020204030204" pitchFamily="34" charset="0"/>
              <a:buAutoNum type="alphaLcPeriod"/>
            </a:pPr>
            <a:endParaRPr lang="en-US" altLang="en-US" sz="900"/>
          </a:p>
          <a:p>
            <a:r>
              <a:rPr lang="en-US" altLang="en-US" sz="900"/>
              <a:t>23.  Citations are signed by the OSHA Area Director but they are not effective until they become a final order of: </a:t>
            </a:r>
            <a:r>
              <a:rPr lang="en-US" altLang="en-US" sz="900" b="1"/>
              <a:t>(TLO 5)</a:t>
            </a:r>
            <a:endParaRPr lang="en-US" altLang="en-US" sz="900"/>
          </a:p>
          <a:p>
            <a:pPr lvl="1">
              <a:buFont typeface="Calibri" panose="020F0502020204030204" pitchFamily="34" charset="0"/>
              <a:buAutoNum type="alphaLcPeriod"/>
            </a:pPr>
            <a:r>
              <a:rPr lang="en-US" altLang="en-US" sz="900"/>
              <a:t>The Assistant Secretary for OSHA</a:t>
            </a:r>
          </a:p>
          <a:p>
            <a:pPr lvl="1">
              <a:buFont typeface="Calibri" panose="020F0502020204030204" pitchFamily="34" charset="0"/>
              <a:buAutoNum type="alphaLcPeriod"/>
            </a:pPr>
            <a:r>
              <a:rPr lang="en-US" altLang="en-US" sz="900" b="1"/>
              <a:t>The Occupational Safety and Health Review Commission</a:t>
            </a:r>
            <a:endParaRPr lang="en-US" altLang="en-US" sz="900"/>
          </a:p>
          <a:p>
            <a:pPr lvl="1">
              <a:buFont typeface="Calibri" panose="020F0502020204030204" pitchFamily="34" charset="0"/>
              <a:buAutoNum type="alphaLcPeriod"/>
            </a:pPr>
            <a:r>
              <a:rPr lang="en-US" altLang="en-US" sz="900"/>
              <a:t>The Solicitor of Labor</a:t>
            </a:r>
          </a:p>
          <a:p>
            <a:pPr lvl="1">
              <a:buFont typeface="Calibri" panose="020F0502020204030204" pitchFamily="34" charset="0"/>
              <a:buAutoNum type="alphaLcPeriod"/>
            </a:pPr>
            <a:r>
              <a:rPr lang="en-US" altLang="en-US" sz="1000"/>
              <a:t>The Secretary of Labor</a:t>
            </a:r>
          </a:p>
        </p:txBody>
      </p:sp>
    </p:spTree>
    <p:extLst>
      <p:ext uri="{BB962C8B-B14F-4D97-AF65-F5344CB8AC3E}">
        <p14:creationId xmlns:p14="http://schemas.microsoft.com/office/powerpoint/2010/main" val="3078641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48100" y="274638"/>
            <a:ext cx="2624138" cy="196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045" y="2550691"/>
            <a:ext cx="6534748" cy="6850382"/>
          </a:xfrm>
          <a:prstGeom prst="rect">
            <a:avLst/>
          </a:prstGeom>
        </p:spPr>
        <p:txBody>
          <a:bodyPr lIns="93625" tIns="46813" rIns="93625" bIns="46813"/>
          <a:lstStyle/>
          <a:p>
            <a:pPr marL="0" lv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PENALTIES</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OSH Act authorizes OSHA to issue penalties for health and safety hazards.  The OSH Act also sets forth the types and amounts of potential penalties.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assesses and collects penalties when violations are found.  OSHA does not keep the money collected from penalties.  This money goes into the U.S. Treasury’s general fund.</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Prior to 2015, OSHA’s penalties had not been adjusted since 1990.  In 2015, the U.S. Congress acted to require agencies to do a one-time adjustment to penalty amounts, followed by annual adjustments for inflation.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69988" indent="-233363">
              <a:defRPr>
                <a:solidFill>
                  <a:schemeClr val="tx1"/>
                </a:solidFill>
                <a:latin typeface="Arial" panose="020B0604020202020204" pitchFamily="34" charset="0"/>
              </a:defRPr>
            </a:lvl3pPr>
            <a:lvl4pPr marL="1638300" indent="-233363">
              <a:defRPr>
                <a:solidFill>
                  <a:schemeClr val="tx1"/>
                </a:solidFill>
                <a:latin typeface="Arial" panose="020B0604020202020204" pitchFamily="34" charset="0"/>
              </a:defRPr>
            </a:lvl4pPr>
            <a:lvl5pPr marL="2105025" indent="-233363">
              <a:defRPr>
                <a:solidFill>
                  <a:schemeClr val="tx1"/>
                </a:solidFill>
                <a:latin typeface="Arial" panose="020B0604020202020204" pitchFamily="34" charset="0"/>
              </a:defRPr>
            </a:lvl5pPr>
            <a:lvl6pPr marL="2562225" indent="-233363" eaLnBrk="0" fontAlgn="base" hangingPunct="0">
              <a:spcBef>
                <a:spcPct val="0"/>
              </a:spcBef>
              <a:spcAft>
                <a:spcPct val="0"/>
              </a:spcAft>
              <a:defRPr>
                <a:solidFill>
                  <a:schemeClr val="tx1"/>
                </a:solidFill>
                <a:latin typeface="Arial" panose="020B0604020202020204" pitchFamily="34" charset="0"/>
              </a:defRPr>
            </a:lvl6pPr>
            <a:lvl7pPr marL="3019425" indent="-233363" eaLnBrk="0" fontAlgn="base" hangingPunct="0">
              <a:spcBef>
                <a:spcPct val="0"/>
              </a:spcBef>
              <a:spcAft>
                <a:spcPct val="0"/>
              </a:spcAft>
              <a:defRPr>
                <a:solidFill>
                  <a:schemeClr val="tx1"/>
                </a:solidFill>
                <a:latin typeface="Arial" panose="020B0604020202020204" pitchFamily="34" charset="0"/>
              </a:defRPr>
            </a:lvl7pPr>
            <a:lvl8pPr marL="3476625" indent="-233363" eaLnBrk="0" fontAlgn="base" hangingPunct="0">
              <a:spcBef>
                <a:spcPct val="0"/>
              </a:spcBef>
              <a:spcAft>
                <a:spcPct val="0"/>
              </a:spcAft>
              <a:defRPr>
                <a:solidFill>
                  <a:schemeClr val="tx1"/>
                </a:solidFill>
                <a:latin typeface="Arial" panose="020B0604020202020204" pitchFamily="34" charset="0"/>
              </a:defRPr>
            </a:lvl8pPr>
            <a:lvl9pPr marL="3933825" indent="-233363" eaLnBrk="0" fontAlgn="base" hangingPunct="0">
              <a:spcBef>
                <a:spcPct val="0"/>
              </a:spcBef>
              <a:spcAft>
                <a:spcPct val="0"/>
              </a:spcAft>
              <a:defRPr>
                <a:solidFill>
                  <a:schemeClr val="tx1"/>
                </a:solidFill>
                <a:latin typeface="Arial" panose="020B0604020202020204" pitchFamily="34" charset="0"/>
              </a:defRPr>
            </a:lvl9pPr>
          </a:lstStyle>
          <a:p>
            <a:fld id="{3CEC7B5B-BD50-4AB5-8C4D-765994D73EA3}" type="slidenum">
              <a:rPr lang="en-US" altLang="en-US">
                <a:latin typeface="Calibri" panose="020F0502020204030204" pitchFamily="34" charset="0"/>
              </a:rPr>
              <a:pPr/>
              <a:t>64</a:t>
            </a:fld>
            <a:endParaRPr lang="en-US" altLang="en-US">
              <a:latin typeface="Calibri" panose="020F0502020204030204" pitchFamily="34" charset="0"/>
            </a:endParaRPr>
          </a:p>
        </p:txBody>
      </p:sp>
      <p:sp>
        <p:nvSpPr>
          <p:cNvPr id="5" name="Header Placeholder 4"/>
          <p:cNvSpPr>
            <a:spLocks noGrp="1"/>
          </p:cNvSpPr>
          <p:nvPr>
            <p:ph type="hdr" sz="quarter"/>
          </p:nvPr>
        </p:nvSpPr>
        <p:spPr/>
        <p:txBody>
          <a:bodyPr/>
          <a:lstStyle/>
          <a:p>
            <a:pPr>
              <a:defRPr/>
            </a:pPr>
            <a:r>
              <a:rPr lang="en-US"/>
              <a:t>#1440 OSHA Overview for National Office Personnel, The OSHA Inspection Process  </a:t>
            </a:r>
          </a:p>
        </p:txBody>
      </p:sp>
      <p:sp>
        <p:nvSpPr>
          <p:cNvPr id="46086" name="TextBox 1"/>
          <p:cNvSpPr txBox="1">
            <a:spLocks noChangeArrowheads="1"/>
          </p:cNvSpPr>
          <p:nvPr/>
        </p:nvSpPr>
        <p:spPr bwMode="auto">
          <a:xfrm>
            <a:off x="233044" y="324837"/>
            <a:ext cx="3398957" cy="22594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3625" tIns="46813" rIns="93625" bIns="46813">
            <a:spAutoFit/>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Test Question:</a:t>
            </a:r>
          </a:p>
          <a:p>
            <a:r>
              <a:rPr lang="en-US" altLang="en-US" sz="900"/>
              <a:t>22.  OSHA must issue a citation within ___ of the occurrence of the violation: </a:t>
            </a:r>
            <a:r>
              <a:rPr lang="en-US" altLang="en-US" sz="900" b="1"/>
              <a:t>(TLO 5)</a:t>
            </a:r>
            <a:endParaRPr lang="en-US" altLang="en-US" sz="900"/>
          </a:p>
          <a:p>
            <a:pPr lvl="1">
              <a:buFont typeface="Calibri" panose="020F0502020204030204" pitchFamily="34" charset="0"/>
              <a:buAutoNum type="alphaLcPeriod"/>
            </a:pPr>
            <a:r>
              <a:rPr lang="en-US" altLang="en-US" sz="900"/>
              <a:t>Three months</a:t>
            </a:r>
          </a:p>
          <a:p>
            <a:pPr lvl="1">
              <a:buFont typeface="Calibri" panose="020F0502020204030204" pitchFamily="34" charset="0"/>
              <a:buAutoNum type="alphaLcPeriod"/>
            </a:pPr>
            <a:r>
              <a:rPr lang="en-US" altLang="en-US" sz="900" b="1"/>
              <a:t>Six months</a:t>
            </a:r>
            <a:endParaRPr lang="en-US" altLang="en-US" sz="900"/>
          </a:p>
          <a:p>
            <a:pPr lvl="1">
              <a:buFont typeface="Calibri" panose="020F0502020204030204" pitchFamily="34" charset="0"/>
              <a:buAutoNum type="alphaLcPeriod"/>
            </a:pPr>
            <a:r>
              <a:rPr lang="en-US" altLang="en-US" sz="900"/>
              <a:t>Twelve months</a:t>
            </a:r>
          </a:p>
          <a:p>
            <a:pPr lvl="1">
              <a:buFont typeface="Calibri" panose="020F0502020204030204" pitchFamily="34" charset="0"/>
              <a:buAutoNum type="alphaLcPeriod"/>
            </a:pPr>
            <a:r>
              <a:rPr lang="en-US" altLang="en-US" sz="900"/>
              <a:t>Five years</a:t>
            </a:r>
          </a:p>
          <a:p>
            <a:pPr lvl="1">
              <a:buFont typeface="Calibri" panose="020F0502020204030204" pitchFamily="34" charset="0"/>
              <a:buAutoNum type="alphaLcPeriod"/>
            </a:pPr>
            <a:endParaRPr lang="en-US" altLang="en-US" sz="900"/>
          </a:p>
          <a:p>
            <a:r>
              <a:rPr lang="en-US" altLang="en-US" sz="900"/>
              <a:t>23.  Citations are signed by the OSHA Area Director but they are not effective until they become a final order of: </a:t>
            </a:r>
            <a:r>
              <a:rPr lang="en-US" altLang="en-US" sz="900" b="1"/>
              <a:t>(TLO 5)</a:t>
            </a:r>
            <a:endParaRPr lang="en-US" altLang="en-US" sz="900"/>
          </a:p>
          <a:p>
            <a:pPr lvl="1">
              <a:buFont typeface="Calibri" panose="020F0502020204030204" pitchFamily="34" charset="0"/>
              <a:buAutoNum type="alphaLcPeriod"/>
            </a:pPr>
            <a:r>
              <a:rPr lang="en-US" altLang="en-US" sz="900"/>
              <a:t>The Assistant Secretary for OSHA</a:t>
            </a:r>
          </a:p>
          <a:p>
            <a:pPr lvl="1">
              <a:buFont typeface="Calibri" panose="020F0502020204030204" pitchFamily="34" charset="0"/>
              <a:buAutoNum type="alphaLcPeriod"/>
            </a:pPr>
            <a:r>
              <a:rPr lang="en-US" altLang="en-US" sz="900" b="1"/>
              <a:t>The Occupational Safety and Health Review Commission</a:t>
            </a:r>
            <a:endParaRPr lang="en-US" altLang="en-US" sz="900"/>
          </a:p>
          <a:p>
            <a:pPr lvl="1">
              <a:buFont typeface="Calibri" panose="020F0502020204030204" pitchFamily="34" charset="0"/>
              <a:buAutoNum type="alphaLcPeriod"/>
            </a:pPr>
            <a:r>
              <a:rPr lang="en-US" altLang="en-US" sz="900"/>
              <a:t>The Solicitor of Labor</a:t>
            </a:r>
          </a:p>
          <a:p>
            <a:pPr lvl="1">
              <a:buFont typeface="Calibri" panose="020F0502020204030204" pitchFamily="34" charset="0"/>
              <a:buAutoNum type="alphaLcPeriod"/>
            </a:pPr>
            <a:r>
              <a:rPr lang="en-US" altLang="en-US" sz="1000"/>
              <a:t>The Secretary of Labor</a:t>
            </a:r>
          </a:p>
        </p:txBody>
      </p:sp>
    </p:spTree>
    <p:extLst>
      <p:ext uri="{BB962C8B-B14F-4D97-AF65-F5344CB8AC3E}">
        <p14:creationId xmlns:p14="http://schemas.microsoft.com/office/powerpoint/2010/main" val="151734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48100" y="274638"/>
            <a:ext cx="2624138" cy="196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045" y="2550691"/>
            <a:ext cx="6534748" cy="6850382"/>
          </a:xfrm>
          <a:prstGeom prst="rect">
            <a:avLst/>
          </a:prstGeom>
        </p:spPr>
        <p:txBody>
          <a:bodyPr lIns="93625" tIns="46813" rIns="93625" bIns="46813"/>
          <a:lstStyle/>
          <a:p>
            <a:pPr marL="0" lv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PENALTY ADJUSTMENT FACTORS</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When setting a penalty, OSHA begins with the maximum penalty, then makes adjustments based on a variety of factors.</a:t>
            </a:r>
          </a:p>
          <a:p>
            <a:pPr marL="17145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Agency generally reduces penalties for small employers, those acting in good faith, and employers with no recent citations.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 10% reduction may be given for employers who were inspected within the last five years with no serious violations.  However, the penalty can be increased by 10% for companies that have been issued serious citations within the past five years.</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 reduction of either 15% or 25% can be given to companies who demonstrate a good faith effort to address safety and health issues in the workplace.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And a reduction can be given for the company’s size (number of employees), up to 70% for companies with fewer than 11 employees.</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69988" indent="-233363">
              <a:defRPr>
                <a:solidFill>
                  <a:schemeClr val="tx1"/>
                </a:solidFill>
                <a:latin typeface="Arial" panose="020B0604020202020204" pitchFamily="34" charset="0"/>
              </a:defRPr>
            </a:lvl3pPr>
            <a:lvl4pPr marL="1638300" indent="-233363">
              <a:defRPr>
                <a:solidFill>
                  <a:schemeClr val="tx1"/>
                </a:solidFill>
                <a:latin typeface="Arial" panose="020B0604020202020204" pitchFamily="34" charset="0"/>
              </a:defRPr>
            </a:lvl4pPr>
            <a:lvl5pPr marL="2105025" indent="-233363">
              <a:defRPr>
                <a:solidFill>
                  <a:schemeClr val="tx1"/>
                </a:solidFill>
                <a:latin typeface="Arial" panose="020B0604020202020204" pitchFamily="34" charset="0"/>
              </a:defRPr>
            </a:lvl5pPr>
            <a:lvl6pPr marL="2562225" indent="-233363" eaLnBrk="0" fontAlgn="base" hangingPunct="0">
              <a:spcBef>
                <a:spcPct val="0"/>
              </a:spcBef>
              <a:spcAft>
                <a:spcPct val="0"/>
              </a:spcAft>
              <a:defRPr>
                <a:solidFill>
                  <a:schemeClr val="tx1"/>
                </a:solidFill>
                <a:latin typeface="Arial" panose="020B0604020202020204" pitchFamily="34" charset="0"/>
              </a:defRPr>
            </a:lvl6pPr>
            <a:lvl7pPr marL="3019425" indent="-233363" eaLnBrk="0" fontAlgn="base" hangingPunct="0">
              <a:spcBef>
                <a:spcPct val="0"/>
              </a:spcBef>
              <a:spcAft>
                <a:spcPct val="0"/>
              </a:spcAft>
              <a:defRPr>
                <a:solidFill>
                  <a:schemeClr val="tx1"/>
                </a:solidFill>
                <a:latin typeface="Arial" panose="020B0604020202020204" pitchFamily="34" charset="0"/>
              </a:defRPr>
            </a:lvl7pPr>
            <a:lvl8pPr marL="3476625" indent="-233363" eaLnBrk="0" fontAlgn="base" hangingPunct="0">
              <a:spcBef>
                <a:spcPct val="0"/>
              </a:spcBef>
              <a:spcAft>
                <a:spcPct val="0"/>
              </a:spcAft>
              <a:defRPr>
                <a:solidFill>
                  <a:schemeClr val="tx1"/>
                </a:solidFill>
                <a:latin typeface="Arial" panose="020B0604020202020204" pitchFamily="34" charset="0"/>
              </a:defRPr>
            </a:lvl8pPr>
            <a:lvl9pPr marL="3933825" indent="-233363" eaLnBrk="0" fontAlgn="base" hangingPunct="0">
              <a:spcBef>
                <a:spcPct val="0"/>
              </a:spcBef>
              <a:spcAft>
                <a:spcPct val="0"/>
              </a:spcAft>
              <a:defRPr>
                <a:solidFill>
                  <a:schemeClr val="tx1"/>
                </a:solidFill>
                <a:latin typeface="Arial" panose="020B0604020202020204" pitchFamily="34" charset="0"/>
              </a:defRPr>
            </a:lvl9pPr>
          </a:lstStyle>
          <a:p>
            <a:fld id="{3CEC7B5B-BD50-4AB5-8C4D-765994D73EA3}" type="slidenum">
              <a:rPr lang="en-US" altLang="en-US">
                <a:latin typeface="Calibri" panose="020F0502020204030204" pitchFamily="34" charset="0"/>
              </a:rPr>
              <a:pPr/>
              <a:t>65</a:t>
            </a:fld>
            <a:endParaRPr lang="en-US" altLang="en-US">
              <a:latin typeface="Calibri" panose="020F0502020204030204" pitchFamily="34" charset="0"/>
            </a:endParaRPr>
          </a:p>
        </p:txBody>
      </p:sp>
      <p:sp>
        <p:nvSpPr>
          <p:cNvPr id="5" name="Header Placeholder 4"/>
          <p:cNvSpPr>
            <a:spLocks noGrp="1"/>
          </p:cNvSpPr>
          <p:nvPr>
            <p:ph type="hdr" sz="quarter"/>
          </p:nvPr>
        </p:nvSpPr>
        <p:spPr/>
        <p:txBody>
          <a:bodyPr/>
          <a:lstStyle/>
          <a:p>
            <a:pPr>
              <a:defRPr/>
            </a:pPr>
            <a:r>
              <a:rPr lang="en-US"/>
              <a:t>#1440 OSHA Overview for National Office Personnel, The OSHA Inspection Process  </a:t>
            </a:r>
          </a:p>
        </p:txBody>
      </p:sp>
      <p:sp>
        <p:nvSpPr>
          <p:cNvPr id="46086" name="TextBox 1"/>
          <p:cNvSpPr txBox="1">
            <a:spLocks noChangeArrowheads="1"/>
          </p:cNvSpPr>
          <p:nvPr/>
        </p:nvSpPr>
        <p:spPr bwMode="auto">
          <a:xfrm>
            <a:off x="233044" y="324837"/>
            <a:ext cx="3398957" cy="22594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3625" tIns="46813" rIns="93625" bIns="46813">
            <a:spAutoFit/>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Test Question:</a:t>
            </a:r>
          </a:p>
          <a:p>
            <a:r>
              <a:rPr lang="en-US" altLang="en-US" sz="900"/>
              <a:t>22.  OSHA must issue a citation within ___ of the occurrence of the violation: </a:t>
            </a:r>
            <a:r>
              <a:rPr lang="en-US" altLang="en-US" sz="900" b="1"/>
              <a:t>(TLO 5)</a:t>
            </a:r>
            <a:endParaRPr lang="en-US" altLang="en-US" sz="900"/>
          </a:p>
          <a:p>
            <a:pPr lvl="1">
              <a:buFont typeface="Calibri" panose="020F0502020204030204" pitchFamily="34" charset="0"/>
              <a:buAutoNum type="alphaLcPeriod"/>
            </a:pPr>
            <a:r>
              <a:rPr lang="en-US" altLang="en-US" sz="900"/>
              <a:t>Three months</a:t>
            </a:r>
          </a:p>
          <a:p>
            <a:pPr lvl="1">
              <a:buFont typeface="Calibri" panose="020F0502020204030204" pitchFamily="34" charset="0"/>
              <a:buAutoNum type="alphaLcPeriod"/>
            </a:pPr>
            <a:r>
              <a:rPr lang="en-US" altLang="en-US" sz="900" b="1"/>
              <a:t>Six months</a:t>
            </a:r>
            <a:endParaRPr lang="en-US" altLang="en-US" sz="900"/>
          </a:p>
          <a:p>
            <a:pPr lvl="1">
              <a:buFont typeface="Calibri" panose="020F0502020204030204" pitchFamily="34" charset="0"/>
              <a:buAutoNum type="alphaLcPeriod"/>
            </a:pPr>
            <a:r>
              <a:rPr lang="en-US" altLang="en-US" sz="900"/>
              <a:t>Twelve months</a:t>
            </a:r>
          </a:p>
          <a:p>
            <a:pPr lvl="1">
              <a:buFont typeface="Calibri" panose="020F0502020204030204" pitchFamily="34" charset="0"/>
              <a:buAutoNum type="alphaLcPeriod"/>
            </a:pPr>
            <a:r>
              <a:rPr lang="en-US" altLang="en-US" sz="900"/>
              <a:t>Five years</a:t>
            </a:r>
          </a:p>
          <a:p>
            <a:pPr lvl="1">
              <a:buFont typeface="Calibri" panose="020F0502020204030204" pitchFamily="34" charset="0"/>
              <a:buAutoNum type="alphaLcPeriod"/>
            </a:pPr>
            <a:endParaRPr lang="en-US" altLang="en-US" sz="900"/>
          </a:p>
          <a:p>
            <a:r>
              <a:rPr lang="en-US" altLang="en-US" sz="900"/>
              <a:t>23.  Citations are signed by the OSHA Area Director but they are not effective until they become a final order of: </a:t>
            </a:r>
            <a:r>
              <a:rPr lang="en-US" altLang="en-US" sz="900" b="1"/>
              <a:t>(TLO 5)</a:t>
            </a:r>
            <a:endParaRPr lang="en-US" altLang="en-US" sz="900"/>
          </a:p>
          <a:p>
            <a:pPr lvl="1">
              <a:buFont typeface="Calibri" panose="020F0502020204030204" pitchFamily="34" charset="0"/>
              <a:buAutoNum type="alphaLcPeriod"/>
            </a:pPr>
            <a:r>
              <a:rPr lang="en-US" altLang="en-US" sz="900"/>
              <a:t>The Assistant Secretary for OSHA</a:t>
            </a:r>
          </a:p>
          <a:p>
            <a:pPr lvl="1">
              <a:buFont typeface="Calibri" panose="020F0502020204030204" pitchFamily="34" charset="0"/>
              <a:buAutoNum type="alphaLcPeriod"/>
            </a:pPr>
            <a:r>
              <a:rPr lang="en-US" altLang="en-US" sz="900" b="1"/>
              <a:t>The Occupational Safety and Health Review Commission</a:t>
            </a:r>
            <a:endParaRPr lang="en-US" altLang="en-US" sz="900"/>
          </a:p>
          <a:p>
            <a:pPr lvl="1">
              <a:buFont typeface="Calibri" panose="020F0502020204030204" pitchFamily="34" charset="0"/>
              <a:buAutoNum type="alphaLcPeriod"/>
            </a:pPr>
            <a:r>
              <a:rPr lang="en-US" altLang="en-US" sz="900"/>
              <a:t>The Solicitor of Labor</a:t>
            </a:r>
          </a:p>
          <a:p>
            <a:pPr lvl="1">
              <a:buFont typeface="Calibri" panose="020F0502020204030204" pitchFamily="34" charset="0"/>
              <a:buAutoNum type="alphaLcPeriod"/>
            </a:pPr>
            <a:r>
              <a:rPr lang="en-US" altLang="en-US" sz="1000"/>
              <a:t>The Secretary of Labor</a:t>
            </a:r>
          </a:p>
        </p:txBody>
      </p:sp>
    </p:spTree>
    <p:extLst>
      <p:ext uri="{BB962C8B-B14F-4D97-AF65-F5344CB8AC3E}">
        <p14:creationId xmlns:p14="http://schemas.microsoft.com/office/powerpoint/2010/main" val="3640581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48100" y="274638"/>
            <a:ext cx="2624138" cy="196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045" y="2550691"/>
            <a:ext cx="6534748" cy="6850382"/>
          </a:xfrm>
          <a:prstGeom prst="rect">
            <a:avLst/>
          </a:prstGeom>
        </p:spPr>
        <p:txBody>
          <a:bodyPr lIns="93625" tIns="46813" rIns="93625" bIns="46813"/>
          <a:lstStyle/>
          <a:p>
            <a:pPr marL="0" lvl="0" indent="0">
              <a:spcBef>
                <a:spcPts val="0"/>
              </a:spcBef>
              <a:spcAft>
                <a:spcPts val="1200"/>
              </a:spcAft>
              <a:buFont typeface="Arial" panose="020B0604020202020204" pitchFamily="34" charset="0"/>
              <a:buNone/>
            </a:pPr>
            <a:r>
              <a:rPr lang="en-US" sz="1100" b="1" kern="1200" dirty="0" smtClean="0">
                <a:solidFill>
                  <a:schemeClr val="tx1"/>
                </a:solidFill>
                <a:effectLst/>
                <a:latin typeface="+mn-lt"/>
                <a:ea typeface="ＭＳ Ｐゴシック" charset="0"/>
                <a:cs typeface="+mn-cs"/>
              </a:rPr>
              <a:t>CRIMINAL EFERRALS</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The OSH Act also provides for a criminal penalty of up to six months in prison and a $10,000</a:t>
            </a:r>
            <a:r>
              <a:rPr lang="en-US" sz="1100" kern="1200" baseline="30000" dirty="0" smtClean="0">
                <a:solidFill>
                  <a:schemeClr val="tx1"/>
                </a:solidFill>
                <a:effectLst/>
                <a:latin typeface="+mn-lt"/>
                <a:ea typeface="ＭＳ Ｐゴシック" charset="0"/>
                <a:cs typeface="+mn-cs"/>
              </a:rPr>
              <a:t> </a:t>
            </a:r>
            <a:r>
              <a:rPr lang="en-US" sz="1100" kern="1200" dirty="0" smtClean="0">
                <a:solidFill>
                  <a:schemeClr val="tx1"/>
                </a:solidFill>
                <a:effectLst/>
                <a:latin typeface="+mn-lt"/>
                <a:ea typeface="ＭＳ Ｐゴシック" charset="0"/>
                <a:cs typeface="+mn-cs"/>
              </a:rPr>
              <a:t>fine if an employer’s willful violation of an OSHA standard causes the death of an employee.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When employers willfully neglect their responsibilities, OSHA responds with strong, decisive actions – including criminal referrals to the U.S. Department of Justice.  </a:t>
            </a:r>
          </a:p>
          <a:p>
            <a:pPr marL="171450" lvl="0" indent="-171450">
              <a:spcBef>
                <a:spcPts val="0"/>
              </a:spcBef>
              <a:spcAft>
                <a:spcPts val="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To obtain a conviction, there must be proof beyond a reasonable doubt that: </a:t>
            </a:r>
          </a:p>
          <a:p>
            <a:pPr lvl="1">
              <a:spcBef>
                <a:spcPts val="0"/>
              </a:spcBef>
              <a:spcAft>
                <a:spcPts val="0"/>
              </a:spcAft>
            </a:pPr>
            <a:r>
              <a:rPr lang="en-US" sz="1100" kern="1200" dirty="0" smtClean="0">
                <a:solidFill>
                  <a:schemeClr val="tx1"/>
                </a:solidFill>
                <a:effectLst/>
                <a:latin typeface="+mn-lt"/>
                <a:ea typeface="ＭＳ Ｐゴシック" charset="0"/>
                <a:cs typeface="+mn-cs"/>
              </a:rPr>
              <a:t>--the employer is engaged in a business affecting commerce; </a:t>
            </a:r>
          </a:p>
          <a:p>
            <a:pPr lvl="1">
              <a:spcBef>
                <a:spcPts val="0"/>
              </a:spcBef>
              <a:spcAft>
                <a:spcPts val="0"/>
              </a:spcAft>
            </a:pPr>
            <a:r>
              <a:rPr lang="en-US" sz="1100" kern="1200" dirty="0" smtClean="0">
                <a:solidFill>
                  <a:schemeClr val="tx1"/>
                </a:solidFill>
                <a:effectLst/>
                <a:latin typeface="+mn-lt"/>
                <a:ea typeface="ＭＳ Ｐゴシック" charset="0"/>
                <a:cs typeface="+mn-cs"/>
              </a:rPr>
              <a:t>--the employer violated a regulatory standard promulgated under the OSH Act;</a:t>
            </a:r>
          </a:p>
          <a:p>
            <a:pPr lvl="1">
              <a:spcBef>
                <a:spcPts val="0"/>
              </a:spcBef>
              <a:spcAft>
                <a:spcPts val="0"/>
              </a:spcAft>
            </a:pPr>
            <a:r>
              <a:rPr lang="en-US" sz="1100" kern="1200" dirty="0" smtClean="0">
                <a:solidFill>
                  <a:schemeClr val="tx1"/>
                </a:solidFill>
                <a:effectLst/>
                <a:latin typeface="+mn-lt"/>
                <a:ea typeface="ＭＳ Ｐゴシック" charset="0"/>
                <a:cs typeface="+mn-cs"/>
              </a:rPr>
              <a:t>--that the violation was willfully committed; and </a:t>
            </a:r>
          </a:p>
          <a:p>
            <a:pPr lvl="1">
              <a:spcBef>
                <a:spcPts val="0"/>
              </a:spcBef>
              <a:spcAft>
                <a:spcPts val="1200"/>
              </a:spcAft>
            </a:pPr>
            <a:r>
              <a:rPr lang="en-US" sz="1100" kern="1200" dirty="0" smtClean="0">
                <a:solidFill>
                  <a:schemeClr val="tx1"/>
                </a:solidFill>
                <a:effectLst/>
                <a:latin typeface="+mn-lt"/>
                <a:ea typeface="ＭＳ Ｐゴシック" charset="0"/>
                <a:cs typeface="+mn-cs"/>
              </a:rPr>
              <a:t>--that the violation was a direct cause of an employee’s death.</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In December 2015, the U.S. Department of Labor and the U.S. Department of Justice entered into a Memorandum of Understanding (MOU) to increase the frequency and effectiveness of criminal prosecutions.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The agreement establishes a process and framework for notification, consultation, and coordination between the two Departments.</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As a result, the Department of Justice has directed U.S. attorneys to more aggressively consider criminal referrals from the Department of Labor.  </a:t>
            </a:r>
          </a:p>
          <a:p>
            <a:pPr marL="171450" lvl="0" indent="-171450">
              <a:spcBef>
                <a:spcPts val="0"/>
              </a:spcBef>
              <a:spcAft>
                <a:spcPts val="1200"/>
              </a:spcAft>
              <a:buFont typeface="Arial" panose="020B0604020202020204" pitchFamily="34" charset="0"/>
              <a:buChar char="•"/>
            </a:pPr>
            <a:r>
              <a:rPr lang="en-US" sz="1100" kern="1200" dirty="0" smtClean="0">
                <a:solidFill>
                  <a:schemeClr val="tx1"/>
                </a:solidFill>
                <a:effectLst/>
                <a:latin typeface="+mn-lt"/>
                <a:ea typeface="ＭＳ Ｐゴシック" charset="0"/>
                <a:cs typeface="+mn-cs"/>
              </a:rPr>
              <a:t>U.S. attorneys also consider prosecution for false statements, retaliating against a witness, destruction or falsification of records, and other actions. Sanctions for these violations include criminal sentences of up to 20 years per charge, and penalties of $250,000 against individuals and $500,000 against corporations.</a:t>
            </a:r>
            <a:endParaRPr lang="en-US" sz="1100" kern="1200" dirty="0">
              <a:solidFill>
                <a:schemeClr val="tx1"/>
              </a:solidFill>
              <a:effectLst/>
              <a:latin typeface="+mn-lt"/>
              <a:ea typeface="ＭＳ Ｐゴシック" charset="0"/>
              <a:cs typeface="+mn-cs"/>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69988" indent="-233363">
              <a:defRPr>
                <a:solidFill>
                  <a:schemeClr val="tx1"/>
                </a:solidFill>
                <a:latin typeface="Arial" panose="020B0604020202020204" pitchFamily="34" charset="0"/>
              </a:defRPr>
            </a:lvl3pPr>
            <a:lvl4pPr marL="1638300" indent="-233363">
              <a:defRPr>
                <a:solidFill>
                  <a:schemeClr val="tx1"/>
                </a:solidFill>
                <a:latin typeface="Arial" panose="020B0604020202020204" pitchFamily="34" charset="0"/>
              </a:defRPr>
            </a:lvl4pPr>
            <a:lvl5pPr marL="2105025" indent="-233363">
              <a:defRPr>
                <a:solidFill>
                  <a:schemeClr val="tx1"/>
                </a:solidFill>
                <a:latin typeface="Arial" panose="020B0604020202020204" pitchFamily="34" charset="0"/>
              </a:defRPr>
            </a:lvl5pPr>
            <a:lvl6pPr marL="2562225" indent="-233363" eaLnBrk="0" fontAlgn="base" hangingPunct="0">
              <a:spcBef>
                <a:spcPct val="0"/>
              </a:spcBef>
              <a:spcAft>
                <a:spcPct val="0"/>
              </a:spcAft>
              <a:defRPr>
                <a:solidFill>
                  <a:schemeClr val="tx1"/>
                </a:solidFill>
                <a:latin typeface="Arial" panose="020B0604020202020204" pitchFamily="34" charset="0"/>
              </a:defRPr>
            </a:lvl6pPr>
            <a:lvl7pPr marL="3019425" indent="-233363" eaLnBrk="0" fontAlgn="base" hangingPunct="0">
              <a:spcBef>
                <a:spcPct val="0"/>
              </a:spcBef>
              <a:spcAft>
                <a:spcPct val="0"/>
              </a:spcAft>
              <a:defRPr>
                <a:solidFill>
                  <a:schemeClr val="tx1"/>
                </a:solidFill>
                <a:latin typeface="Arial" panose="020B0604020202020204" pitchFamily="34" charset="0"/>
              </a:defRPr>
            </a:lvl7pPr>
            <a:lvl8pPr marL="3476625" indent="-233363" eaLnBrk="0" fontAlgn="base" hangingPunct="0">
              <a:spcBef>
                <a:spcPct val="0"/>
              </a:spcBef>
              <a:spcAft>
                <a:spcPct val="0"/>
              </a:spcAft>
              <a:defRPr>
                <a:solidFill>
                  <a:schemeClr val="tx1"/>
                </a:solidFill>
                <a:latin typeface="Arial" panose="020B0604020202020204" pitchFamily="34" charset="0"/>
              </a:defRPr>
            </a:lvl8pPr>
            <a:lvl9pPr marL="3933825" indent="-233363" eaLnBrk="0" fontAlgn="base" hangingPunct="0">
              <a:spcBef>
                <a:spcPct val="0"/>
              </a:spcBef>
              <a:spcAft>
                <a:spcPct val="0"/>
              </a:spcAft>
              <a:defRPr>
                <a:solidFill>
                  <a:schemeClr val="tx1"/>
                </a:solidFill>
                <a:latin typeface="Arial" panose="020B0604020202020204" pitchFamily="34" charset="0"/>
              </a:defRPr>
            </a:lvl9pPr>
          </a:lstStyle>
          <a:p>
            <a:fld id="{3CEC7B5B-BD50-4AB5-8C4D-765994D73EA3}" type="slidenum">
              <a:rPr lang="en-US" altLang="en-US">
                <a:latin typeface="Calibri" panose="020F0502020204030204" pitchFamily="34" charset="0"/>
              </a:rPr>
              <a:pPr/>
              <a:t>66</a:t>
            </a:fld>
            <a:endParaRPr lang="en-US" altLang="en-US">
              <a:latin typeface="Calibri" panose="020F0502020204030204" pitchFamily="34" charset="0"/>
            </a:endParaRPr>
          </a:p>
        </p:txBody>
      </p:sp>
      <p:sp>
        <p:nvSpPr>
          <p:cNvPr id="5" name="Header Placeholder 4"/>
          <p:cNvSpPr>
            <a:spLocks noGrp="1"/>
          </p:cNvSpPr>
          <p:nvPr>
            <p:ph type="hdr" sz="quarter"/>
          </p:nvPr>
        </p:nvSpPr>
        <p:spPr/>
        <p:txBody>
          <a:bodyPr/>
          <a:lstStyle/>
          <a:p>
            <a:pPr>
              <a:defRPr/>
            </a:pPr>
            <a:r>
              <a:rPr lang="en-US"/>
              <a:t>#1440 OSHA Overview for National Office Personnel, The OSHA Inspection Process  </a:t>
            </a:r>
          </a:p>
        </p:txBody>
      </p:sp>
      <p:sp>
        <p:nvSpPr>
          <p:cNvPr id="46086" name="TextBox 1"/>
          <p:cNvSpPr txBox="1">
            <a:spLocks noChangeArrowheads="1"/>
          </p:cNvSpPr>
          <p:nvPr/>
        </p:nvSpPr>
        <p:spPr bwMode="auto">
          <a:xfrm>
            <a:off x="233044" y="324837"/>
            <a:ext cx="3398957" cy="22594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3625" tIns="46813" rIns="93625" bIns="46813">
            <a:spAutoFit/>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Test Question:</a:t>
            </a:r>
          </a:p>
          <a:p>
            <a:r>
              <a:rPr lang="en-US" altLang="en-US" sz="900"/>
              <a:t>22.  OSHA must issue a citation within ___ of the occurrence of the violation: </a:t>
            </a:r>
            <a:r>
              <a:rPr lang="en-US" altLang="en-US" sz="900" b="1"/>
              <a:t>(TLO 5)</a:t>
            </a:r>
            <a:endParaRPr lang="en-US" altLang="en-US" sz="900"/>
          </a:p>
          <a:p>
            <a:pPr lvl="1">
              <a:buFont typeface="Calibri" panose="020F0502020204030204" pitchFamily="34" charset="0"/>
              <a:buAutoNum type="alphaLcPeriod"/>
            </a:pPr>
            <a:r>
              <a:rPr lang="en-US" altLang="en-US" sz="900"/>
              <a:t>Three months</a:t>
            </a:r>
          </a:p>
          <a:p>
            <a:pPr lvl="1">
              <a:buFont typeface="Calibri" panose="020F0502020204030204" pitchFamily="34" charset="0"/>
              <a:buAutoNum type="alphaLcPeriod"/>
            </a:pPr>
            <a:r>
              <a:rPr lang="en-US" altLang="en-US" sz="900" b="1"/>
              <a:t>Six months</a:t>
            </a:r>
            <a:endParaRPr lang="en-US" altLang="en-US" sz="900"/>
          </a:p>
          <a:p>
            <a:pPr lvl="1">
              <a:buFont typeface="Calibri" panose="020F0502020204030204" pitchFamily="34" charset="0"/>
              <a:buAutoNum type="alphaLcPeriod"/>
            </a:pPr>
            <a:r>
              <a:rPr lang="en-US" altLang="en-US" sz="900"/>
              <a:t>Twelve months</a:t>
            </a:r>
          </a:p>
          <a:p>
            <a:pPr lvl="1">
              <a:buFont typeface="Calibri" panose="020F0502020204030204" pitchFamily="34" charset="0"/>
              <a:buAutoNum type="alphaLcPeriod"/>
            </a:pPr>
            <a:r>
              <a:rPr lang="en-US" altLang="en-US" sz="900"/>
              <a:t>Five years</a:t>
            </a:r>
          </a:p>
          <a:p>
            <a:pPr lvl="1">
              <a:buFont typeface="Calibri" panose="020F0502020204030204" pitchFamily="34" charset="0"/>
              <a:buAutoNum type="alphaLcPeriod"/>
            </a:pPr>
            <a:endParaRPr lang="en-US" altLang="en-US" sz="900"/>
          </a:p>
          <a:p>
            <a:r>
              <a:rPr lang="en-US" altLang="en-US" sz="900"/>
              <a:t>23.  Citations are signed by the OSHA Area Director but they are not effective until they become a final order of: </a:t>
            </a:r>
            <a:r>
              <a:rPr lang="en-US" altLang="en-US" sz="900" b="1"/>
              <a:t>(TLO 5)</a:t>
            </a:r>
            <a:endParaRPr lang="en-US" altLang="en-US" sz="900"/>
          </a:p>
          <a:p>
            <a:pPr lvl="1">
              <a:buFont typeface="Calibri" panose="020F0502020204030204" pitchFamily="34" charset="0"/>
              <a:buAutoNum type="alphaLcPeriod"/>
            </a:pPr>
            <a:r>
              <a:rPr lang="en-US" altLang="en-US" sz="900"/>
              <a:t>The Assistant Secretary for OSHA</a:t>
            </a:r>
          </a:p>
          <a:p>
            <a:pPr lvl="1">
              <a:buFont typeface="Calibri" panose="020F0502020204030204" pitchFamily="34" charset="0"/>
              <a:buAutoNum type="alphaLcPeriod"/>
            </a:pPr>
            <a:r>
              <a:rPr lang="en-US" altLang="en-US" sz="900" b="1"/>
              <a:t>The Occupational Safety and Health Review Commission</a:t>
            </a:r>
            <a:endParaRPr lang="en-US" altLang="en-US" sz="900"/>
          </a:p>
          <a:p>
            <a:pPr lvl="1">
              <a:buFont typeface="Calibri" panose="020F0502020204030204" pitchFamily="34" charset="0"/>
              <a:buAutoNum type="alphaLcPeriod"/>
            </a:pPr>
            <a:r>
              <a:rPr lang="en-US" altLang="en-US" sz="900"/>
              <a:t>The Solicitor of Labor</a:t>
            </a:r>
          </a:p>
          <a:p>
            <a:pPr lvl="1">
              <a:buFont typeface="Calibri" panose="020F0502020204030204" pitchFamily="34" charset="0"/>
              <a:buAutoNum type="alphaLcPeriod"/>
            </a:pPr>
            <a:r>
              <a:rPr lang="en-US" altLang="en-US" sz="1000"/>
              <a:t>The Secretary of Labor</a:t>
            </a:r>
          </a:p>
        </p:txBody>
      </p:sp>
    </p:spTree>
    <p:extLst>
      <p:ext uri="{BB962C8B-B14F-4D97-AF65-F5344CB8AC3E}">
        <p14:creationId xmlns:p14="http://schemas.microsoft.com/office/powerpoint/2010/main" val="1702993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67</a:t>
            </a:fld>
            <a:endParaRPr lang="en-US"/>
          </a:p>
        </p:txBody>
      </p:sp>
    </p:spTree>
    <p:extLst>
      <p:ext uri="{BB962C8B-B14F-4D97-AF65-F5344CB8AC3E}">
        <p14:creationId xmlns:p14="http://schemas.microsoft.com/office/powerpoint/2010/main" val="3582994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68</a:t>
            </a:fld>
            <a:endParaRPr lang="en-US"/>
          </a:p>
        </p:txBody>
      </p:sp>
    </p:spTree>
    <p:extLst>
      <p:ext uri="{BB962C8B-B14F-4D97-AF65-F5344CB8AC3E}">
        <p14:creationId xmlns:p14="http://schemas.microsoft.com/office/powerpoint/2010/main" val="3585495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70</a:t>
            </a:fld>
            <a:endParaRPr lang="en-US"/>
          </a:p>
        </p:txBody>
      </p:sp>
    </p:spTree>
    <p:extLst>
      <p:ext uri="{BB962C8B-B14F-4D97-AF65-F5344CB8AC3E}">
        <p14:creationId xmlns:p14="http://schemas.microsoft.com/office/powerpoint/2010/main" val="792482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71</a:t>
            </a:fld>
            <a:endParaRPr lang="en-US"/>
          </a:p>
        </p:txBody>
      </p:sp>
    </p:spTree>
    <p:extLst>
      <p:ext uri="{BB962C8B-B14F-4D97-AF65-F5344CB8AC3E}">
        <p14:creationId xmlns:p14="http://schemas.microsoft.com/office/powerpoint/2010/main" val="12811448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Asbestos</a:t>
            </a:r>
            <a:r>
              <a:rPr lang="en-US" baseline="0" dirty="0" smtClean="0"/>
              <a:t> removal at Superior Door.  Abatement contractor removed 108 linear feet of asbestos of pipe lagging.  Removed ACM ended in up in section of building to be demolished.  Contractor bid the job for $8K.  Legitimate cost for this job was, at minimum, $35K.  Referred to EPA CID but they couldn’t prosecute as their statute doesn’t take effect unless 260 linear feet is removed.</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72</a:t>
            </a:fld>
            <a:endParaRPr lang="en-US"/>
          </a:p>
        </p:txBody>
      </p:sp>
    </p:spTree>
    <p:extLst>
      <p:ext uri="{BB962C8B-B14F-4D97-AF65-F5344CB8AC3E}">
        <p14:creationId xmlns:p14="http://schemas.microsoft.com/office/powerpoint/2010/main" val="2122836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company makes frozen</a:t>
            </a:r>
            <a:r>
              <a:rPr lang="en-US" baseline="0" dirty="0" smtClean="0"/>
              <a:t> food bags for vegetables and fruits.  </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73</a:t>
            </a:fld>
            <a:endParaRPr lang="en-US"/>
          </a:p>
        </p:txBody>
      </p:sp>
    </p:spTree>
    <p:extLst>
      <p:ext uri="{BB962C8B-B14F-4D97-AF65-F5344CB8AC3E}">
        <p14:creationId xmlns:p14="http://schemas.microsoft.com/office/powerpoint/2010/main" val="341739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48100" y="274638"/>
            <a:ext cx="2624138" cy="196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045" y="2550691"/>
            <a:ext cx="6534748" cy="6850382"/>
          </a:xfrm>
          <a:prstGeom prst="rect">
            <a:avLst/>
          </a:prstGeom>
        </p:spPr>
        <p:txBody>
          <a:bodyPr lIns="93625" tIns="46813" rIns="93625" bIns="46813"/>
          <a:lstStyle/>
          <a:p>
            <a:pPr marL="0" lvl="0" indent="0">
              <a:spcBef>
                <a:spcPts val="0"/>
              </a:spcBef>
              <a:spcAft>
                <a:spcPts val="1200"/>
              </a:spcAft>
              <a:buFont typeface="Arial" panose="020B0604020202020204" pitchFamily="34" charset="0"/>
              <a:buNone/>
            </a:pPr>
            <a:r>
              <a:rPr lang="en-US" sz="1200" b="1" kern="1200" dirty="0" smtClean="0">
                <a:solidFill>
                  <a:schemeClr val="tx1"/>
                </a:solidFill>
                <a:effectLst/>
                <a:latin typeface="+mn-lt"/>
                <a:ea typeface="ＭＳ Ｐゴシック" charset="0"/>
                <a:cs typeface="+mn-cs"/>
              </a:rPr>
              <a:t>HOW OSHA IS ORGANIZED</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is part of the Department of Labor.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Agency has a central National Office, located in Washington, D.C.  </a:t>
            </a:r>
          </a:p>
          <a:p>
            <a:pPr marL="171450" lvl="0" indent="-171450">
              <a:spcBef>
                <a:spcPts val="0"/>
              </a:spcBef>
              <a:spcAft>
                <a:spcPts val="1200"/>
              </a:spcAft>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also has 10 Regional Offices, which are located throughout the United States.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charset="0"/>
                <a:cs typeface="+mn-cs"/>
              </a:rPr>
              <a:t>Each of these 10 regional geographic regions,</a:t>
            </a:r>
            <a:r>
              <a:rPr lang="en-US" sz="1200" kern="1200" baseline="0" dirty="0" smtClean="0">
                <a:solidFill>
                  <a:schemeClr val="tx1"/>
                </a:solidFill>
                <a:effectLst/>
                <a:latin typeface="+mn-lt"/>
                <a:ea typeface="ＭＳ Ｐゴシック" charset="0"/>
                <a:cs typeface="+mn-cs"/>
              </a:rPr>
              <a:t> which cover several states and contain multiple area offices.</a:t>
            </a:r>
            <a:endParaRPr lang="en-US" sz="900" b="1" u="sng"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69988" indent="-233363">
              <a:defRPr>
                <a:solidFill>
                  <a:schemeClr val="tx1"/>
                </a:solidFill>
                <a:latin typeface="Arial" panose="020B0604020202020204" pitchFamily="34" charset="0"/>
              </a:defRPr>
            </a:lvl3pPr>
            <a:lvl4pPr marL="1638300" indent="-233363">
              <a:defRPr>
                <a:solidFill>
                  <a:schemeClr val="tx1"/>
                </a:solidFill>
                <a:latin typeface="Arial" panose="020B0604020202020204" pitchFamily="34" charset="0"/>
              </a:defRPr>
            </a:lvl4pPr>
            <a:lvl5pPr marL="2105025" indent="-233363">
              <a:defRPr>
                <a:solidFill>
                  <a:schemeClr val="tx1"/>
                </a:solidFill>
                <a:latin typeface="Arial" panose="020B0604020202020204" pitchFamily="34" charset="0"/>
              </a:defRPr>
            </a:lvl5pPr>
            <a:lvl6pPr marL="2562225" indent="-233363" eaLnBrk="0" fontAlgn="base" hangingPunct="0">
              <a:spcBef>
                <a:spcPct val="0"/>
              </a:spcBef>
              <a:spcAft>
                <a:spcPct val="0"/>
              </a:spcAft>
              <a:defRPr>
                <a:solidFill>
                  <a:schemeClr val="tx1"/>
                </a:solidFill>
                <a:latin typeface="Arial" panose="020B0604020202020204" pitchFamily="34" charset="0"/>
              </a:defRPr>
            </a:lvl6pPr>
            <a:lvl7pPr marL="3019425" indent="-233363" eaLnBrk="0" fontAlgn="base" hangingPunct="0">
              <a:spcBef>
                <a:spcPct val="0"/>
              </a:spcBef>
              <a:spcAft>
                <a:spcPct val="0"/>
              </a:spcAft>
              <a:defRPr>
                <a:solidFill>
                  <a:schemeClr val="tx1"/>
                </a:solidFill>
                <a:latin typeface="Arial" panose="020B0604020202020204" pitchFamily="34" charset="0"/>
              </a:defRPr>
            </a:lvl7pPr>
            <a:lvl8pPr marL="3476625" indent="-233363" eaLnBrk="0" fontAlgn="base" hangingPunct="0">
              <a:spcBef>
                <a:spcPct val="0"/>
              </a:spcBef>
              <a:spcAft>
                <a:spcPct val="0"/>
              </a:spcAft>
              <a:defRPr>
                <a:solidFill>
                  <a:schemeClr val="tx1"/>
                </a:solidFill>
                <a:latin typeface="Arial" panose="020B0604020202020204" pitchFamily="34" charset="0"/>
              </a:defRPr>
            </a:lvl8pPr>
            <a:lvl9pPr marL="3933825" indent="-233363" eaLnBrk="0" fontAlgn="base" hangingPunct="0">
              <a:spcBef>
                <a:spcPct val="0"/>
              </a:spcBef>
              <a:spcAft>
                <a:spcPct val="0"/>
              </a:spcAft>
              <a:defRPr>
                <a:solidFill>
                  <a:schemeClr val="tx1"/>
                </a:solidFill>
                <a:latin typeface="Arial" panose="020B0604020202020204" pitchFamily="34" charset="0"/>
              </a:defRPr>
            </a:lvl9pPr>
          </a:lstStyle>
          <a:p>
            <a:fld id="{3CEC7B5B-BD50-4AB5-8C4D-765994D73EA3}" type="slidenum">
              <a:rPr lang="en-US" altLang="en-US">
                <a:latin typeface="Calibri" panose="020F0502020204030204" pitchFamily="34" charset="0"/>
              </a:rPr>
              <a:pPr/>
              <a:t>8</a:t>
            </a:fld>
            <a:endParaRPr lang="en-US" altLang="en-US" dirty="0">
              <a:latin typeface="Calibri" panose="020F0502020204030204" pitchFamily="34" charset="0"/>
            </a:endParaRPr>
          </a:p>
        </p:txBody>
      </p:sp>
      <p:sp>
        <p:nvSpPr>
          <p:cNvPr id="5" name="Header Placeholder 4"/>
          <p:cNvSpPr>
            <a:spLocks noGrp="1"/>
          </p:cNvSpPr>
          <p:nvPr>
            <p:ph type="hdr" sz="quarter"/>
          </p:nvPr>
        </p:nvSpPr>
        <p:spPr/>
        <p:txBody>
          <a:bodyPr/>
          <a:lstStyle/>
          <a:p>
            <a:pPr>
              <a:defRPr/>
            </a:pPr>
            <a:r>
              <a:rPr lang="en-US" dirty="0"/>
              <a:t>#1440 OSHA Overview for National Office Personnel, The OSHA Inspection Process  </a:t>
            </a:r>
          </a:p>
        </p:txBody>
      </p:sp>
      <p:sp>
        <p:nvSpPr>
          <p:cNvPr id="46086" name="TextBox 1"/>
          <p:cNvSpPr txBox="1">
            <a:spLocks noChangeArrowheads="1"/>
          </p:cNvSpPr>
          <p:nvPr/>
        </p:nvSpPr>
        <p:spPr bwMode="auto">
          <a:xfrm>
            <a:off x="233044" y="324837"/>
            <a:ext cx="3398957" cy="22594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3625" tIns="46813" rIns="93625" bIns="46813">
            <a:spAutoFit/>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t>Test Question:</a:t>
            </a:r>
          </a:p>
          <a:p>
            <a:r>
              <a:rPr lang="en-US" altLang="en-US" sz="900" dirty="0"/>
              <a:t>22.  OSHA must issue a citation within ___ of the occurrence of the violation: </a:t>
            </a:r>
            <a:r>
              <a:rPr lang="en-US" altLang="en-US" sz="900" b="1" dirty="0"/>
              <a:t>(TLO 5)</a:t>
            </a:r>
            <a:endParaRPr lang="en-US" altLang="en-US" sz="900" dirty="0"/>
          </a:p>
          <a:p>
            <a:pPr lvl="1">
              <a:buFont typeface="Calibri" panose="020F0502020204030204" pitchFamily="34" charset="0"/>
              <a:buAutoNum type="alphaLcPeriod"/>
            </a:pPr>
            <a:r>
              <a:rPr lang="en-US" altLang="en-US" sz="900" dirty="0"/>
              <a:t>Three months</a:t>
            </a:r>
          </a:p>
          <a:p>
            <a:pPr lvl="1">
              <a:buFont typeface="Calibri" panose="020F0502020204030204" pitchFamily="34" charset="0"/>
              <a:buAutoNum type="alphaLcPeriod"/>
            </a:pPr>
            <a:r>
              <a:rPr lang="en-US" altLang="en-US" sz="900" b="1" dirty="0"/>
              <a:t>Six months</a:t>
            </a:r>
            <a:endParaRPr lang="en-US" altLang="en-US" sz="900" dirty="0"/>
          </a:p>
          <a:p>
            <a:pPr lvl="1">
              <a:buFont typeface="Calibri" panose="020F0502020204030204" pitchFamily="34" charset="0"/>
              <a:buAutoNum type="alphaLcPeriod"/>
            </a:pPr>
            <a:r>
              <a:rPr lang="en-US" altLang="en-US" sz="900" dirty="0"/>
              <a:t>Twelve months</a:t>
            </a:r>
          </a:p>
          <a:p>
            <a:pPr lvl="1">
              <a:buFont typeface="Calibri" panose="020F0502020204030204" pitchFamily="34" charset="0"/>
              <a:buAutoNum type="alphaLcPeriod"/>
            </a:pPr>
            <a:r>
              <a:rPr lang="en-US" altLang="en-US" sz="900" dirty="0"/>
              <a:t>Five years</a:t>
            </a:r>
          </a:p>
          <a:p>
            <a:pPr lvl="1">
              <a:buFont typeface="Calibri" panose="020F0502020204030204" pitchFamily="34" charset="0"/>
              <a:buAutoNum type="alphaLcPeriod"/>
            </a:pPr>
            <a:endParaRPr lang="en-US" altLang="en-US" sz="900" dirty="0"/>
          </a:p>
          <a:p>
            <a:r>
              <a:rPr lang="en-US" altLang="en-US" sz="900" dirty="0"/>
              <a:t>23.  Citations are signed by the OSHA Area Director but they are not effective until they become a final order of: </a:t>
            </a:r>
            <a:r>
              <a:rPr lang="en-US" altLang="en-US" sz="900" b="1" dirty="0"/>
              <a:t>(TLO 5)</a:t>
            </a:r>
            <a:endParaRPr lang="en-US" altLang="en-US" sz="900" dirty="0"/>
          </a:p>
          <a:p>
            <a:pPr lvl="1">
              <a:buFont typeface="Calibri" panose="020F0502020204030204" pitchFamily="34" charset="0"/>
              <a:buAutoNum type="alphaLcPeriod"/>
            </a:pPr>
            <a:r>
              <a:rPr lang="en-US" altLang="en-US" sz="900" dirty="0"/>
              <a:t>The Assistant Secretary for OSHA</a:t>
            </a:r>
          </a:p>
          <a:p>
            <a:pPr lvl="1">
              <a:buFont typeface="Calibri" panose="020F0502020204030204" pitchFamily="34" charset="0"/>
              <a:buAutoNum type="alphaLcPeriod"/>
            </a:pPr>
            <a:r>
              <a:rPr lang="en-US" altLang="en-US" sz="900" b="1" dirty="0"/>
              <a:t>The Occupational Safety and Health Review Commission</a:t>
            </a:r>
            <a:endParaRPr lang="en-US" altLang="en-US" sz="900" dirty="0"/>
          </a:p>
          <a:p>
            <a:pPr lvl="1">
              <a:buFont typeface="Calibri" panose="020F0502020204030204" pitchFamily="34" charset="0"/>
              <a:buAutoNum type="alphaLcPeriod"/>
            </a:pPr>
            <a:r>
              <a:rPr lang="en-US" altLang="en-US" sz="900" dirty="0"/>
              <a:t>The Solicitor of Labor</a:t>
            </a:r>
          </a:p>
          <a:p>
            <a:pPr lvl="1">
              <a:buFont typeface="Calibri" panose="020F0502020204030204" pitchFamily="34" charset="0"/>
              <a:buAutoNum type="alphaLcPeriod"/>
            </a:pPr>
            <a:r>
              <a:rPr lang="en-US" altLang="en-US" sz="1000" dirty="0"/>
              <a:t>The Secretary of Labor</a:t>
            </a:r>
          </a:p>
        </p:txBody>
      </p:sp>
    </p:spTree>
    <p:extLst>
      <p:ext uri="{BB962C8B-B14F-4D97-AF65-F5344CB8AC3E}">
        <p14:creationId xmlns:p14="http://schemas.microsoft.com/office/powerpoint/2010/main" val="2537840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case</a:t>
            </a:r>
            <a:r>
              <a:rPr lang="en-US" baseline="0" dirty="0" smtClean="0"/>
              <a:t> involved the disconnection of an active rail car filled with Cl</a:t>
            </a:r>
            <a:r>
              <a:rPr lang="en-US" baseline="-25000" dirty="0" smtClean="0"/>
              <a:t>2</a:t>
            </a:r>
            <a:r>
              <a:rPr lang="en-US" baseline="0" dirty="0" smtClean="0"/>
              <a:t>.  They had an east facing railcar and a west facing rail car.  Typically, the east facing railcar is connected to the process.  The west facing railcar is used as a backup.  Case of not verifying or walking down the LOTO process and verifying that the east facing railcar was isolated from the process.</a:t>
            </a:r>
            <a:endParaRPr lang="en-US" baseline="-25000"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74</a:t>
            </a:fld>
            <a:endParaRPr lang="en-US"/>
          </a:p>
        </p:txBody>
      </p:sp>
    </p:spTree>
    <p:extLst>
      <p:ext uri="{BB962C8B-B14F-4D97-AF65-F5344CB8AC3E}">
        <p14:creationId xmlns:p14="http://schemas.microsoft.com/office/powerpoint/2010/main" val="26325329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PSM involved anhydrous ammonia.</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75</a:t>
            </a:fld>
            <a:endParaRPr lang="en-US"/>
          </a:p>
        </p:txBody>
      </p:sp>
    </p:spTree>
    <p:extLst>
      <p:ext uri="{BB962C8B-B14F-4D97-AF65-F5344CB8AC3E}">
        <p14:creationId xmlns:p14="http://schemas.microsoft.com/office/powerpoint/2010/main" val="35616054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referral dealt with a c</a:t>
            </a:r>
            <a:r>
              <a:rPr lang="en-US" dirty="0" smtClean="0"/>
              <a:t>onveyor jam and not locking out.  Employee hopped up on conveyor,</a:t>
            </a:r>
            <a:r>
              <a:rPr lang="en-US" baseline="0" dirty="0" smtClean="0"/>
              <a:t> cleared jam, the conveyor started up and employee was thrown to the ground.  Second referral was an employee who received an electrical shock due to not de-energizing electrical wires, he crossed wires and was shocked.</a:t>
            </a:r>
            <a:r>
              <a:rPr lang="en-US" dirty="0" smtClean="0"/>
              <a:t>  </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76</a:t>
            </a:fld>
            <a:endParaRPr lang="en-US"/>
          </a:p>
        </p:txBody>
      </p:sp>
    </p:spTree>
    <p:extLst>
      <p:ext uri="{BB962C8B-B14F-4D97-AF65-F5344CB8AC3E}">
        <p14:creationId xmlns:p14="http://schemas.microsoft.com/office/powerpoint/2010/main" val="14389390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a:t>
            </a:r>
            <a:r>
              <a:rPr lang="en-US" baseline="0" dirty="0" smtClean="0"/>
              <a:t> violations for blocked aisles with stock.</a:t>
            </a:r>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77</a:t>
            </a:fld>
            <a:endParaRPr lang="en-US"/>
          </a:p>
        </p:txBody>
      </p:sp>
    </p:spTree>
    <p:extLst>
      <p:ext uri="{BB962C8B-B14F-4D97-AF65-F5344CB8AC3E}">
        <p14:creationId xmlns:p14="http://schemas.microsoft.com/office/powerpoint/2010/main" val="33348122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81</a:t>
            </a:fld>
            <a:endParaRPr lang="en-US"/>
          </a:p>
        </p:txBody>
      </p:sp>
    </p:spTree>
    <p:extLst>
      <p:ext uri="{BB962C8B-B14F-4D97-AF65-F5344CB8AC3E}">
        <p14:creationId xmlns:p14="http://schemas.microsoft.com/office/powerpoint/2010/main" val="12985460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OSHA INITIATIVES</a:t>
            </a:r>
            <a:endParaRPr lang="en-US" sz="1200" kern="1200" dirty="0" smtClean="0">
              <a:solidFill>
                <a:schemeClr val="tx1"/>
              </a:solidFill>
              <a:effectLst/>
              <a:latin typeface="+mn-lt"/>
              <a:ea typeface="ＭＳ Ｐゴシック" charset="0"/>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Through special focus campaigns, OSHA combines traditional, web, and social media outreach to increase awareness of workplace hazards.</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82</a:t>
            </a:fld>
            <a:endParaRPr lang="en-US"/>
          </a:p>
        </p:txBody>
      </p:sp>
    </p:spTree>
    <p:extLst>
      <p:ext uri="{BB962C8B-B14F-4D97-AF65-F5344CB8AC3E}">
        <p14:creationId xmlns:p14="http://schemas.microsoft.com/office/powerpoint/2010/main" val="3564562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100" b="1" dirty="0" smtClean="0"/>
              <a:t>SAFETY AND HEALTH PROGRAMS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100" dirty="0" smtClean="0"/>
              <a:t>OSHA has a basic requirement to implement safety and health programs for the construction industry.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100" dirty="0" smtClean="0"/>
              <a:t>Employers should consider best practices to establish safety and health programs that include management leadership, worker, and union participation, as well as a systematic and proactive approach to finding and fixing hazards that go above and beyond the minimum statutory requirements. </a:t>
            </a:r>
          </a:p>
          <a:p>
            <a:pPr eaLnBrk="1" hangingPunct="1">
              <a:spcBef>
                <a:spcPct val="0"/>
              </a:spcBef>
            </a:pPr>
            <a:endParaRPr lang="en-US" altLang="en-US" sz="1100"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4538" indent="-284163">
              <a:spcBef>
                <a:spcPct val="30000"/>
              </a:spcBef>
              <a:defRPr sz="1200">
                <a:solidFill>
                  <a:schemeClr val="tx1"/>
                </a:solidFill>
                <a:latin typeface="Calibri" panose="020F0502020204030204" pitchFamily="34" charset="0"/>
              </a:defRPr>
            </a:lvl2pPr>
            <a:lvl3pPr marL="1146175" indent="-228600">
              <a:spcBef>
                <a:spcPct val="30000"/>
              </a:spcBef>
              <a:defRPr sz="1200">
                <a:solidFill>
                  <a:schemeClr val="tx1"/>
                </a:solidFill>
                <a:latin typeface="Calibri" panose="020F0502020204030204" pitchFamily="34" charset="0"/>
              </a:defRPr>
            </a:lvl3pPr>
            <a:lvl4pPr marL="1606550" indent="-228600">
              <a:spcBef>
                <a:spcPct val="30000"/>
              </a:spcBef>
              <a:defRPr sz="1200">
                <a:solidFill>
                  <a:schemeClr val="tx1"/>
                </a:solidFill>
                <a:latin typeface="Calibri" panose="020F0502020204030204" pitchFamily="34" charset="0"/>
              </a:defRPr>
            </a:lvl4pPr>
            <a:lvl5pPr marL="2065338" indent="-228600">
              <a:spcBef>
                <a:spcPct val="30000"/>
              </a:spcBef>
              <a:defRPr sz="1200">
                <a:solidFill>
                  <a:schemeClr val="tx1"/>
                </a:solidFill>
                <a:latin typeface="Calibri" panose="020F0502020204030204" pitchFamily="34" charset="0"/>
              </a:defRPr>
            </a:lvl5pPr>
            <a:lvl6pPr marL="2522538" indent="-228600" eaLnBrk="0" fontAlgn="base" hangingPunct="0">
              <a:spcBef>
                <a:spcPct val="30000"/>
              </a:spcBef>
              <a:spcAft>
                <a:spcPct val="0"/>
              </a:spcAft>
              <a:defRPr sz="1200">
                <a:solidFill>
                  <a:schemeClr val="tx1"/>
                </a:solidFill>
                <a:latin typeface="Calibri" panose="020F0502020204030204" pitchFamily="34" charset="0"/>
              </a:defRPr>
            </a:lvl6pPr>
            <a:lvl7pPr marL="2979738" indent="-228600" eaLnBrk="0" fontAlgn="base" hangingPunct="0">
              <a:spcBef>
                <a:spcPct val="30000"/>
              </a:spcBef>
              <a:spcAft>
                <a:spcPct val="0"/>
              </a:spcAft>
              <a:defRPr sz="1200">
                <a:solidFill>
                  <a:schemeClr val="tx1"/>
                </a:solidFill>
                <a:latin typeface="Calibri" panose="020F0502020204030204" pitchFamily="34" charset="0"/>
              </a:defRPr>
            </a:lvl7pPr>
            <a:lvl8pPr marL="3436938" indent="-228600" eaLnBrk="0" fontAlgn="base" hangingPunct="0">
              <a:spcBef>
                <a:spcPct val="30000"/>
              </a:spcBef>
              <a:spcAft>
                <a:spcPct val="0"/>
              </a:spcAft>
              <a:defRPr sz="1200">
                <a:solidFill>
                  <a:schemeClr val="tx1"/>
                </a:solidFill>
                <a:latin typeface="Calibri" panose="020F0502020204030204" pitchFamily="34" charset="0"/>
              </a:defRPr>
            </a:lvl8pPr>
            <a:lvl9pPr marL="3894138"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CA3A12-F282-4BA1-820D-9223215B2F8A}" type="slidenum">
              <a:rPr lang="en-US" altLang="en-US" smtClean="0">
                <a:latin typeface="Arial" panose="020B0604020202020204" pitchFamily="34" charset="0"/>
              </a:rPr>
              <a:pPr>
                <a:spcBef>
                  <a:spcPct val="0"/>
                </a:spcBef>
              </a:pPr>
              <a:t>83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6472526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b="1" dirty="0" smtClean="0"/>
              <a:t>BENEFITS TO THE BOTTOM LINE</a:t>
            </a:r>
          </a:p>
          <a:p>
            <a:pPr eaLnBrk="1" hangingPunct="1">
              <a:spcBef>
                <a:spcPct val="0"/>
              </a:spcBef>
            </a:pPr>
            <a:r>
              <a:rPr lang="en-US" altLang="en-US" sz="1100" dirty="0" smtClean="0"/>
              <a:t>These programs are proven to protect workers and strengthen businesses</a:t>
            </a:r>
            <a:r>
              <a:rPr lang="en-US" altLang="en-US" sz="1100" baseline="0" dirty="0" smtClean="0"/>
              <a:t> in the following ways:</a:t>
            </a:r>
          </a:p>
          <a:p>
            <a:pPr marL="171450" indent="-171450" eaLnBrk="1" hangingPunct="1">
              <a:spcBef>
                <a:spcPct val="0"/>
              </a:spcBef>
              <a:buFont typeface="Arial" panose="020B0604020202020204" pitchFamily="34" charset="0"/>
              <a:buChar char="•"/>
            </a:pPr>
            <a:r>
              <a:rPr lang="en-US" altLang="en-US" sz="1100" baseline="0" dirty="0" smtClean="0"/>
              <a:t>Prevent workplace injuries and illnesses</a:t>
            </a:r>
          </a:p>
          <a:p>
            <a:pPr marL="171450" indent="-171450" eaLnBrk="1" hangingPunct="1">
              <a:spcBef>
                <a:spcPct val="0"/>
              </a:spcBef>
              <a:buFont typeface="Arial" panose="020B0604020202020204" pitchFamily="34" charset="0"/>
              <a:buChar char="•"/>
            </a:pPr>
            <a:r>
              <a:rPr lang="en-US" altLang="en-US" sz="1100" baseline="0" dirty="0" smtClean="0"/>
              <a:t>Improve compliance with laws and regulations</a:t>
            </a:r>
          </a:p>
          <a:p>
            <a:pPr marL="171450" indent="-171450" eaLnBrk="1" hangingPunct="1">
              <a:spcBef>
                <a:spcPct val="0"/>
              </a:spcBef>
              <a:buFont typeface="Arial" panose="020B0604020202020204" pitchFamily="34" charset="0"/>
              <a:buChar char="•"/>
            </a:pPr>
            <a:r>
              <a:rPr lang="en-US" altLang="en-US" sz="1100" baseline="0" dirty="0" smtClean="0"/>
              <a:t>Reduce costs, including workers' compensation premiums</a:t>
            </a:r>
          </a:p>
          <a:p>
            <a:pPr marL="171450" indent="-171450" eaLnBrk="1" hangingPunct="1">
              <a:spcBef>
                <a:spcPct val="0"/>
              </a:spcBef>
              <a:buFont typeface="Arial" panose="020B0604020202020204" pitchFamily="34" charset="0"/>
              <a:buChar char="•"/>
            </a:pPr>
            <a:r>
              <a:rPr lang="en-US" altLang="en-US" sz="1100" baseline="0" dirty="0" smtClean="0"/>
              <a:t>Engage workers</a:t>
            </a:r>
          </a:p>
          <a:p>
            <a:pPr marL="171450" indent="-171450" eaLnBrk="1" hangingPunct="1">
              <a:spcBef>
                <a:spcPct val="0"/>
              </a:spcBef>
              <a:buFont typeface="Arial" panose="020B0604020202020204" pitchFamily="34" charset="0"/>
              <a:buChar char="•"/>
            </a:pPr>
            <a:r>
              <a:rPr lang="en-US" altLang="en-US" sz="1100" baseline="0" dirty="0" smtClean="0"/>
              <a:t>Enhance social responsibility goals</a:t>
            </a:r>
          </a:p>
          <a:p>
            <a:pPr marL="171450" indent="-171450" eaLnBrk="1" hangingPunct="1">
              <a:spcBef>
                <a:spcPct val="0"/>
              </a:spcBef>
              <a:buFont typeface="Arial" panose="020B0604020202020204" pitchFamily="34" charset="0"/>
              <a:buChar char="•"/>
            </a:pPr>
            <a:r>
              <a:rPr lang="en-US" altLang="en-US" sz="1100" baseline="0" dirty="0" smtClean="0"/>
              <a:t>Increase productivity and enhance overall business operations</a:t>
            </a:r>
          </a:p>
          <a:p>
            <a:pPr eaLnBrk="1" hangingPunct="1">
              <a:spcBef>
                <a:spcPct val="0"/>
              </a:spcBef>
            </a:pPr>
            <a:endParaRPr lang="en-US" altLang="en-US" sz="1100" baseline="0" dirty="0" smtClean="0"/>
          </a:p>
          <a:p>
            <a:pPr eaLnBrk="1" hangingPunct="1">
              <a:spcBef>
                <a:spcPct val="0"/>
              </a:spcBef>
            </a:pPr>
            <a:endParaRPr lang="en-US" altLang="en-US" sz="1100"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4538" indent="-284163">
              <a:spcBef>
                <a:spcPct val="30000"/>
              </a:spcBef>
              <a:defRPr sz="1200">
                <a:solidFill>
                  <a:schemeClr val="tx1"/>
                </a:solidFill>
                <a:latin typeface="Calibri" panose="020F0502020204030204" pitchFamily="34" charset="0"/>
              </a:defRPr>
            </a:lvl2pPr>
            <a:lvl3pPr marL="1146175" indent="-228600">
              <a:spcBef>
                <a:spcPct val="30000"/>
              </a:spcBef>
              <a:defRPr sz="1200">
                <a:solidFill>
                  <a:schemeClr val="tx1"/>
                </a:solidFill>
                <a:latin typeface="Calibri" panose="020F0502020204030204" pitchFamily="34" charset="0"/>
              </a:defRPr>
            </a:lvl3pPr>
            <a:lvl4pPr marL="1606550" indent="-228600">
              <a:spcBef>
                <a:spcPct val="30000"/>
              </a:spcBef>
              <a:defRPr sz="1200">
                <a:solidFill>
                  <a:schemeClr val="tx1"/>
                </a:solidFill>
                <a:latin typeface="Calibri" panose="020F0502020204030204" pitchFamily="34" charset="0"/>
              </a:defRPr>
            </a:lvl4pPr>
            <a:lvl5pPr marL="2065338" indent="-228600">
              <a:spcBef>
                <a:spcPct val="30000"/>
              </a:spcBef>
              <a:defRPr sz="1200">
                <a:solidFill>
                  <a:schemeClr val="tx1"/>
                </a:solidFill>
                <a:latin typeface="Calibri" panose="020F0502020204030204" pitchFamily="34" charset="0"/>
              </a:defRPr>
            </a:lvl5pPr>
            <a:lvl6pPr marL="2522538" indent="-228600" eaLnBrk="0" fontAlgn="base" hangingPunct="0">
              <a:spcBef>
                <a:spcPct val="30000"/>
              </a:spcBef>
              <a:spcAft>
                <a:spcPct val="0"/>
              </a:spcAft>
              <a:defRPr sz="1200">
                <a:solidFill>
                  <a:schemeClr val="tx1"/>
                </a:solidFill>
                <a:latin typeface="Calibri" panose="020F0502020204030204" pitchFamily="34" charset="0"/>
              </a:defRPr>
            </a:lvl6pPr>
            <a:lvl7pPr marL="2979738" indent="-228600" eaLnBrk="0" fontAlgn="base" hangingPunct="0">
              <a:spcBef>
                <a:spcPct val="30000"/>
              </a:spcBef>
              <a:spcAft>
                <a:spcPct val="0"/>
              </a:spcAft>
              <a:defRPr sz="1200">
                <a:solidFill>
                  <a:schemeClr val="tx1"/>
                </a:solidFill>
                <a:latin typeface="Calibri" panose="020F0502020204030204" pitchFamily="34" charset="0"/>
              </a:defRPr>
            </a:lvl7pPr>
            <a:lvl8pPr marL="3436938" indent="-228600" eaLnBrk="0" fontAlgn="base" hangingPunct="0">
              <a:spcBef>
                <a:spcPct val="30000"/>
              </a:spcBef>
              <a:spcAft>
                <a:spcPct val="0"/>
              </a:spcAft>
              <a:defRPr sz="1200">
                <a:solidFill>
                  <a:schemeClr val="tx1"/>
                </a:solidFill>
                <a:latin typeface="Calibri" panose="020F0502020204030204" pitchFamily="34" charset="0"/>
              </a:defRPr>
            </a:lvl8pPr>
            <a:lvl9pPr marL="3894138"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E4A328-464A-4ED7-B8A3-01DFFA6A9DA2}" type="slidenum">
              <a:rPr lang="en-US" altLang="en-US" smtClean="0">
                <a:latin typeface="Arial" panose="020B0604020202020204" pitchFamily="34" charset="0"/>
              </a:rPr>
              <a:pPr>
                <a:spcBef>
                  <a:spcPct val="0"/>
                </a:spcBef>
              </a:pPr>
              <a:t>84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1124341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SAFE + SOUND CAMPAIGN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The Safe + Sound campaign reinforces the importance of safety and health programs.  Each</a:t>
            </a:r>
            <a:r>
              <a:rPr lang="en-US" altLang="en-US" baseline="0" dirty="0" smtClean="0"/>
              <a:t> year</a:t>
            </a:r>
            <a:r>
              <a:rPr lang="en-US" altLang="en-US" dirty="0" smtClean="0"/>
              <a:t>, Safe + Sound week encourages</a:t>
            </a:r>
            <a:r>
              <a:rPr lang="en-US" altLang="en-US" baseline="0" dirty="0" smtClean="0"/>
              <a:t> </a:t>
            </a:r>
            <a:r>
              <a:rPr lang="en-US" altLang="en-US" dirty="0" smtClean="0"/>
              <a:t>employers and workers to host activities and events across the country to promote proactive safety and health programs.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For those of you who have participated in previous years —thank you--and I hope you will join us in this</a:t>
            </a:r>
            <a:r>
              <a:rPr lang="en-US" altLang="en-US" baseline="0" dirty="0" smtClean="0"/>
              <a:t> </a:t>
            </a:r>
            <a:r>
              <a:rPr lang="en-US" altLang="en-US" dirty="0" smtClean="0"/>
              <a:t>year’s event.  </a:t>
            </a:r>
            <a:r>
              <a:rPr lang="en-US" altLang="en-US" b="1" dirty="0" smtClean="0">
                <a:solidFill>
                  <a:srgbClr val="FF0000"/>
                </a:solidFill>
              </a:rPr>
              <a:t>Safe</a:t>
            </a:r>
            <a:r>
              <a:rPr lang="en-US" altLang="en-US" b="1" baseline="0" dirty="0" smtClean="0">
                <a:solidFill>
                  <a:srgbClr val="FF0000"/>
                </a:solidFill>
              </a:rPr>
              <a:t> &amp; Sound Week 2019 is scheduled for Aug 12-18.</a:t>
            </a:r>
            <a:r>
              <a:rPr lang="en-US" altLang="en-US" baseline="0" dirty="0" smtClean="0"/>
              <a:t> </a:t>
            </a:r>
            <a:endParaRPr lang="en-US" altLang="en-US"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Most importantly, please make sure you have an effective program in place.  You can find an excellent example of recommended practices for implementing on OSHA’s website. </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85</a:t>
            </a:fld>
            <a:endParaRPr lang="en-US"/>
          </a:p>
        </p:txBody>
      </p:sp>
    </p:spTree>
    <p:extLst>
      <p:ext uri="{BB962C8B-B14F-4D97-AF65-F5344CB8AC3E}">
        <p14:creationId xmlns:p14="http://schemas.microsoft.com/office/powerpoint/2010/main" val="25529363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t>PREVENTING</a:t>
            </a:r>
            <a:r>
              <a:rPr lang="en-US" b="1" baseline="0" dirty="0" smtClean="0"/>
              <a:t> TRENCHING INCIDENTS</a:t>
            </a:r>
          </a:p>
          <a:p>
            <a:pPr marL="171450" indent="-171450">
              <a:buFont typeface="Arial" panose="020B0604020202020204" pitchFamily="34" charset="0"/>
              <a:buChar char="•"/>
              <a:defRPr/>
            </a:pPr>
            <a:r>
              <a:rPr lang="en-US" dirty="0" smtClean="0"/>
              <a:t>In response to a recent spike in trenching fatalities, OSHA is increasing its outreach and enforcement efforts related to trenching and excavation.  </a:t>
            </a:r>
          </a:p>
          <a:p>
            <a:pPr marL="171450" indent="-171450">
              <a:buFont typeface="Arial" panose="020B0604020202020204" pitchFamily="34" charset="0"/>
              <a:buChar char="•"/>
              <a:defRPr/>
            </a:pPr>
            <a:r>
              <a:rPr lang="en-US" dirty="0" smtClean="0"/>
              <a:t>The Department’s strategic plan identifies trenching as an agency priority goal to increase the number of corrected trenching hazards through enforcement and consultation.</a:t>
            </a:r>
          </a:p>
          <a:p>
            <a:pPr marL="171450" indent="-171450">
              <a:buFont typeface="Arial" panose="020B0604020202020204" pitchFamily="34" charset="0"/>
              <a:buChar char="•"/>
              <a:defRPr/>
            </a:pPr>
            <a:r>
              <a:rPr lang="en-US" b="1" dirty="0" smtClean="0"/>
              <a:t> </a:t>
            </a:r>
            <a:r>
              <a:rPr lang="en-US" dirty="0" smtClean="0"/>
              <a:t>OSHA is promoting stronger industry awareness about the seriousness of trenching hazards and the means available to address them.  OSHA has updated the trenching </a:t>
            </a:r>
            <a:r>
              <a:rPr lang="en-US" dirty="0" err="1" smtClean="0"/>
              <a:t>QuickCard</a:t>
            </a:r>
            <a:r>
              <a:rPr lang="en-US" dirty="0" smtClean="0"/>
              <a:t>, printed new trenching posters for your worksites and offices, and designed a hard hat sticker to mirror OSHA’s regulation:  </a:t>
            </a:r>
            <a:r>
              <a:rPr lang="en-US" b="1" dirty="0" smtClean="0"/>
              <a:t>Slope it, Shore it, Shield it.  </a:t>
            </a:r>
            <a:r>
              <a:rPr lang="en-US" dirty="0" smtClean="0"/>
              <a:t>Secretary Acosta recorded a public service announcement and there are trenching videos available for training and education purposes. </a:t>
            </a:r>
          </a:p>
          <a:p>
            <a:pPr marL="171450" indent="-171450">
              <a:buFont typeface="Arial" panose="020B0604020202020204" pitchFamily="34" charset="0"/>
              <a:buChar char="•"/>
              <a:defRPr/>
            </a:pPr>
            <a:r>
              <a:rPr lang="en-US" dirty="0" smtClean="0"/>
              <a:t>In June 2018, OSHA, the National Utility Contractors Association (NUCA), and the North American Excavation Shoring Association (NAXSA) hosted a Trenching Safety Stand-Down.  Stand-Downs were held at over 750 jobsites, reaching more than 20,000 workers, both in the U.S. and abroad.</a:t>
            </a:r>
          </a:p>
          <a:p>
            <a:pPr marL="228600" indent="-228600">
              <a:buFont typeface="Arial" panose="020B0604020202020204" pitchFamily="34" charset="0"/>
              <a:buChar char="•"/>
              <a:defRPr/>
            </a:pPr>
            <a:r>
              <a:rPr lang="en-US" dirty="0" smtClean="0"/>
              <a:t>Building on that widespread participation, the agency is</a:t>
            </a:r>
            <a:r>
              <a:rPr lang="en-US" baseline="0" dirty="0" smtClean="0"/>
              <a:t> </a:t>
            </a:r>
            <a:r>
              <a:rPr lang="en-US" dirty="0" smtClean="0"/>
              <a:t>holding another </a:t>
            </a:r>
            <a:r>
              <a:rPr lang="en-US" b="1" dirty="0" smtClean="0"/>
              <a:t>Trenching Stand-Down in June 2019</a:t>
            </a:r>
            <a:r>
              <a:rPr lang="en-US" dirty="0" smtClean="0"/>
              <a:t>.  OSHA encourages everyone here whose operations involve trenches to participate. </a:t>
            </a:r>
          </a:p>
          <a:p>
            <a:pPr marL="0" indent="0">
              <a:buFont typeface="Arial" panose="020B0604020202020204" pitchFamily="34" charset="0"/>
              <a:buNone/>
              <a:defRPr/>
            </a:pPr>
            <a:endParaRPr lang="en-US" dirty="0" smtClean="0"/>
          </a:p>
          <a:p>
            <a:pPr>
              <a:defRPr/>
            </a:pPr>
            <a:endParaRPr lang="en-US" dirty="0" smtClean="0"/>
          </a:p>
          <a:p>
            <a:pPr>
              <a:defRPr/>
            </a:pPr>
            <a:endParaRPr lang="en-US"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E88DDC-4414-4903-AFD9-8DE61D1E96E3}" type="slidenum">
              <a:rPr lang="en-US" altLang="en-US" smtClean="0">
                <a:latin typeface="Arial" panose="020B0604020202020204" pitchFamily="34" charset="0"/>
              </a:rPr>
              <a:pPr>
                <a:spcBef>
                  <a:spcPct val="0"/>
                </a:spcBef>
              </a:pPr>
              <a:t>86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0967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48100" y="274638"/>
            <a:ext cx="2624138" cy="1968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045" y="2550691"/>
            <a:ext cx="6534748" cy="6850382"/>
          </a:xfrm>
          <a:prstGeom prst="rect">
            <a:avLst/>
          </a:prstGeom>
        </p:spPr>
        <p:txBody>
          <a:bodyPr lIns="93625" tIns="46813" rIns="93625" bIns="46813"/>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charset="0"/>
                <a:cs typeface="+mn-cs"/>
              </a:rPr>
              <a:t>REGIONAL AND AREA OFFICE FUNCTIONS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charset="0"/>
                <a:cs typeface="+mn-cs"/>
              </a:rPr>
              <a:t>Regional Offices include numerous Area Offices located within the Region, as well as specific</a:t>
            </a:r>
            <a:r>
              <a:rPr lang="en-US" sz="1200" kern="1200" baseline="0" dirty="0" smtClean="0">
                <a:solidFill>
                  <a:schemeClr val="tx1"/>
                </a:solidFill>
                <a:effectLst/>
                <a:latin typeface="+mn-lt"/>
                <a:ea typeface="ＭＳ Ｐゴシック" charset="0"/>
                <a:cs typeface="+mn-cs"/>
              </a:rPr>
              <a:t> programs (whistleblower protections, enforcement, cooperative and state programs, and administrative programs)</a:t>
            </a:r>
            <a:r>
              <a:rPr lang="en-US" sz="1200" kern="1200" dirty="0" smtClean="0">
                <a:solidFill>
                  <a:schemeClr val="tx1"/>
                </a:solidFill>
                <a:effectLst/>
                <a:latin typeface="+mn-lt"/>
                <a:ea typeface="ＭＳ Ｐゴシック" charset="0"/>
                <a:cs typeface="+mn-cs"/>
              </a:rPr>
              <a:t>.</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Regional and Area Office staff conduct a variety of activities.  Their functions include:</a:t>
            </a: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investigating safety and health complaints,</a:t>
            </a: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performing inspections of worksites,</a:t>
            </a:r>
          </a:p>
          <a:p>
            <a:pPr marL="628650" lvl="1" indent="-171450">
              <a:buFont typeface="Courier New" panose="02070309020205020404" pitchFamily="49" charset="0"/>
              <a:buChar char="o"/>
            </a:pPr>
            <a:r>
              <a:rPr lang="en-US" sz="1200" kern="1200" dirty="0" smtClean="0">
                <a:solidFill>
                  <a:schemeClr val="tx1"/>
                </a:solidFill>
                <a:effectLst/>
                <a:latin typeface="+mn-lt"/>
                <a:ea typeface="ＭＳ Ｐゴシック" charset="0"/>
                <a:cs typeface="+mn-cs"/>
              </a:rPr>
              <a:t>and conducting other activities, such as compliance assistance and training.</a:t>
            </a:r>
          </a:p>
          <a:p>
            <a:pPr eaLnBrk="1" hangingPunct="1">
              <a:defRPr/>
            </a:pPr>
            <a:endParaRPr lang="en-US" sz="900" b="1" u="sng"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0413" indent="-292100">
              <a:defRPr>
                <a:solidFill>
                  <a:schemeClr val="tx1"/>
                </a:solidFill>
                <a:latin typeface="Arial" panose="020B0604020202020204" pitchFamily="34" charset="0"/>
              </a:defRPr>
            </a:lvl2pPr>
            <a:lvl3pPr marL="1169988" indent="-233363">
              <a:defRPr>
                <a:solidFill>
                  <a:schemeClr val="tx1"/>
                </a:solidFill>
                <a:latin typeface="Arial" panose="020B0604020202020204" pitchFamily="34" charset="0"/>
              </a:defRPr>
            </a:lvl3pPr>
            <a:lvl4pPr marL="1638300" indent="-233363">
              <a:defRPr>
                <a:solidFill>
                  <a:schemeClr val="tx1"/>
                </a:solidFill>
                <a:latin typeface="Arial" panose="020B0604020202020204" pitchFamily="34" charset="0"/>
              </a:defRPr>
            </a:lvl4pPr>
            <a:lvl5pPr marL="2105025" indent="-233363">
              <a:defRPr>
                <a:solidFill>
                  <a:schemeClr val="tx1"/>
                </a:solidFill>
                <a:latin typeface="Arial" panose="020B0604020202020204" pitchFamily="34" charset="0"/>
              </a:defRPr>
            </a:lvl5pPr>
            <a:lvl6pPr marL="2562225" indent="-233363" eaLnBrk="0" fontAlgn="base" hangingPunct="0">
              <a:spcBef>
                <a:spcPct val="0"/>
              </a:spcBef>
              <a:spcAft>
                <a:spcPct val="0"/>
              </a:spcAft>
              <a:defRPr>
                <a:solidFill>
                  <a:schemeClr val="tx1"/>
                </a:solidFill>
                <a:latin typeface="Arial" panose="020B0604020202020204" pitchFamily="34" charset="0"/>
              </a:defRPr>
            </a:lvl6pPr>
            <a:lvl7pPr marL="3019425" indent="-233363" eaLnBrk="0" fontAlgn="base" hangingPunct="0">
              <a:spcBef>
                <a:spcPct val="0"/>
              </a:spcBef>
              <a:spcAft>
                <a:spcPct val="0"/>
              </a:spcAft>
              <a:defRPr>
                <a:solidFill>
                  <a:schemeClr val="tx1"/>
                </a:solidFill>
                <a:latin typeface="Arial" panose="020B0604020202020204" pitchFamily="34" charset="0"/>
              </a:defRPr>
            </a:lvl7pPr>
            <a:lvl8pPr marL="3476625" indent="-233363" eaLnBrk="0" fontAlgn="base" hangingPunct="0">
              <a:spcBef>
                <a:spcPct val="0"/>
              </a:spcBef>
              <a:spcAft>
                <a:spcPct val="0"/>
              </a:spcAft>
              <a:defRPr>
                <a:solidFill>
                  <a:schemeClr val="tx1"/>
                </a:solidFill>
                <a:latin typeface="Arial" panose="020B0604020202020204" pitchFamily="34" charset="0"/>
              </a:defRPr>
            </a:lvl8pPr>
            <a:lvl9pPr marL="3933825" indent="-233363" eaLnBrk="0" fontAlgn="base" hangingPunct="0">
              <a:spcBef>
                <a:spcPct val="0"/>
              </a:spcBef>
              <a:spcAft>
                <a:spcPct val="0"/>
              </a:spcAft>
              <a:defRPr>
                <a:solidFill>
                  <a:schemeClr val="tx1"/>
                </a:solidFill>
                <a:latin typeface="Arial" panose="020B0604020202020204" pitchFamily="34" charset="0"/>
              </a:defRPr>
            </a:lvl9pPr>
          </a:lstStyle>
          <a:p>
            <a:fld id="{3CEC7B5B-BD50-4AB5-8C4D-765994D73EA3}" type="slidenum">
              <a:rPr lang="en-US" altLang="en-US">
                <a:latin typeface="Calibri" panose="020F0502020204030204" pitchFamily="34" charset="0"/>
              </a:rPr>
              <a:pPr/>
              <a:t>9</a:t>
            </a:fld>
            <a:endParaRPr lang="en-US" altLang="en-US" dirty="0">
              <a:latin typeface="Calibri" panose="020F0502020204030204" pitchFamily="34" charset="0"/>
            </a:endParaRPr>
          </a:p>
        </p:txBody>
      </p:sp>
      <p:sp>
        <p:nvSpPr>
          <p:cNvPr id="5" name="Header Placeholder 4"/>
          <p:cNvSpPr>
            <a:spLocks noGrp="1"/>
          </p:cNvSpPr>
          <p:nvPr>
            <p:ph type="hdr" sz="quarter"/>
          </p:nvPr>
        </p:nvSpPr>
        <p:spPr/>
        <p:txBody>
          <a:bodyPr/>
          <a:lstStyle/>
          <a:p>
            <a:pPr>
              <a:defRPr/>
            </a:pPr>
            <a:r>
              <a:rPr lang="en-US" dirty="0"/>
              <a:t>#1440 OSHA Overview for National Office Personnel, The OSHA Inspection Process  </a:t>
            </a:r>
          </a:p>
        </p:txBody>
      </p:sp>
      <p:sp>
        <p:nvSpPr>
          <p:cNvPr id="46086" name="TextBox 1"/>
          <p:cNvSpPr txBox="1">
            <a:spLocks noChangeArrowheads="1"/>
          </p:cNvSpPr>
          <p:nvPr/>
        </p:nvSpPr>
        <p:spPr bwMode="auto">
          <a:xfrm>
            <a:off x="233044" y="324837"/>
            <a:ext cx="3398957" cy="225945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93625" tIns="46813" rIns="93625" bIns="46813">
            <a:spAutoFit/>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t>Test Question:</a:t>
            </a:r>
          </a:p>
          <a:p>
            <a:r>
              <a:rPr lang="en-US" altLang="en-US" sz="900" dirty="0"/>
              <a:t>22.  OSHA must issue a citation within ___ of the occurrence of the violation: </a:t>
            </a:r>
            <a:r>
              <a:rPr lang="en-US" altLang="en-US" sz="900" b="1" dirty="0"/>
              <a:t>(TLO 5)</a:t>
            </a:r>
            <a:endParaRPr lang="en-US" altLang="en-US" sz="900" dirty="0"/>
          </a:p>
          <a:p>
            <a:pPr lvl="1">
              <a:buFont typeface="Calibri" panose="020F0502020204030204" pitchFamily="34" charset="0"/>
              <a:buAutoNum type="alphaLcPeriod"/>
            </a:pPr>
            <a:r>
              <a:rPr lang="en-US" altLang="en-US" sz="900" dirty="0"/>
              <a:t>Three months</a:t>
            </a:r>
          </a:p>
          <a:p>
            <a:pPr lvl="1">
              <a:buFont typeface="Calibri" panose="020F0502020204030204" pitchFamily="34" charset="0"/>
              <a:buAutoNum type="alphaLcPeriod"/>
            </a:pPr>
            <a:r>
              <a:rPr lang="en-US" altLang="en-US" sz="900" b="1" dirty="0"/>
              <a:t>Six months</a:t>
            </a:r>
            <a:endParaRPr lang="en-US" altLang="en-US" sz="900" dirty="0"/>
          </a:p>
          <a:p>
            <a:pPr lvl="1">
              <a:buFont typeface="Calibri" panose="020F0502020204030204" pitchFamily="34" charset="0"/>
              <a:buAutoNum type="alphaLcPeriod"/>
            </a:pPr>
            <a:r>
              <a:rPr lang="en-US" altLang="en-US" sz="900" dirty="0"/>
              <a:t>Twelve months</a:t>
            </a:r>
          </a:p>
          <a:p>
            <a:pPr lvl="1">
              <a:buFont typeface="Calibri" panose="020F0502020204030204" pitchFamily="34" charset="0"/>
              <a:buAutoNum type="alphaLcPeriod"/>
            </a:pPr>
            <a:r>
              <a:rPr lang="en-US" altLang="en-US" sz="900" dirty="0"/>
              <a:t>Five years</a:t>
            </a:r>
          </a:p>
          <a:p>
            <a:pPr lvl="1">
              <a:buFont typeface="Calibri" panose="020F0502020204030204" pitchFamily="34" charset="0"/>
              <a:buAutoNum type="alphaLcPeriod"/>
            </a:pPr>
            <a:endParaRPr lang="en-US" altLang="en-US" sz="900" dirty="0"/>
          </a:p>
          <a:p>
            <a:r>
              <a:rPr lang="en-US" altLang="en-US" sz="900" dirty="0"/>
              <a:t>23.  Citations are signed by the OSHA Area Director but they are not effective until they become a final order of: </a:t>
            </a:r>
            <a:r>
              <a:rPr lang="en-US" altLang="en-US" sz="900" b="1" dirty="0"/>
              <a:t>(TLO 5)</a:t>
            </a:r>
            <a:endParaRPr lang="en-US" altLang="en-US" sz="900" dirty="0"/>
          </a:p>
          <a:p>
            <a:pPr lvl="1">
              <a:buFont typeface="Calibri" panose="020F0502020204030204" pitchFamily="34" charset="0"/>
              <a:buAutoNum type="alphaLcPeriod"/>
            </a:pPr>
            <a:r>
              <a:rPr lang="en-US" altLang="en-US" sz="900" dirty="0"/>
              <a:t>The Assistant Secretary for OSHA</a:t>
            </a:r>
          </a:p>
          <a:p>
            <a:pPr lvl="1">
              <a:buFont typeface="Calibri" panose="020F0502020204030204" pitchFamily="34" charset="0"/>
              <a:buAutoNum type="alphaLcPeriod"/>
            </a:pPr>
            <a:r>
              <a:rPr lang="en-US" altLang="en-US" sz="900" b="1" dirty="0"/>
              <a:t>The Occupational Safety and Health Review Commission</a:t>
            </a:r>
            <a:endParaRPr lang="en-US" altLang="en-US" sz="900" dirty="0"/>
          </a:p>
          <a:p>
            <a:pPr lvl="1">
              <a:buFont typeface="Calibri" panose="020F0502020204030204" pitchFamily="34" charset="0"/>
              <a:buAutoNum type="alphaLcPeriod"/>
            </a:pPr>
            <a:r>
              <a:rPr lang="en-US" altLang="en-US" sz="900" dirty="0"/>
              <a:t>The Solicitor of Labor</a:t>
            </a:r>
          </a:p>
          <a:p>
            <a:pPr lvl="1">
              <a:buFont typeface="Calibri" panose="020F0502020204030204" pitchFamily="34" charset="0"/>
              <a:buAutoNum type="alphaLcPeriod"/>
            </a:pPr>
            <a:r>
              <a:rPr lang="en-US" altLang="en-US" sz="1000" dirty="0"/>
              <a:t>The Secretary of Labor</a:t>
            </a:r>
          </a:p>
        </p:txBody>
      </p:sp>
    </p:spTree>
    <p:extLst>
      <p:ext uri="{BB962C8B-B14F-4D97-AF65-F5344CB8AC3E}">
        <p14:creationId xmlns:p14="http://schemas.microsoft.com/office/powerpoint/2010/main" val="42261320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charset="0"/>
                <a:cs typeface="+mn-cs"/>
              </a:rPr>
              <a:t>SUICIDE PREVENTION</a:t>
            </a:r>
            <a:endParaRPr lang="en-US" sz="12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Suicide is a serious public health problem that can have lasting harmful effects on individuals, families, workplaces, and communities.</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While everyone experiences stress at times, sometimes it can be overwhelming and lead to suicidal thoughts or actions. </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is looking into all available government resources to help raise awareness of the issue of suicide.  </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This is a complicated issue, because of the overlapping work and non-work factors involved, including a connection to the issue of opioid use and overdose. </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agency is looking at ways to productively work with other agencies and stakeholders to help shed light on this problem, and find ways to help prevent these terrible incidents from happening. </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has created a new webpage with free and confidential resources to help employers and workers identify the warning signs, and know who and how to call for help.</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87</a:t>
            </a:fld>
            <a:endParaRPr lang="en-US"/>
          </a:p>
        </p:txBody>
      </p:sp>
    </p:spTree>
    <p:extLst>
      <p:ext uri="{BB962C8B-B14F-4D97-AF65-F5344CB8AC3E}">
        <p14:creationId xmlns:p14="http://schemas.microsoft.com/office/powerpoint/2010/main" val="17124313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charset="0"/>
                <a:cs typeface="+mn-cs"/>
              </a:rPr>
              <a:t>WORK ZONE AWARENESS WEEK</a:t>
            </a:r>
            <a:endParaRPr lang="en-US" sz="12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OSHA’s Roadway Work Zone Alliance conducts an annual spring campaign, held at the start of construction season, to encourage safe driving through highway work zones.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week-long effort encourages employers at construction sites to pause work voluntarily one day during the week to review best safety practices and to discuss struck-by hazards. Each year, more than 1,000 workers participate in these events.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This year the campaign runs </a:t>
            </a:r>
            <a:r>
              <a:rPr lang="en-US" sz="1200" b="1" kern="1200" dirty="0" smtClean="0">
                <a:solidFill>
                  <a:schemeClr val="tx1"/>
                </a:solidFill>
                <a:effectLst/>
                <a:latin typeface="+mn-lt"/>
                <a:ea typeface="ＭＳ Ｐゴシック" charset="0"/>
                <a:cs typeface="+mn-cs"/>
              </a:rPr>
              <a:t>April 8-12-2019.</a:t>
            </a:r>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89</a:t>
            </a:fld>
            <a:endParaRPr lang="en-US"/>
          </a:p>
        </p:txBody>
      </p:sp>
    </p:spTree>
    <p:extLst>
      <p:ext uri="{BB962C8B-B14F-4D97-AF65-F5344CB8AC3E}">
        <p14:creationId xmlns:p14="http://schemas.microsoft.com/office/powerpoint/2010/main" val="2996564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GRAIN SAFETY</a:t>
            </a:r>
          </a:p>
          <a:p>
            <a:pPr marL="171450" indent="-171450">
              <a:buFont typeface="Arial" panose="020B0604020202020204" pitchFamily="34" charset="0"/>
              <a:buChar char="•"/>
            </a:pPr>
            <a:r>
              <a:rPr lang="en-US" dirty="0" smtClean="0"/>
              <a:t>Many workers every year are injured or lose their lives in preventable grain </a:t>
            </a:r>
            <a:r>
              <a:rPr lang="en-US" dirty="0" err="1" smtClean="0"/>
              <a:t>engulfments</a:t>
            </a:r>
            <a:r>
              <a:rPr lang="en-US" dirty="0" smtClean="0"/>
              <a:t>. According to the latest data available from Purdue University, there were 23 documented grain engulfment incidents in 2017, including 11 that resulted in fatalities.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Six</a:t>
            </a:r>
            <a:r>
              <a:rPr lang="en-US" baseline="0" dirty="0" smtClean="0"/>
              <a:t> steps can help keep workers safe:</a:t>
            </a:r>
          </a:p>
          <a:p>
            <a:pPr marL="628650" lvl="1" indent="-171450">
              <a:buFont typeface="Courier New" panose="02070309020205020404" pitchFamily="49" charset="0"/>
              <a:buChar char="o"/>
            </a:pPr>
            <a:r>
              <a:rPr lang="en-US" dirty="0" smtClean="0"/>
              <a:t>Never walk down grain</a:t>
            </a:r>
          </a:p>
          <a:p>
            <a:pPr marL="628650" lvl="1" indent="-171450">
              <a:buFont typeface="Courier New" panose="02070309020205020404" pitchFamily="49" charset="0"/>
              <a:buChar char="o"/>
            </a:pPr>
            <a:r>
              <a:rPr lang="en-US" dirty="0" smtClean="0"/>
              <a:t>Guard elevated work surfaces</a:t>
            </a:r>
          </a:p>
          <a:p>
            <a:pPr marL="628650" lvl="1" indent="-171450">
              <a:buFont typeface="Courier New" panose="02070309020205020404" pitchFamily="49" charset="0"/>
              <a:buChar char="o"/>
            </a:pPr>
            <a:r>
              <a:rPr lang="en-US" dirty="0" smtClean="0"/>
              <a:t>Watch for moving equipment</a:t>
            </a:r>
          </a:p>
          <a:p>
            <a:pPr marL="628650" lvl="1" indent="-171450">
              <a:buFont typeface="Courier New" panose="02070309020205020404" pitchFamily="49" charset="0"/>
              <a:buChar char="o"/>
            </a:pPr>
            <a:r>
              <a:rPr lang="en-US" dirty="0" smtClean="0"/>
              <a:t>Control the dust</a:t>
            </a:r>
          </a:p>
          <a:p>
            <a:pPr marL="628650" lvl="1" indent="-171450">
              <a:buFont typeface="Courier New" panose="02070309020205020404" pitchFamily="49" charset="0"/>
              <a:buChar char="o"/>
            </a:pPr>
            <a:r>
              <a:rPr lang="en-US" dirty="0" smtClean="0"/>
              <a:t>Safeguard moving equipment</a:t>
            </a:r>
          </a:p>
          <a:p>
            <a:pPr marL="628650" lvl="1" indent="-171450">
              <a:buFont typeface="Courier New" panose="02070309020205020404" pitchFamily="49" charset="0"/>
              <a:buChar char="o"/>
            </a:pPr>
            <a:r>
              <a:rPr lang="en-US" dirty="0" smtClean="0"/>
              <a:t>Lockout equipment before maintenance</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Since 2016, OSHA has partnered with industry to sponsor the Stand-Up to Prevent Grain Engulfment.  </a:t>
            </a:r>
          </a:p>
          <a:p>
            <a:pPr marL="171450" indent="-171450">
              <a:buFont typeface="Arial" panose="020B0604020202020204" pitchFamily="34" charset="0"/>
              <a:buChar char="•"/>
            </a:pPr>
            <a:r>
              <a:rPr lang="en-US" dirty="0" smtClean="0"/>
              <a:t>This year’s events were held the week of </a:t>
            </a:r>
            <a:r>
              <a:rPr lang="en-US" b="1" dirty="0" smtClean="0"/>
              <a:t>March 25-29.</a:t>
            </a:r>
            <a:r>
              <a:rPr lang="en-US" dirty="0" smtClean="0"/>
              <a:t>  </a:t>
            </a:r>
          </a:p>
          <a:p>
            <a:pPr marL="171450" indent="-171450">
              <a:buFont typeface="Arial" panose="020B0604020202020204" pitchFamily="34" charset="0"/>
              <a:buChar char="•"/>
            </a:pPr>
            <a:r>
              <a:rPr lang="en-US" dirty="0" smtClean="0"/>
              <a:t>The</a:t>
            </a:r>
            <a:r>
              <a:rPr lang="en-US" baseline="0" dirty="0" smtClean="0"/>
              <a:t> agency thanks everyone who has participated, and encourages others who face this hazard in their workplaces to participate next year. </a:t>
            </a:r>
            <a:endParaRPr lang="en-US" dirty="0" smtClean="0"/>
          </a:p>
          <a:p>
            <a:endParaRPr lang="en-US" dirty="0"/>
          </a:p>
        </p:txBody>
      </p:sp>
      <p:sp>
        <p:nvSpPr>
          <p:cNvPr id="4" name="Slide Number Placeholder 3"/>
          <p:cNvSpPr>
            <a:spLocks noGrp="1"/>
          </p:cNvSpPr>
          <p:nvPr>
            <p:ph type="sldNum" sz="quarter" idx="10"/>
          </p:nvPr>
        </p:nvSpPr>
        <p:spPr/>
        <p:txBody>
          <a:bodyPr/>
          <a:lstStyle/>
          <a:p>
            <a:fld id="{ABE2779E-D1FA-B94E-B00B-BB69D64E6083}" type="slidenum">
              <a:rPr lang="en-US" smtClean="0"/>
              <a:pPr/>
              <a:t>90</a:t>
            </a:fld>
            <a:endParaRPr lang="en-US"/>
          </a:p>
        </p:txBody>
      </p:sp>
    </p:spTree>
    <p:extLst>
      <p:ext uri="{BB962C8B-B14F-4D97-AF65-F5344CB8AC3E}">
        <p14:creationId xmlns:p14="http://schemas.microsoft.com/office/powerpoint/2010/main" val="1411404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STOP FALLS: FALL PREVENTION CAMPAIGN</a:t>
            </a:r>
          </a:p>
          <a:p>
            <a:pPr marL="171450" indent="-171450">
              <a:buFont typeface="Arial" panose="020B0604020202020204" pitchFamily="34" charset="0"/>
              <a:buChar char="•"/>
            </a:pPr>
            <a:r>
              <a:rPr lang="en-US" altLang="en-US" dirty="0" smtClean="0"/>
              <a:t>One of OSHA’s major initiatives is the fall prevention campaign.  Falls continue to be the leading cause of worker fatalities in the construction industry.  Fall protection and education also continues to be in OSHA’s top ten cited regulations.  </a:t>
            </a:r>
          </a:p>
          <a:p>
            <a:pPr marL="171450" indent="-171450">
              <a:buFont typeface="Arial" panose="020B0604020202020204" pitchFamily="34" charset="0"/>
              <a:buChar char="•"/>
            </a:pPr>
            <a:r>
              <a:rPr lang="en-US" altLang="en-US" dirty="0" smtClean="0"/>
              <a:t>To help raise awareness and encourage the prevention of falls, each year the agency, in coordination with NIOSH, CPWR, and the National Occupational Research Agenda council hosts a National Fall Safety Stand-Down.  Over the past 6 years, these events have reached nearly 10 million workers. </a:t>
            </a:r>
          </a:p>
          <a:p>
            <a:pPr marL="171450" indent="-171450">
              <a:buFont typeface="Arial" panose="020B0604020202020204" pitchFamily="34" charset="0"/>
              <a:buChar char="•"/>
            </a:pPr>
            <a:r>
              <a:rPr lang="en-US" altLang="en-US" dirty="0" smtClean="0"/>
              <a:t>This year’s event took place </a:t>
            </a:r>
            <a:r>
              <a:rPr lang="en-US" altLang="en-US" b="1" dirty="0" smtClean="0"/>
              <a:t>May 6-10, 2019</a:t>
            </a:r>
            <a:r>
              <a:rPr lang="en-US" altLang="en-US" dirty="0" smtClean="0"/>
              <a:t>, to coincide with National Construction Safety Executives Safety Week.  OSHA thanks all the participating employers and workers whose workplaces have fall hazards.</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B3E4CB-B843-4074-96D7-2ED70CBA9BF7}" type="slidenum">
              <a:rPr lang="en-US" altLang="en-US" smtClean="0"/>
              <a:pPr/>
              <a:t>91</a:t>
            </a:fld>
            <a:endParaRPr lang="en-US" altLang="en-US" smtClean="0"/>
          </a:p>
        </p:txBody>
      </p:sp>
    </p:spTree>
    <p:extLst>
      <p:ext uri="{BB962C8B-B14F-4D97-AF65-F5344CB8AC3E}">
        <p14:creationId xmlns:p14="http://schemas.microsoft.com/office/powerpoint/2010/main" val="11509640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HEAT ILLNESS PREVENTION CAMPAIGN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Every year, dozens of workers die and thousands more become ill while working in extreme heat. More than 40 percent of heat-related worker deaths occur in the construction industry, but workers in every field are susceptible.  </a:t>
            </a:r>
          </a:p>
          <a:p>
            <a:pPr marL="171450" indent="-171450">
              <a:buFont typeface="Arial" panose="020B0604020202020204" pitchFamily="34" charset="0"/>
              <a:buChar char="•"/>
            </a:pPr>
            <a:r>
              <a:rPr lang="en-US" dirty="0" smtClean="0"/>
              <a:t>Each year, OSHA launches its annual Heat Illness Prevention campaign on</a:t>
            </a:r>
            <a:r>
              <a:rPr lang="en-US" baseline="0" dirty="0" smtClean="0"/>
              <a:t> </a:t>
            </a:r>
            <a:r>
              <a:rPr lang="en-US" dirty="0" smtClean="0"/>
              <a:t>the Friday before Memorial Day – also known as “Don’t Fry Day.” </a:t>
            </a:r>
          </a:p>
          <a:p>
            <a:pPr marL="171450" indent="-171450">
              <a:buFont typeface="Arial" panose="020B0604020202020204" pitchFamily="34" charset="0"/>
              <a:buChar char="•"/>
            </a:pPr>
            <a:r>
              <a:rPr lang="en-US" dirty="0" smtClean="0"/>
              <a:t>Since 2011, OSHA has been educating employers and workers about the dangers of working in the heat.  The agency has been getting the word out through training sessions, outreach events, information sessions, publications, social media messaging, and media appearances.  Millions of workers and employers have learned how to stay safe in hot conditions.  Whether you are exposed to the sun or another source of heat, our message is simple and direct:  </a:t>
            </a:r>
            <a:r>
              <a:rPr lang="en-US" b="1" dirty="0" smtClean="0"/>
              <a:t>Water. Rest. Shade.</a:t>
            </a:r>
          </a:p>
          <a:p>
            <a:pPr marL="171450" indent="-171450">
              <a:buFont typeface="Arial" panose="020B0604020202020204" pitchFamily="34" charset="0"/>
              <a:buChar char="•"/>
            </a:pPr>
            <a:r>
              <a:rPr lang="en-US" dirty="0" smtClean="0"/>
              <a:t>In 2017, OSHA collaborated with the National Institute for Occupational Safety and Health (NIOSH) to update the popular heat safety smartphone app. The app has been downloaded by more than 450,000 users since 2011 (who here has it?). The app features real-time heat index and hourly forecasts, specific to the user’s location, as well as occupational safety and health recommendations from OSHA and NIOSH.  The OSHA-NIOSH Heat Safety App is a useful resource for planning outdoor work activities.</a:t>
            </a:r>
          </a:p>
          <a:p>
            <a:endParaRPr lang="en-US" dirty="0" smtClean="0"/>
          </a:p>
        </p:txBody>
      </p:sp>
      <p:sp>
        <p:nvSpPr>
          <p:cNvPr id="4" name="Slide Number Placeholder 3"/>
          <p:cNvSpPr>
            <a:spLocks noGrp="1"/>
          </p:cNvSpPr>
          <p:nvPr>
            <p:ph type="sldNum" sz="quarter" idx="10"/>
          </p:nvPr>
        </p:nvSpPr>
        <p:spPr/>
        <p:txBody>
          <a:bodyPr/>
          <a:lstStyle/>
          <a:p>
            <a:fld id="{ABE2779E-D1FA-B94E-B00B-BB69D64E6083}" type="slidenum">
              <a:rPr lang="en-US" smtClean="0"/>
              <a:pPr/>
              <a:t>92</a:t>
            </a:fld>
            <a:endParaRPr lang="en-US"/>
          </a:p>
        </p:txBody>
      </p:sp>
    </p:spTree>
    <p:extLst>
      <p:ext uri="{BB962C8B-B14F-4D97-AF65-F5344CB8AC3E}">
        <p14:creationId xmlns:p14="http://schemas.microsoft.com/office/powerpoint/2010/main" val="37259865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mn-cs"/>
              </a:rPr>
              <a:t>PROTECTING YOUNG WORKERS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Every minute a young worker (age 15-25) is injured on the job and every day one young worker loses their life in a preventable workplace incident.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OSHA has resources including a webpage and a</a:t>
            </a:r>
            <a:r>
              <a:rPr lang="en-US" sz="1200" kern="1200" baseline="0" dirty="0" smtClean="0">
                <a:solidFill>
                  <a:schemeClr val="tx1"/>
                </a:solidFill>
                <a:effectLst/>
                <a:latin typeface="+mn-lt"/>
                <a:ea typeface="ＭＳ Ｐゴシック" charset="0"/>
                <a:cs typeface="+mn-cs"/>
              </a:rPr>
              <a:t> video (available in English and Spanish)</a:t>
            </a:r>
            <a:r>
              <a:rPr lang="en-US" sz="1200" kern="1200" dirty="0" smtClean="0">
                <a:solidFill>
                  <a:schemeClr val="tx1"/>
                </a:solidFill>
                <a:effectLst/>
                <a:latin typeface="+mn-lt"/>
                <a:ea typeface="ＭＳ Ｐゴシック" charset="0"/>
                <a:cs typeface="+mn-cs"/>
              </a:rPr>
              <a:t>, to help deliver the message that workers</a:t>
            </a:r>
            <a:r>
              <a:rPr lang="en-US" sz="1200" kern="1200" baseline="0" dirty="0" smtClean="0">
                <a:solidFill>
                  <a:schemeClr val="tx1"/>
                </a:solidFill>
                <a:effectLst/>
                <a:latin typeface="+mn-lt"/>
                <a:ea typeface="ＭＳ Ｐゴシック" charset="0"/>
                <a:cs typeface="+mn-cs"/>
              </a:rPr>
              <a:t> of all ages have the right to a safe workplace.</a:t>
            </a:r>
          </a:p>
          <a:p>
            <a:pPr marL="171450" lvl="0" indent="-171450">
              <a:buFont typeface="Arial" panose="020B0604020202020204" pitchFamily="34" charset="0"/>
              <a:buChar char="•"/>
            </a:pPr>
            <a:r>
              <a:rPr lang="en-US" sz="1200" kern="1200" baseline="0" dirty="0" smtClean="0">
                <a:solidFill>
                  <a:schemeClr val="tx1"/>
                </a:solidFill>
                <a:effectLst/>
                <a:latin typeface="+mn-lt"/>
                <a:ea typeface="ＭＳ Ｐゴシック" charset="0"/>
                <a:cs typeface="+mn-cs"/>
              </a:rPr>
              <a:t>Those rights include the right to ask questions if something seems unsafe, the right to report unsafe conditions without the fear of retaliation, and the right to receive training and protective gear.</a:t>
            </a:r>
            <a:endParaRPr lang="en-US" sz="1200" kern="1200" dirty="0" smtClean="0">
              <a:solidFill>
                <a:schemeClr val="tx1"/>
              </a:solidFill>
              <a:effectLst/>
              <a:latin typeface="+mn-lt"/>
              <a:ea typeface="ＭＳ Ｐゴシック" charset="0"/>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ＭＳ Ｐゴシック" charset="0"/>
                <a:cs typeface="+mn-cs"/>
              </a:rPr>
              <a:t>OSHA has partnered with worker safety organizations on #</a:t>
            </a:r>
            <a:r>
              <a:rPr kumimoji="0" lang="en-US" sz="1200" b="0" i="0" u="none" strike="noStrike" kern="1200" cap="none" spc="0" normalizeH="0" baseline="0" noProof="0" dirty="0" err="1" smtClean="0">
                <a:ln>
                  <a:noFill/>
                </a:ln>
                <a:solidFill>
                  <a:prstClr val="black"/>
                </a:solidFill>
                <a:effectLst/>
                <a:uLnTx/>
                <a:uFillTx/>
                <a:latin typeface="+mn-lt"/>
                <a:ea typeface="ＭＳ Ｐゴシック" charset="0"/>
                <a:cs typeface="+mn-cs"/>
              </a:rPr>
              <a:t>MySafeSummerJob</a:t>
            </a:r>
            <a:r>
              <a:rPr kumimoji="0" lang="en-US" sz="1200" b="0" i="0" u="none" strike="noStrike" kern="1200" cap="none" spc="0" normalizeH="0" baseline="0" noProof="0" dirty="0" smtClean="0">
                <a:ln>
                  <a:noFill/>
                </a:ln>
                <a:solidFill>
                  <a:prstClr val="black"/>
                </a:solidFill>
                <a:effectLst/>
                <a:uLnTx/>
                <a:uFillTx/>
                <a:latin typeface="+mn-lt"/>
                <a:ea typeface="ＭＳ Ｐゴシック" charset="0"/>
                <a:cs typeface="+mn-cs"/>
              </a:rPr>
              <a:t>, a social media campaign to educate young workers about their rights in the workplace, how to speak up about dangerous work conditions, and how to protect themselves on the job.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ＭＳ Ｐゴシック" charset="0"/>
                <a:cs typeface="+mn-cs"/>
              </a:rPr>
              <a:t>Stakeholders joined OSHA, the U.S. Department of Labor's Wage and Hour Division, and others over five weeks in 2019 – April 15 through May 17 – to promote safety among young workers. </a:t>
            </a:r>
            <a:endParaRPr lang="en-US" sz="12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The campaign aimed to bring awareness to youth, educators, parents, supervisors, and employers about the importance of workplace safety.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Working together,</a:t>
            </a:r>
            <a:r>
              <a:rPr lang="en-US" sz="1200" kern="1200" baseline="0" dirty="0" smtClean="0">
                <a:solidFill>
                  <a:schemeClr val="tx1"/>
                </a:solidFill>
                <a:effectLst/>
                <a:latin typeface="+mn-lt"/>
                <a:ea typeface="ＭＳ Ｐゴシック" charset="0"/>
                <a:cs typeface="+mn-cs"/>
              </a:rPr>
              <a:t> we</a:t>
            </a:r>
            <a:r>
              <a:rPr lang="en-US" sz="1200" kern="1200" dirty="0" smtClean="0">
                <a:solidFill>
                  <a:schemeClr val="tx1"/>
                </a:solidFill>
                <a:effectLst/>
                <a:latin typeface="+mn-lt"/>
                <a:ea typeface="ＭＳ Ｐゴシック" charset="0"/>
                <a:cs typeface="+mn-cs"/>
              </a:rPr>
              <a:t> can increase hazard awareness and avoidance skills,</a:t>
            </a:r>
            <a:r>
              <a:rPr lang="en-US" sz="1200" kern="1200" baseline="0" dirty="0" smtClean="0">
                <a:solidFill>
                  <a:schemeClr val="tx1"/>
                </a:solidFill>
                <a:effectLst/>
                <a:latin typeface="+mn-lt"/>
                <a:ea typeface="ＭＳ Ｐゴシック" charset="0"/>
                <a:cs typeface="+mn-cs"/>
              </a:rPr>
              <a:t> and </a:t>
            </a:r>
            <a:r>
              <a:rPr lang="en-US" sz="1200" kern="1200" dirty="0" smtClean="0">
                <a:solidFill>
                  <a:schemeClr val="tx1"/>
                </a:solidFill>
                <a:effectLst/>
                <a:latin typeface="+mn-lt"/>
                <a:ea typeface="ＭＳ Ｐゴシック" charset="0"/>
                <a:cs typeface="+mn-cs"/>
              </a:rPr>
              <a:t>empower youth with knowledge of their workplace rights and responsibilities. We can teach them how to speak up about dangerous work conditions and how to protect themselves on the job. Together, we can prevent injuries, avoid illnesses, and save lives. </a:t>
            </a:r>
          </a:p>
          <a:p>
            <a:endParaRPr lang="en-US" sz="1200" kern="1200" dirty="0">
              <a:solidFill>
                <a:schemeClr val="tx1"/>
              </a:solidFill>
              <a:effectLst/>
              <a:latin typeface="+mn-lt"/>
              <a:ea typeface="ＭＳ Ｐゴシック" charset="0"/>
              <a:cs typeface="+mn-cs"/>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186DD6-24E9-4497-94F6-8B12970DF98F}" type="slidenum">
              <a:rPr lang="en-US" altLang="en-US" smtClean="0">
                <a:latin typeface="Arial" panose="020B0604020202020204" pitchFamily="34" charset="0"/>
              </a:rPr>
              <a:pPr>
                <a:spcBef>
                  <a:spcPct val="0"/>
                </a:spcBef>
              </a:pPr>
              <a:t>93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4814548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0888"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57288"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22425"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87563"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44763"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1963"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163"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16363"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38EDC4B-A7B3-472B-BF0C-1AC23181FF75}" type="slidenum">
              <a:rPr lang="en-US" altLang="en-US" smtClean="0">
                <a:latin typeface="Arial" panose="020B0604020202020204" pitchFamily="34" charset="0"/>
              </a:rPr>
              <a:pPr>
                <a:spcBef>
                  <a:spcPct val="0"/>
                </a:spcBef>
              </a:pPr>
              <a:t>95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63143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EMPLOYER RESPONSIBILITIES</a:t>
            </a:r>
          </a:p>
          <a:p>
            <a:pPr marL="171450" indent="-171450">
              <a:buFont typeface="Arial" panose="020B0604020202020204" pitchFamily="34" charset="0"/>
              <a:buChar char="•"/>
            </a:pPr>
            <a:r>
              <a:rPr lang="en-US" dirty="0" smtClean="0"/>
              <a:t>The OSH Act lays out an employer’s responsibility</a:t>
            </a:r>
            <a:r>
              <a:rPr lang="en-US" baseline="0" dirty="0" smtClean="0"/>
              <a:t> to provide a workplace free from serious recognized hazards.  </a:t>
            </a:r>
          </a:p>
          <a:p>
            <a:pPr marL="171450" indent="-171450">
              <a:buFont typeface="Arial" panose="020B0604020202020204" pitchFamily="34" charset="0"/>
              <a:buChar char="•"/>
            </a:pPr>
            <a:r>
              <a:rPr lang="en-US" baseline="0" dirty="0" smtClean="0"/>
              <a:t>Employers must also ensure that workers are trained in a language and vocabulary they can understand. After all, training is ineffective if the worker was unable to fully understand the message.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All covered employers are required to display the OSHA poster, “Job Safety and Health: It's the Law,” in their workplaces.  Employers must display the poster in a prominent place where workers can see it.  It informs workers of their rights, and employers of their responsibilities, under the Occupational Safety and Health Act.  This poster is available for free from OSHA.  Employers do not need to replace previous versions of the poster.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Employers are also responsible for complying with standards, rules, and regulations set by OSHA under the OSH Act.  </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For more information on employer responsibilities, as well as helpful info on how to comply, please go to osha.gov/employers.</a:t>
            </a:r>
            <a:endParaRPr lang="en-US" sz="12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fld id="{ABE2779E-D1FA-B94E-B00B-BB69D64E6083}" type="slidenum">
              <a:rPr lang="en-US" smtClean="0"/>
              <a:pPr/>
              <a:t>10</a:t>
            </a:fld>
            <a:endParaRPr lang="en-US"/>
          </a:p>
        </p:txBody>
      </p:sp>
    </p:spTree>
    <p:extLst>
      <p:ext uri="{BB962C8B-B14F-4D97-AF65-F5344CB8AC3E}">
        <p14:creationId xmlns:p14="http://schemas.microsoft.com/office/powerpoint/2010/main" val="892167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ＭＳ Ｐゴシック" charset="0"/>
                <a:cs typeface="+mn-cs"/>
              </a:rPr>
              <a:t>RECORDKEEPING</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Many employers with more than 10 employees are required to keep a record of serious work-related injuries and illnesses. Certain low-risk industries are exempted</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0"/>
                <a:cs typeface="+mn-cs"/>
              </a:rPr>
              <a:t>Minor injuries requiring first aid only do not need to be recorded.</a:t>
            </a:r>
          </a:p>
        </p:txBody>
      </p:sp>
      <p:sp>
        <p:nvSpPr>
          <p:cNvPr id="4" name="Slide Number Placeholder 3"/>
          <p:cNvSpPr>
            <a:spLocks noGrp="1"/>
          </p:cNvSpPr>
          <p:nvPr>
            <p:ph type="sldNum" sz="quarter" idx="10"/>
          </p:nvPr>
        </p:nvSpPr>
        <p:spPr/>
        <p:txBody>
          <a:bodyPr/>
          <a:lstStyle/>
          <a:p>
            <a:fld id="{ABE2779E-D1FA-B94E-B00B-BB69D64E6083}" type="slidenum">
              <a:rPr lang="en-US" smtClean="0"/>
              <a:pPr/>
              <a:t>12</a:t>
            </a:fld>
            <a:endParaRPr lang="en-US" dirty="0"/>
          </a:p>
        </p:txBody>
      </p:sp>
    </p:spTree>
    <p:extLst>
      <p:ext uri="{BB962C8B-B14F-4D97-AF65-F5344CB8AC3E}">
        <p14:creationId xmlns:p14="http://schemas.microsoft.com/office/powerpoint/2010/main" val="2712866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085850"/>
          </a:xfrm>
          <a:prstGeom prst="rect">
            <a:avLst/>
          </a:prstGeom>
        </p:spPr>
        <p:txBody>
          <a:bodyPr anchor="ctr"/>
          <a:lstStyle>
            <a:lvl1pPr>
              <a:defRPr>
                <a:solidFill>
                  <a:srgbClr val="182C83"/>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cxnSp>
        <p:nvCxnSpPr>
          <p:cNvPr id="5" name="Straight Connector 4"/>
          <p:cNvCxnSpPr/>
          <p:nvPr userDrawn="1"/>
        </p:nvCxnSpPr>
        <p:spPr>
          <a:xfrm>
            <a:off x="1524000" y="3733800"/>
            <a:ext cx="6096000" cy="0"/>
          </a:xfrm>
          <a:prstGeom prst="line">
            <a:avLst/>
          </a:prstGeom>
          <a:ln w="3175" cmpd="sng">
            <a:solidFill>
              <a:srgbClr val="0070C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765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49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726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010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2"/>
            <a:ext cx="40386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2"/>
            <a:ext cx="40386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557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143000"/>
          </a:xfrm>
          <a:prstGeom prst="rect">
            <a:avLst/>
          </a:prstGeom>
        </p:spPr>
        <p:txBody>
          <a:bodyPr anchor="ctr"/>
          <a:lstStyle>
            <a:lvl1pPr algn="l">
              <a:lnSpc>
                <a:spcPct val="90000"/>
              </a:lnSpc>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362200"/>
            <a:ext cx="8229600" cy="3763963"/>
          </a:xfrm>
          <a:prstGeom prst="rect">
            <a:avLst/>
          </a:prstGeom>
        </p:spPr>
        <p:txBody>
          <a:bodyPr/>
          <a:lstStyle>
            <a:lvl1pPr marL="342900" indent="-342900">
              <a:buClr>
                <a:srgbClr val="0070C0"/>
              </a:buClr>
              <a:buFont typeface="Wingdings" charset="2"/>
              <a:buChar char="§"/>
              <a:defRPr/>
            </a:lvl1pPr>
            <a:lvl3pPr>
              <a:buClr>
                <a:srgbClr val="0070C0"/>
              </a:buCl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064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182C8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859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4600" cy="1143000"/>
          </a:xfrm>
          <a:prstGeom prst="rect">
            <a:avLst/>
          </a:prstGeom>
        </p:spPr>
        <p:txBody>
          <a:bodyPr anchor="ctr"/>
          <a:lstStyle>
            <a:lvl1pPr algn="l">
              <a:lnSpc>
                <a:spcPct val="90000"/>
              </a:lnSpc>
              <a:defRPr>
                <a:solidFill>
                  <a:schemeClr val="bg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2362200"/>
            <a:ext cx="4038600" cy="3763963"/>
          </a:xfrm>
          <a:prstGeom prst="rect">
            <a:avLst/>
          </a:prstGeom>
        </p:spPr>
        <p:txBody>
          <a:bodyPr/>
          <a:lstStyle>
            <a:lvl1pPr marL="342900" indent="-342900">
              <a:buClr>
                <a:srgbClr val="0070C0"/>
              </a:buClr>
              <a:buFont typeface="Wingdings" charset="2"/>
              <a:buChar char="§"/>
              <a:defRPr sz="2800"/>
            </a:lvl1pPr>
            <a:lvl2pPr>
              <a:defRPr sz="2400"/>
            </a:lvl2pPr>
            <a:lvl3pPr>
              <a:buClr>
                <a:srgbClr val="182C83"/>
              </a:buCl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362200"/>
            <a:ext cx="4038600" cy="3763963"/>
          </a:xfrm>
          <a:prstGeom prst="rect">
            <a:avLst/>
          </a:prstGeom>
        </p:spPr>
        <p:txBody>
          <a:bodyPr/>
          <a:lstStyle>
            <a:lvl1pPr marL="342900" indent="-342900">
              <a:buClr>
                <a:srgbClr val="0070C0"/>
              </a:buClr>
              <a:buFont typeface="Wingdings" charset="2"/>
              <a:buChar char="§"/>
              <a:defRPr sz="2800"/>
            </a:lvl1pPr>
            <a:lvl2pPr>
              <a:defRPr sz="2400"/>
            </a:lvl2pPr>
            <a:lvl3pPr>
              <a:buClr>
                <a:srgbClr val="182C83"/>
              </a:buCl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31144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1143000"/>
          </a:xfrm>
          <a:prstGeom prst="rect">
            <a:avLst/>
          </a:prstGeom>
        </p:spPr>
        <p:txBody>
          <a:bodyPr anchor="ctr"/>
          <a:lstStyle>
            <a:lvl1pPr algn="l">
              <a:lnSpc>
                <a:spcPct val="90000"/>
              </a:lnSpc>
              <a:defRPr>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419350"/>
            <a:ext cx="4040188" cy="639762"/>
          </a:xfrm>
          <a:prstGeom prst="rect">
            <a:avLst/>
          </a:prstGeom>
        </p:spPr>
        <p:txBody>
          <a:bodyPr anchor="b"/>
          <a:lstStyle>
            <a:lvl1pPr marL="0" indent="0">
              <a:buNone/>
              <a:defRPr sz="2400" b="1">
                <a:solidFill>
                  <a:srgbClr val="182C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059112"/>
            <a:ext cx="4040188" cy="2960688"/>
          </a:xfrm>
          <a:prstGeom prst="rect">
            <a:avLst/>
          </a:prstGeom>
        </p:spPr>
        <p:txBody>
          <a:bodyPr/>
          <a:lstStyle>
            <a:lvl1pPr marL="342900" indent="-342900">
              <a:buClr>
                <a:srgbClr val="0070C0"/>
              </a:buClr>
              <a:buFont typeface="Wingdings" charset="2"/>
              <a:buChar char="§"/>
              <a:defRPr sz="2400"/>
            </a:lvl1pPr>
            <a:lvl2pPr>
              <a:defRPr sz="2000"/>
            </a:lvl2pPr>
            <a:lvl3pPr>
              <a:buClr>
                <a:srgbClr val="182C83"/>
              </a:buCl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419350"/>
            <a:ext cx="4041775" cy="639762"/>
          </a:xfrm>
          <a:prstGeom prst="rect">
            <a:avLst/>
          </a:prstGeom>
        </p:spPr>
        <p:txBody>
          <a:bodyPr anchor="b"/>
          <a:lstStyle>
            <a:lvl1pPr marL="0" indent="0">
              <a:buNone/>
              <a:defRPr sz="2400" b="1">
                <a:solidFill>
                  <a:srgbClr val="182C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059112"/>
            <a:ext cx="4041775" cy="2960688"/>
          </a:xfrm>
          <a:prstGeom prst="rect">
            <a:avLst/>
          </a:prstGeom>
        </p:spPr>
        <p:txBody>
          <a:bodyPr/>
          <a:lstStyle>
            <a:lvl1pPr marL="342900" indent="-342900">
              <a:buClr>
                <a:srgbClr val="0070C0"/>
              </a:buClr>
              <a:buFont typeface="Wingdings" charset="2"/>
              <a:buChar char="§"/>
              <a:defRPr sz="2400"/>
            </a:lvl1pPr>
            <a:lvl2pPr>
              <a:defRPr sz="2000"/>
            </a:lvl2pPr>
            <a:lvl3pPr>
              <a:buClr>
                <a:srgbClr val="182C83"/>
              </a:buCl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001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nchor="ctr"/>
          <a:lstStyle>
            <a:lvl1pPr algn="l">
              <a:lnSpc>
                <a:spcPct val="90000"/>
              </a:lnSpc>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630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19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975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341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22"/>
          <p:cNvPicPr>
            <a:picLocks noChangeAspect="1" noChangeArrowheads="1"/>
          </p:cNvPicPr>
          <p:nvPr userDrawn="1"/>
        </p:nvPicPr>
        <p:blipFill>
          <a:blip r:embed="rId14" cstate="email">
            <a:extLst>
              <a:ext uri="{28A0092B-C50C-407E-A947-70E740481C1C}">
                <a14:useLocalDpi xmlns:a14="http://schemas.microsoft.com/office/drawing/2010/main"/>
              </a:ext>
            </a:extLst>
          </a:blip>
          <a:stretch>
            <a:fillRect/>
          </a:stretch>
        </p:blipFill>
        <p:spPr bwMode="auto">
          <a:xfrm>
            <a:off x="6934200" y="6248400"/>
            <a:ext cx="1905000" cy="30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resentation_top.jpg"/>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2" y="0"/>
            <a:ext cx="9171432" cy="221642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000" b="1">
          <a:solidFill>
            <a:schemeClr val="accent2"/>
          </a:solidFill>
          <a:latin typeface="+mj-lt"/>
          <a:ea typeface="ＭＳ Ｐゴシック" charset="0"/>
          <a:cs typeface="+mj-cs"/>
        </a:defRPr>
      </a:lvl1pPr>
      <a:lvl2pPr algn="ctr" rtl="0" eaLnBrk="0" fontAlgn="base" hangingPunct="0">
        <a:spcBef>
          <a:spcPct val="0"/>
        </a:spcBef>
        <a:spcAft>
          <a:spcPct val="0"/>
        </a:spcAft>
        <a:defRPr sz="4000" b="1">
          <a:solidFill>
            <a:schemeClr val="accent2"/>
          </a:solidFill>
          <a:latin typeface="Arial" charset="0"/>
          <a:ea typeface="ＭＳ Ｐゴシック" charset="0"/>
        </a:defRPr>
      </a:lvl2pPr>
      <a:lvl3pPr algn="ctr" rtl="0" eaLnBrk="0" fontAlgn="base" hangingPunct="0">
        <a:spcBef>
          <a:spcPct val="0"/>
        </a:spcBef>
        <a:spcAft>
          <a:spcPct val="0"/>
        </a:spcAft>
        <a:defRPr sz="4000" b="1">
          <a:solidFill>
            <a:schemeClr val="accent2"/>
          </a:solidFill>
          <a:latin typeface="Arial" charset="0"/>
          <a:ea typeface="ＭＳ Ｐゴシック" charset="0"/>
        </a:defRPr>
      </a:lvl3pPr>
      <a:lvl4pPr algn="ctr" rtl="0" eaLnBrk="0" fontAlgn="base" hangingPunct="0">
        <a:spcBef>
          <a:spcPct val="0"/>
        </a:spcBef>
        <a:spcAft>
          <a:spcPct val="0"/>
        </a:spcAft>
        <a:defRPr sz="4000" b="1">
          <a:solidFill>
            <a:schemeClr val="accent2"/>
          </a:solidFill>
          <a:latin typeface="Arial" charset="0"/>
          <a:ea typeface="ＭＳ Ｐゴシック" charset="0"/>
        </a:defRPr>
      </a:lvl4pPr>
      <a:lvl5pPr algn="ctr" rtl="0" eaLnBrk="0" fontAlgn="base" hangingPunct="0">
        <a:spcBef>
          <a:spcPct val="0"/>
        </a:spcBef>
        <a:spcAft>
          <a:spcPct val="0"/>
        </a:spcAft>
        <a:defRPr sz="4000" b="1">
          <a:solidFill>
            <a:schemeClr val="accent2"/>
          </a:solidFill>
          <a:latin typeface="Arial" charset="0"/>
          <a:ea typeface="ＭＳ Ｐゴシック" charset="0"/>
        </a:defRPr>
      </a:lvl5pPr>
      <a:lvl6pPr marL="457200" algn="ctr" rtl="0" fontAlgn="base">
        <a:spcBef>
          <a:spcPct val="0"/>
        </a:spcBef>
        <a:spcAft>
          <a:spcPct val="0"/>
        </a:spcAft>
        <a:defRPr sz="4000" b="1">
          <a:solidFill>
            <a:schemeClr val="accent2"/>
          </a:solidFill>
          <a:latin typeface="Arial" charset="0"/>
        </a:defRPr>
      </a:lvl6pPr>
      <a:lvl7pPr marL="914400" algn="ctr" rtl="0" fontAlgn="base">
        <a:spcBef>
          <a:spcPct val="0"/>
        </a:spcBef>
        <a:spcAft>
          <a:spcPct val="0"/>
        </a:spcAft>
        <a:defRPr sz="4000" b="1">
          <a:solidFill>
            <a:schemeClr val="accent2"/>
          </a:solidFill>
          <a:latin typeface="Arial" charset="0"/>
        </a:defRPr>
      </a:lvl7pPr>
      <a:lvl8pPr marL="1371600" algn="ctr" rtl="0" fontAlgn="base">
        <a:spcBef>
          <a:spcPct val="0"/>
        </a:spcBef>
        <a:spcAft>
          <a:spcPct val="0"/>
        </a:spcAft>
        <a:defRPr sz="4000" b="1">
          <a:solidFill>
            <a:schemeClr val="accent2"/>
          </a:solidFill>
          <a:latin typeface="Arial" charset="0"/>
        </a:defRPr>
      </a:lvl8pPr>
      <a:lvl9pPr marL="1828800" algn="ctr" rtl="0" fontAlgn="base">
        <a:spcBef>
          <a:spcPct val="0"/>
        </a:spcBef>
        <a:spcAft>
          <a:spcPct val="0"/>
        </a:spcAft>
        <a:defRPr sz="40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osha.gov/recordkeeping/NAICScodesforelectronicsubmission.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osha.gov/injuryreporting/ita/"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osha.gov/workers.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lmqLTgKNVQo&amp;feature=youtu.be" TargetMode="External"/><Relationship Id="rId3" Type="http://schemas.openxmlformats.org/officeDocument/2006/relationships/image" Target="../media/image66.png"/><Relationship Id="rId7" Type="http://schemas.openxmlformats.org/officeDocument/2006/relationships/hyperlink" Target="http://www.youtube.com/watch?v=oRrnNUws7_k"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youtube.com/watch?v=cFYkeT0Yk6k" TargetMode="External"/><Relationship Id="rId11" Type="http://schemas.openxmlformats.org/officeDocument/2006/relationships/image" Target="../media/image70.jpeg"/><Relationship Id="rId5" Type="http://schemas.openxmlformats.org/officeDocument/2006/relationships/image" Target="http://ukharp.net/resources/images/site/youtube-logo.png" TargetMode="External"/><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osha.gov/preventingsuicide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http://ukharp.net/resources/images/site/youtube-logo.png"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6.png"/><Relationship Id="rId4" Type="http://schemas.openxmlformats.org/officeDocument/2006/relationships/hyperlink" Target="https://www.youtube.com/watch?v=Qpowg5Ynh0w&amp;feature=youtu.be"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http://ukharp.net/resources/images/site/youtube-logo.png" TargetMode="External"/><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www.youtube.com/watch?v=CWu84CYk7MQ" TargetMode="External"/><Relationship Id="rId5" Type="http://schemas.openxmlformats.org/officeDocument/2006/relationships/hyperlink" Target="https://www.youtube.com/watch?v=Kr2ouLj1oW0" TargetMode="External"/><Relationship Id="rId4" Type="http://schemas.openxmlformats.org/officeDocument/2006/relationships/image" Target="../media/image78.jpeg"/></Relationships>
</file>

<file path=ppt/slides/_rels/slide93.xml.rels><?xml version="1.0" encoding="UTF-8" standalone="yes"?>
<Relationships xmlns="http://schemas.openxmlformats.org/package/2006/relationships"><Relationship Id="rId8" Type="http://schemas.openxmlformats.org/officeDocument/2006/relationships/image" Target="http://ukharp.net/resources/images/site/youtube-logo.png" TargetMode="External"/><Relationship Id="rId3" Type="http://schemas.openxmlformats.org/officeDocument/2006/relationships/notesSlide" Target="../notesSlides/notesSlide75.xml"/><Relationship Id="rId7" Type="http://schemas.openxmlformats.org/officeDocument/2006/relationships/image" Target="../media/image67.png"/><Relationship Id="rId12"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youtube.com/watch?v=bDprrB1xC1I" TargetMode="External"/><Relationship Id="rId11" Type="http://schemas.openxmlformats.org/officeDocument/2006/relationships/image" Target="../media/image80.wmf"/><Relationship Id="rId5" Type="http://schemas.openxmlformats.org/officeDocument/2006/relationships/hyperlink" Target="https://www.youtube.com/watch?v=aTYzj2Y0ZLQ" TargetMode="External"/><Relationship Id="rId10" Type="http://schemas.openxmlformats.org/officeDocument/2006/relationships/oleObject" Target="../embeddings/oleObject1.bin"/><Relationship Id="rId4" Type="http://schemas.openxmlformats.org/officeDocument/2006/relationships/image" Target="../media/image81.jpeg"/><Relationship Id="rId9" Type="http://schemas.openxmlformats.org/officeDocument/2006/relationships/image" Target="../media/image82.jpeg"/></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145580"/>
            <a:ext cx="6477000" cy="1143000"/>
          </a:xfrm>
        </p:spPr>
        <p:txBody>
          <a:bodyPr/>
          <a:lstStyle/>
          <a:p>
            <a:pPr algn="ctr"/>
            <a:r>
              <a:rPr lang="en-US" dirty="0" smtClean="0">
                <a:solidFill>
                  <a:srgbClr val="002060"/>
                </a:solidFill>
              </a:rPr>
              <a:t>A View into OSHA</a:t>
            </a:r>
            <a:br>
              <a:rPr lang="en-US" dirty="0" smtClean="0">
                <a:solidFill>
                  <a:srgbClr val="002060"/>
                </a:solidFill>
              </a:rPr>
            </a:br>
            <a:r>
              <a:rPr lang="en-US" dirty="0" smtClean="0">
                <a:solidFill>
                  <a:srgbClr val="002060"/>
                </a:solidFill>
              </a:rPr>
              <a:t>in </a:t>
            </a:r>
            <a:br>
              <a:rPr lang="en-US" dirty="0" smtClean="0">
                <a:solidFill>
                  <a:srgbClr val="002060"/>
                </a:solidFill>
              </a:rPr>
            </a:br>
            <a:r>
              <a:rPr lang="en-US" dirty="0" smtClean="0">
                <a:solidFill>
                  <a:srgbClr val="002060"/>
                </a:solidFill>
              </a:rPr>
              <a:t>2019 &amp; 2020</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533400" y="4489238"/>
            <a:ext cx="8229600" cy="2128345"/>
          </a:xfrm>
        </p:spPr>
        <p:txBody>
          <a:bodyPr/>
          <a:lstStyle/>
          <a:p>
            <a:pPr marL="0" indent="0">
              <a:buNone/>
            </a:pPr>
            <a:endParaRPr lang="en-US" sz="1600" dirty="0" smtClean="0"/>
          </a:p>
          <a:p>
            <a:pPr marL="0" indent="0">
              <a:buNone/>
            </a:pPr>
            <a:endParaRPr lang="en-US" sz="1600" dirty="0"/>
          </a:p>
          <a:p>
            <a:pPr marL="0" indent="0">
              <a:buNone/>
            </a:pPr>
            <a:endParaRPr lang="en-US" dirty="0"/>
          </a:p>
        </p:txBody>
      </p:sp>
      <p:sp>
        <p:nvSpPr>
          <p:cNvPr id="4" name="TextBox 3"/>
          <p:cNvSpPr txBox="1"/>
          <p:nvPr/>
        </p:nvSpPr>
        <p:spPr>
          <a:xfrm>
            <a:off x="152400" y="5781480"/>
            <a:ext cx="5365636" cy="646331"/>
          </a:xfrm>
          <a:prstGeom prst="rect">
            <a:avLst/>
          </a:prstGeom>
          <a:noFill/>
        </p:spPr>
        <p:txBody>
          <a:bodyPr wrap="none" rtlCol="0">
            <a:spAutoFit/>
          </a:bodyPr>
          <a:lstStyle/>
          <a:p>
            <a:pPr marL="0" indent="0">
              <a:buNone/>
            </a:pPr>
            <a:r>
              <a:rPr lang="en-US" dirty="0" smtClean="0"/>
              <a:t>Presenter:</a:t>
            </a:r>
          </a:p>
          <a:p>
            <a:pPr marL="0" indent="0">
              <a:buNone/>
            </a:pPr>
            <a:r>
              <a:rPr lang="en-US" dirty="0" smtClean="0"/>
              <a:t>Gordon </a:t>
            </a:r>
            <a:r>
              <a:rPr lang="en-US" dirty="0" err="1"/>
              <a:t>DeLeys,</a:t>
            </a:r>
            <a:r>
              <a:rPr lang="en-US" dirty="0"/>
              <a:t> Compliance Assistance </a:t>
            </a:r>
            <a:r>
              <a:rPr lang="en-US" dirty="0" smtClean="0"/>
              <a:t>Specialist</a:t>
            </a:r>
            <a:endParaRPr lang="en-US" dirty="0"/>
          </a:p>
        </p:txBody>
      </p:sp>
      <p:sp>
        <p:nvSpPr>
          <p:cNvPr id="5" name="TextBox 4"/>
          <p:cNvSpPr txBox="1"/>
          <p:nvPr/>
        </p:nvSpPr>
        <p:spPr>
          <a:xfrm>
            <a:off x="1828800" y="4212616"/>
            <a:ext cx="5137112" cy="1384995"/>
          </a:xfrm>
          <a:prstGeom prst="rect">
            <a:avLst/>
          </a:prstGeom>
          <a:noFill/>
        </p:spPr>
        <p:txBody>
          <a:bodyPr wrap="none" rtlCol="0">
            <a:spAutoFit/>
          </a:bodyPr>
          <a:lstStyle/>
          <a:p>
            <a:pPr marL="0" indent="0" algn="ctr">
              <a:buNone/>
            </a:pPr>
            <a:r>
              <a:rPr lang="en-US" dirty="0"/>
              <a:t>November 6, 2019</a:t>
            </a:r>
          </a:p>
          <a:p>
            <a:pPr marL="0" indent="0" algn="ctr">
              <a:buNone/>
            </a:pPr>
            <a:endParaRPr lang="en-US" dirty="0"/>
          </a:p>
          <a:p>
            <a:pPr marL="0" indent="0" algn="ctr">
              <a:buNone/>
            </a:pPr>
            <a:r>
              <a:rPr lang="en-US" dirty="0"/>
              <a:t>Genesee Valley Chapter </a:t>
            </a:r>
          </a:p>
          <a:p>
            <a:pPr marL="0" indent="0" algn="ctr">
              <a:buNone/>
            </a:pPr>
            <a:r>
              <a:rPr lang="en-US" dirty="0"/>
              <a:t>American Society of Safety Professionals</a:t>
            </a:r>
          </a:p>
          <a:p>
            <a:pPr marL="0" indent="0">
              <a:buNone/>
            </a:pPr>
            <a:endParaRPr lang="en-US" sz="1200" dirty="0"/>
          </a:p>
        </p:txBody>
      </p:sp>
    </p:spTree>
    <p:extLst>
      <p:ext uri="{BB962C8B-B14F-4D97-AF65-F5344CB8AC3E}">
        <p14:creationId xmlns:p14="http://schemas.microsoft.com/office/powerpoint/2010/main" val="170068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457200" y="2357438"/>
            <a:ext cx="4343400" cy="3433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70C0"/>
              </a:buClr>
              <a:buFont typeface="Wingdings"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70C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a:spcBef>
                <a:spcPct val="0"/>
              </a:spcBef>
              <a:spcAft>
                <a:spcPts val="1800"/>
              </a:spcAft>
              <a:buSzPct val="115000"/>
              <a:buFont typeface="Wingdings" panose="05000000000000000000" pitchFamily="2" charset="2"/>
              <a:buChar char="§"/>
            </a:pPr>
            <a:r>
              <a:rPr lang="en-US" altLang="en-US" sz="2200" kern="0" dirty="0" smtClean="0">
                <a:latin typeface="Calibri" panose="020F0502020204030204" pitchFamily="34" charset="0"/>
              </a:rPr>
              <a:t>Provide a workplace free from serious recognized hazards. </a:t>
            </a:r>
            <a:endParaRPr lang="en-US" altLang="en-US" sz="2200" b="1" kern="0" dirty="0" smtClean="0">
              <a:solidFill>
                <a:srgbClr val="0070C0"/>
              </a:solidFill>
              <a:latin typeface="Calibri" panose="020F0502020204030204" pitchFamily="34" charset="0"/>
            </a:endParaRPr>
          </a:p>
          <a:p>
            <a:pPr marL="457200" indent="-457200">
              <a:spcBef>
                <a:spcPct val="0"/>
              </a:spcBef>
              <a:spcAft>
                <a:spcPts val="1800"/>
              </a:spcAft>
              <a:buSzPct val="115000"/>
              <a:buFont typeface="Wingdings" panose="05000000000000000000" pitchFamily="2" charset="2"/>
              <a:buChar char="§"/>
            </a:pPr>
            <a:r>
              <a:rPr lang="en-US" altLang="en-US" sz="2200" kern="0" dirty="0" smtClean="0">
                <a:latin typeface="Calibri" panose="020F0502020204030204" pitchFamily="34" charset="0"/>
              </a:rPr>
              <a:t>Train workers in a language and vocabulary they can understand.</a:t>
            </a:r>
            <a:endParaRPr lang="en-US" altLang="en-US" sz="2200" b="1" kern="0" dirty="0" smtClean="0">
              <a:latin typeface="Calibri" panose="020F0502020204030204" pitchFamily="34" charset="0"/>
            </a:endParaRPr>
          </a:p>
          <a:p>
            <a:pPr marL="457200" indent="-457200">
              <a:spcBef>
                <a:spcPct val="0"/>
              </a:spcBef>
              <a:spcAft>
                <a:spcPts val="1800"/>
              </a:spcAft>
              <a:buSzPct val="115000"/>
              <a:buFont typeface="Wingdings" panose="05000000000000000000" pitchFamily="2" charset="2"/>
              <a:buChar char="§"/>
            </a:pPr>
            <a:r>
              <a:rPr lang="en-US" altLang="en-US" sz="2200" kern="0" dirty="0" smtClean="0">
                <a:latin typeface="Calibri" panose="020F0502020204030204" pitchFamily="34" charset="0"/>
              </a:rPr>
              <a:t>Comply with standards, rules and regulations issued under the OSH Act.</a:t>
            </a:r>
          </a:p>
        </p:txBody>
      </p:sp>
      <p:sp>
        <p:nvSpPr>
          <p:cNvPr id="4" name="Rectangle 3" descr="Decorative figure"/>
          <p:cNvSpPr/>
          <p:nvPr/>
        </p:nvSpPr>
        <p:spPr>
          <a:xfrm>
            <a:off x="0" y="6167438"/>
            <a:ext cx="6781800" cy="461962"/>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TextBox 3"/>
          <p:cNvSpPr txBox="1">
            <a:spLocks noChangeArrowheads="1"/>
          </p:cNvSpPr>
          <p:nvPr/>
        </p:nvSpPr>
        <p:spPr bwMode="auto">
          <a:xfrm>
            <a:off x="1143000" y="6162675"/>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70C0"/>
                </a:solidFill>
                <a:latin typeface="Calibri" panose="020F0502020204030204" pitchFamily="34" charset="0"/>
              </a:rPr>
              <a:t>osha.gov/employers</a:t>
            </a:r>
          </a:p>
        </p:txBody>
      </p:sp>
      <p:pic>
        <p:nvPicPr>
          <p:cNvPr id="13" name="Picture 12" descr="OSHA's Free Workplace Pos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9600" y="2211479"/>
            <a:ext cx="2627200" cy="3655921"/>
          </a:xfrm>
          <a:prstGeom prst="rect">
            <a:avLst/>
          </a:prstGeom>
          <a:ln w="12700" cap="sq">
            <a:solidFill>
              <a:srgbClr val="000000"/>
            </a:solidFill>
            <a:prstDash val="solid"/>
            <a:miter lim="800000"/>
          </a:ln>
          <a:effectLst>
            <a:outerShdw blurRad="2540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304800" y="381000"/>
            <a:ext cx="67818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Employer Responsibilities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2290466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YouTube Video</a:t>
            </a:r>
            <a:endParaRPr lang="en-US" dirty="0"/>
          </a:p>
        </p:txBody>
      </p:sp>
      <p:pic>
        <p:nvPicPr>
          <p:cNvPr id="4" name="Content Placeholder 3"/>
          <p:cNvPicPr>
            <a:picLocks noGrp="1" noChangeAspect="1"/>
          </p:cNvPicPr>
          <p:nvPr>
            <p:ph idx="1"/>
          </p:nvPr>
        </p:nvPicPr>
        <p:blipFill>
          <a:blip r:embed="rId2"/>
          <a:stretch>
            <a:fillRect/>
          </a:stretch>
        </p:blipFill>
        <p:spPr>
          <a:xfrm>
            <a:off x="228600" y="1981200"/>
            <a:ext cx="8641237" cy="4682497"/>
          </a:xfrm>
          <a:prstGeom prst="rect">
            <a:avLst/>
          </a:prstGeom>
        </p:spPr>
      </p:pic>
    </p:spTree>
    <p:extLst>
      <p:ext uri="{BB962C8B-B14F-4D97-AF65-F5344CB8AC3E}">
        <p14:creationId xmlns:p14="http://schemas.microsoft.com/office/powerpoint/2010/main" val="278384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2909"/>
            <a:ext cx="62484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  Recordkeeping</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533400" y="2590800"/>
            <a:ext cx="51054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1800"/>
              </a:spcAft>
              <a:buSzPct val="115000"/>
              <a:buFont typeface="Wingdings" pitchFamily="2" charset="2"/>
              <a:buChar char="§"/>
            </a:pPr>
            <a:r>
              <a:rPr lang="en-US" sz="2400" dirty="0" smtClean="0">
                <a:latin typeface="Calibri" panose="020F0502020204030204" pitchFamily="34" charset="0"/>
                <a:cs typeface="Calibri" panose="020F0502020204030204" pitchFamily="34" charset="0"/>
              </a:rPr>
              <a:t>Many </a:t>
            </a:r>
            <a:r>
              <a:rPr lang="en-US" sz="2400" dirty="0">
                <a:latin typeface="Calibri" panose="020F0502020204030204" pitchFamily="34" charset="0"/>
                <a:cs typeface="Calibri" panose="020F0502020204030204" pitchFamily="34" charset="0"/>
              </a:rPr>
              <a:t>employers with more than </a:t>
            </a:r>
            <a:r>
              <a:rPr lang="en-US" sz="2400" dirty="0" smtClean="0">
                <a:latin typeface="Calibri" panose="020F0502020204030204" pitchFamily="34" charset="0"/>
                <a:cs typeface="Calibri" panose="020F0502020204030204" pitchFamily="34" charset="0"/>
              </a:rPr>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10 </a:t>
            </a:r>
            <a:r>
              <a:rPr lang="en-US" sz="2400" dirty="0">
                <a:latin typeface="Calibri" panose="020F0502020204030204" pitchFamily="34" charset="0"/>
                <a:cs typeface="Calibri" panose="020F0502020204030204" pitchFamily="34" charset="0"/>
              </a:rPr>
              <a:t>employees are required to keep </a:t>
            </a:r>
            <a:r>
              <a:rPr lang="en-US" sz="2400" dirty="0" smtClean="0">
                <a:latin typeface="Calibri" panose="020F0502020204030204" pitchFamily="34" charset="0"/>
                <a:cs typeface="Calibri" panose="020F0502020204030204" pitchFamily="34" charset="0"/>
              </a:rPr>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a </a:t>
            </a:r>
            <a:r>
              <a:rPr lang="en-US" sz="2400" dirty="0">
                <a:latin typeface="Calibri" panose="020F0502020204030204" pitchFamily="34" charset="0"/>
                <a:cs typeface="Calibri" panose="020F0502020204030204" pitchFamily="34" charset="0"/>
              </a:rPr>
              <a:t>record of serious work-related injuries and illnesses</a:t>
            </a:r>
            <a:r>
              <a:rPr lang="en-US" sz="2400" dirty="0" smtClean="0">
                <a:latin typeface="Calibri" panose="020F0502020204030204" pitchFamily="34" charset="0"/>
                <a:cs typeface="Calibri" panose="020F0502020204030204" pitchFamily="34" charset="0"/>
              </a:rPr>
              <a:t>.</a:t>
            </a:r>
          </a:p>
          <a:p>
            <a:pPr>
              <a:spcBef>
                <a:spcPct val="0"/>
              </a:spcBef>
              <a:spcAft>
                <a:spcPts val="1800"/>
              </a:spcAft>
              <a:buSzPct val="115000"/>
              <a:buFont typeface="Wingdings" pitchFamily="2" charset="2"/>
              <a:buChar char="§"/>
            </a:pPr>
            <a:r>
              <a:rPr lang="en-US" sz="2400" dirty="0" smtClean="0">
                <a:latin typeface="Calibri" panose="020F0502020204030204" pitchFamily="34" charset="0"/>
                <a:cs typeface="Calibri" panose="020F0502020204030204" pitchFamily="34" charset="0"/>
              </a:rPr>
              <a:t>Certain low-risk industries are exempted</a:t>
            </a:r>
          </a:p>
          <a:p>
            <a:pPr>
              <a:spcBef>
                <a:spcPct val="0"/>
              </a:spcBef>
              <a:spcAft>
                <a:spcPts val="1800"/>
              </a:spcAft>
              <a:buSzPct val="115000"/>
              <a:buFont typeface="Wingdings" pitchFamily="2" charset="2"/>
              <a:buChar char="§"/>
            </a:pPr>
            <a:r>
              <a:rPr lang="en-US" sz="2400" dirty="0" smtClean="0">
                <a:latin typeface="Calibri" panose="020F0502020204030204" pitchFamily="34" charset="0"/>
                <a:cs typeface="Calibri" panose="020F0502020204030204" pitchFamily="34" charset="0"/>
              </a:rPr>
              <a:t>Minor </a:t>
            </a:r>
            <a:r>
              <a:rPr lang="en-US" sz="2400" dirty="0">
                <a:latin typeface="Calibri" panose="020F0502020204030204" pitchFamily="34" charset="0"/>
                <a:cs typeface="Calibri" panose="020F0502020204030204" pitchFamily="34" charset="0"/>
              </a:rPr>
              <a:t>injuries requiring first aid only do not need to be recorded.</a:t>
            </a:r>
            <a:endParaRPr lang="en-US" altLang="en-US" sz="2400" dirty="0" smtClean="0">
              <a:latin typeface="Calibri" panose="020F0502020204030204" pitchFamily="34" charset="0"/>
              <a:cs typeface="Calibri" panose="020F0502020204030204" pitchFamily="34" charset="0"/>
            </a:endParaRPr>
          </a:p>
        </p:txBody>
      </p:sp>
      <p:pic>
        <p:nvPicPr>
          <p:cNvPr id="6" name="Picture 5" descr="Photograph of worker dialing phon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2372" y="2667000"/>
            <a:ext cx="3521628" cy="2362200"/>
          </a:xfrm>
          <a:prstGeom prst="rect">
            <a:avLst/>
          </a:prstGeom>
        </p:spPr>
      </p:pic>
    </p:spTree>
    <p:extLst>
      <p:ext uri="{BB962C8B-B14F-4D97-AF65-F5344CB8AC3E}">
        <p14:creationId xmlns:p14="http://schemas.microsoft.com/office/powerpoint/2010/main" val="369732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459" y="304800"/>
            <a:ext cx="57912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Recordkeeping Forms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990600" y="2667000"/>
            <a:ext cx="73914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spcAft>
                <a:spcPts val="1800"/>
              </a:spcAft>
            </a:pPr>
            <a:r>
              <a:rPr lang="en-US" sz="2800" b="1" dirty="0">
                <a:latin typeface="Calibri" panose="020F0502020204030204" pitchFamily="34" charset="0"/>
                <a:ea typeface="ＭＳ Ｐゴシック" pitchFamily="34" charset="-128"/>
                <a:cs typeface="Calibri" panose="020F0502020204030204" pitchFamily="34" charset="0"/>
              </a:rPr>
              <a:t>OSHA Form 300</a:t>
            </a:r>
            <a:r>
              <a:rPr lang="en-US" sz="2800" dirty="0">
                <a:latin typeface="Calibri" panose="020F0502020204030204" pitchFamily="34" charset="0"/>
                <a:ea typeface="ＭＳ Ｐゴシック" pitchFamily="34" charset="-128"/>
                <a:cs typeface="Calibri" panose="020F0502020204030204" pitchFamily="34" charset="0"/>
              </a:rPr>
              <a:t> – Log of Work-Related Injuries and Illnesses</a:t>
            </a:r>
          </a:p>
          <a:p>
            <a:pPr eaLnBrk="1" hangingPunct="1">
              <a:spcBef>
                <a:spcPts val="0"/>
              </a:spcBef>
              <a:spcAft>
                <a:spcPts val="1800"/>
              </a:spcAft>
            </a:pPr>
            <a:r>
              <a:rPr lang="en-US" sz="2800" b="1" dirty="0">
                <a:latin typeface="Calibri" panose="020F0502020204030204" pitchFamily="34" charset="0"/>
                <a:ea typeface="ＭＳ Ｐゴシック" pitchFamily="34" charset="-128"/>
                <a:cs typeface="Calibri" panose="020F0502020204030204" pitchFamily="34" charset="0"/>
              </a:rPr>
              <a:t>OSHA Form 301</a:t>
            </a:r>
            <a:r>
              <a:rPr lang="en-US" sz="2800" dirty="0">
                <a:latin typeface="Calibri" panose="020F0502020204030204" pitchFamily="34" charset="0"/>
                <a:ea typeface="ＭＳ Ｐゴシック" pitchFamily="34" charset="-128"/>
                <a:cs typeface="Calibri" panose="020F0502020204030204" pitchFamily="34" charset="0"/>
              </a:rPr>
              <a:t> – Injury and Illness </a:t>
            </a:r>
            <a:r>
              <a:rPr lang="en-US" sz="2800" dirty="0" smtClean="0">
                <a:latin typeface="Calibri" panose="020F0502020204030204" pitchFamily="34" charset="0"/>
                <a:ea typeface="ＭＳ Ｐゴシック" pitchFamily="34" charset="-128"/>
                <a:cs typeface="Calibri" panose="020F0502020204030204" pitchFamily="34" charset="0"/>
              </a:rPr>
              <a:t/>
            </a:r>
            <a:br>
              <a:rPr lang="en-US" sz="2800" dirty="0" smtClean="0">
                <a:latin typeface="Calibri" panose="020F0502020204030204" pitchFamily="34" charset="0"/>
                <a:ea typeface="ＭＳ Ｐゴシック" pitchFamily="34" charset="-128"/>
                <a:cs typeface="Calibri" panose="020F0502020204030204" pitchFamily="34" charset="0"/>
              </a:rPr>
            </a:br>
            <a:r>
              <a:rPr lang="en-US" sz="2800" dirty="0" smtClean="0">
                <a:latin typeface="Calibri" panose="020F0502020204030204" pitchFamily="34" charset="0"/>
                <a:ea typeface="ＭＳ Ｐゴシック" pitchFamily="34" charset="-128"/>
                <a:cs typeface="Calibri" panose="020F0502020204030204" pitchFamily="34" charset="0"/>
              </a:rPr>
              <a:t>Incident </a:t>
            </a:r>
            <a:r>
              <a:rPr lang="en-US" sz="2800" dirty="0">
                <a:latin typeface="Calibri" panose="020F0502020204030204" pitchFamily="34" charset="0"/>
                <a:ea typeface="ＭＳ Ｐゴシック" pitchFamily="34" charset="-128"/>
                <a:cs typeface="Calibri" panose="020F0502020204030204" pitchFamily="34" charset="0"/>
              </a:rPr>
              <a:t>Report</a:t>
            </a:r>
          </a:p>
          <a:p>
            <a:pPr eaLnBrk="1" hangingPunct="1">
              <a:spcBef>
                <a:spcPts val="0"/>
              </a:spcBef>
              <a:spcAft>
                <a:spcPts val="1800"/>
              </a:spcAft>
            </a:pPr>
            <a:r>
              <a:rPr lang="en-US" sz="2800" b="1" dirty="0">
                <a:latin typeface="Calibri" panose="020F0502020204030204" pitchFamily="34" charset="0"/>
                <a:ea typeface="ＭＳ Ｐゴシック" pitchFamily="34" charset="-128"/>
                <a:cs typeface="Calibri" panose="020F0502020204030204" pitchFamily="34" charset="0"/>
              </a:rPr>
              <a:t>OSHA Form 300A</a:t>
            </a:r>
            <a:r>
              <a:rPr lang="en-US" sz="2800" dirty="0">
                <a:latin typeface="Calibri" panose="020F0502020204030204" pitchFamily="34" charset="0"/>
                <a:ea typeface="ＭＳ Ｐゴシック" pitchFamily="34" charset="-128"/>
                <a:cs typeface="Calibri" panose="020F0502020204030204" pitchFamily="34" charset="0"/>
              </a:rPr>
              <a:t> – Summary of Work-Related Injuries and </a:t>
            </a:r>
            <a:r>
              <a:rPr lang="en-US" sz="2800" dirty="0" smtClean="0">
                <a:latin typeface="Calibri" panose="020F0502020204030204" pitchFamily="34" charset="0"/>
                <a:ea typeface="ＭＳ Ｐゴシック" pitchFamily="34" charset="-128"/>
                <a:cs typeface="Calibri" panose="020F0502020204030204" pitchFamily="34" charset="0"/>
              </a:rPr>
              <a:t>Illnesses. This form must be posted from February to April every year.</a:t>
            </a:r>
            <a:endParaRPr lang="en-US" sz="2800" dirty="0">
              <a:latin typeface="Calibri" panose="020F0502020204030204" pitchFamily="34" charset="0"/>
              <a:ea typeface="ＭＳ Ｐゴシック" pitchFamily="34" charset="-128"/>
              <a:cs typeface="Calibri" panose="020F0502020204030204" pitchFamily="34" charset="0"/>
            </a:endParaRPr>
          </a:p>
          <a:p>
            <a:pPr>
              <a:spcBef>
                <a:spcPct val="0"/>
              </a:spcBef>
              <a:spcAft>
                <a:spcPts val="2400"/>
              </a:spcAft>
              <a:buClr>
                <a:srgbClr val="0070C0"/>
              </a:buClr>
              <a:buSzPct val="115000"/>
              <a:buFont typeface="Wingdings" pitchFamily="2" charset="2"/>
              <a:buChar char="§"/>
            </a:pPr>
            <a:endParaRPr lang="en-US" altLang="en-US" dirty="0" smtClean="0">
              <a:latin typeface="Calibri" pitchFamily="34" charset="0"/>
            </a:endParaRPr>
          </a:p>
        </p:txBody>
      </p:sp>
    </p:spTree>
    <p:extLst>
      <p:ext uri="{BB962C8B-B14F-4D97-AF65-F5344CB8AC3E}">
        <p14:creationId xmlns:p14="http://schemas.microsoft.com/office/powerpoint/2010/main" val="964868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868362"/>
          </a:xfrm>
        </p:spPr>
        <p:txBody>
          <a:bodyPr/>
          <a:lstStyle/>
          <a:p>
            <a:pPr algn="ct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Recordkeeping Webpage</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pic>
        <p:nvPicPr>
          <p:cNvPr id="4" name="Picture 3" descr="Brief Tutorial on Completing the OSHA Recordkeeping Forms"/>
          <p:cNvPicPr/>
          <p:nvPr/>
        </p:nvPicPr>
        <p:blipFill rotWithShape="1">
          <a:blip r:embed="rId3" cstate="screen">
            <a:extLst>
              <a:ext uri="{28A0092B-C50C-407E-A947-70E740481C1C}">
                <a14:useLocalDpi xmlns:a14="http://schemas.microsoft.com/office/drawing/2010/main"/>
              </a:ext>
            </a:extLst>
          </a:blip>
          <a:srcRect/>
          <a:stretch/>
        </p:blipFill>
        <p:spPr bwMode="auto">
          <a:xfrm>
            <a:off x="2362200" y="2429272"/>
            <a:ext cx="4394199" cy="3438128"/>
          </a:xfrm>
          <a:prstGeom prst="rect">
            <a:avLst/>
          </a:prstGeom>
          <a:ln>
            <a:solidFill>
              <a:schemeClr val="tx1"/>
            </a:solidFill>
          </a:ln>
          <a:extLst>
            <a:ext uri="{53640926-AAD7-44D8-BBD7-CCE9431645EC}">
              <a14:shadowObscured xmlns:a14="http://schemas.microsoft.com/office/drawing/2010/main"/>
            </a:ext>
          </a:extLst>
        </p:spPr>
      </p:pic>
      <p:sp>
        <p:nvSpPr>
          <p:cNvPr id="5" name="Rectangle 4" descr="Gray shaded box"/>
          <p:cNvSpPr/>
          <p:nvPr/>
        </p:nvSpPr>
        <p:spPr bwMode="auto">
          <a:xfrm>
            <a:off x="626533" y="6172200"/>
            <a:ext cx="6155267" cy="457200"/>
          </a:xfrm>
          <a:prstGeom prst="rect">
            <a:avLst/>
          </a:pr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b="1" dirty="0" smtClean="0">
                <a:solidFill>
                  <a:srgbClr val="0070C0"/>
                </a:solidFill>
                <a:latin typeface="Calibri" panose="020F0502020204030204" pitchFamily="34" charset="0"/>
                <a:cs typeface="Calibri" panose="020F0502020204030204" pitchFamily="34" charset="0"/>
              </a:rPr>
              <a:t>  www.osha.gov/recordkeeping</a:t>
            </a:r>
            <a:endParaRPr lang="en-US"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7855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6082"/>
            <a:ext cx="5421488"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Reporting Fatalities </a:t>
            </a:r>
            <a:br>
              <a:rPr lang="en-US" altLang="en-US" dirty="0" smtClean="0">
                <a:solidFill>
                  <a:schemeClr val="bg1"/>
                </a:solidFill>
                <a:effectLst>
                  <a:outerShdw blurRad="38100" dist="38100" dir="2700000" algn="tl">
                    <a:srgbClr val="000000">
                      <a:alpha val="43137"/>
                    </a:srgbClr>
                  </a:outerShdw>
                </a:effectLst>
                <a:latin typeface="Calibri" pitchFamily="34" charset="0"/>
              </a:rPr>
            </a:br>
            <a:r>
              <a:rPr lang="en-US" altLang="en-US" dirty="0" smtClean="0">
                <a:solidFill>
                  <a:schemeClr val="bg1"/>
                </a:solidFill>
                <a:effectLst>
                  <a:outerShdw blurRad="38100" dist="38100" dir="2700000" algn="tl">
                    <a:srgbClr val="000000">
                      <a:alpha val="43137"/>
                    </a:srgbClr>
                  </a:outerShdw>
                </a:effectLst>
                <a:latin typeface="Calibri" pitchFamily="34" charset="0"/>
              </a:rPr>
              <a:t>and Severe Injuries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457200" y="2514600"/>
            <a:ext cx="68580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2400"/>
              </a:spcAft>
              <a:buSzPct val="115000"/>
              <a:buFont typeface="Wingdings" pitchFamily="2" charset="2"/>
              <a:buChar char="§"/>
            </a:pPr>
            <a:r>
              <a:rPr lang="en-US" altLang="en-US" sz="2400" dirty="0">
                <a:latin typeface="Calibri" pitchFamily="34" charset="0"/>
              </a:rPr>
              <a:t>All employers are required </a:t>
            </a:r>
            <a:r>
              <a:rPr lang="en-US" altLang="en-US" sz="2400" dirty="0" smtClean="0">
                <a:latin typeface="Calibri" pitchFamily="34" charset="0"/>
              </a:rPr>
              <a:t>to </a:t>
            </a:r>
            <a:r>
              <a:rPr lang="en-US" altLang="en-US" sz="2400" dirty="0">
                <a:latin typeface="Calibri" pitchFamily="34" charset="0"/>
              </a:rPr>
              <a:t>notify </a:t>
            </a:r>
            <a:r>
              <a:rPr lang="en-US" altLang="en-US" sz="2400" dirty="0" smtClean="0">
                <a:latin typeface="Calibri" pitchFamily="34" charset="0"/>
              </a:rPr>
              <a:t/>
            </a:r>
            <a:br>
              <a:rPr lang="en-US" altLang="en-US" sz="2400" dirty="0" smtClean="0">
                <a:latin typeface="Calibri" pitchFamily="34" charset="0"/>
              </a:rPr>
            </a:br>
            <a:r>
              <a:rPr lang="en-US" altLang="en-US" sz="2400" dirty="0" smtClean="0">
                <a:latin typeface="Calibri" pitchFamily="34" charset="0"/>
              </a:rPr>
              <a:t>OSHA when </a:t>
            </a:r>
            <a:r>
              <a:rPr lang="en-US" altLang="en-US" sz="2400" dirty="0">
                <a:latin typeface="Calibri" pitchFamily="34" charset="0"/>
              </a:rPr>
              <a:t>an </a:t>
            </a:r>
            <a:r>
              <a:rPr lang="en-US" altLang="en-US" sz="2400" dirty="0" smtClean="0">
                <a:latin typeface="Calibri" pitchFamily="34" charset="0"/>
              </a:rPr>
              <a:t>employee </a:t>
            </a:r>
            <a:r>
              <a:rPr lang="en-US" altLang="en-US" sz="2400" b="1" dirty="0" smtClean="0">
                <a:latin typeface="Calibri" pitchFamily="34" charset="0"/>
              </a:rPr>
              <a:t>dies</a:t>
            </a:r>
            <a:r>
              <a:rPr lang="en-US" altLang="en-US" sz="2400" dirty="0" smtClean="0">
                <a:latin typeface="Calibri" pitchFamily="34" charset="0"/>
              </a:rPr>
              <a:t> on </a:t>
            </a:r>
            <a:r>
              <a:rPr lang="en-US" altLang="en-US" sz="2400" dirty="0">
                <a:latin typeface="Calibri" pitchFamily="34" charset="0"/>
              </a:rPr>
              <a:t>the </a:t>
            </a:r>
            <a:r>
              <a:rPr lang="en-US" altLang="en-US" sz="2400" dirty="0" smtClean="0">
                <a:latin typeface="Calibri" pitchFamily="34" charset="0"/>
              </a:rPr>
              <a:t>job</a:t>
            </a:r>
            <a:br>
              <a:rPr lang="en-US" altLang="en-US" sz="2400" dirty="0" smtClean="0">
                <a:latin typeface="Calibri" pitchFamily="34" charset="0"/>
              </a:rPr>
            </a:br>
            <a:r>
              <a:rPr lang="en-US" altLang="en-US" sz="2400" dirty="0" smtClean="0">
                <a:latin typeface="Calibri" pitchFamily="34" charset="0"/>
              </a:rPr>
              <a:t>or suffers </a:t>
            </a:r>
            <a:r>
              <a:rPr lang="en-US" altLang="en-US" sz="2400" dirty="0">
                <a:latin typeface="Calibri" pitchFamily="34" charset="0"/>
              </a:rPr>
              <a:t>a work-related </a:t>
            </a:r>
            <a:r>
              <a:rPr lang="en-US" altLang="en-US" sz="2400" b="1" dirty="0" smtClean="0">
                <a:latin typeface="Calibri" pitchFamily="34" charset="0"/>
              </a:rPr>
              <a:t>hospitalization</a:t>
            </a:r>
            <a:r>
              <a:rPr lang="en-US" altLang="en-US" sz="2400" b="1" dirty="0">
                <a:latin typeface="Calibri" pitchFamily="34" charset="0"/>
              </a:rPr>
              <a:t>, amputation</a:t>
            </a:r>
            <a:r>
              <a:rPr lang="en-US" altLang="en-US" sz="2400" b="1" dirty="0" smtClean="0">
                <a:latin typeface="Calibri" pitchFamily="34" charset="0"/>
              </a:rPr>
              <a:t>, </a:t>
            </a:r>
            <a:r>
              <a:rPr lang="en-US" altLang="en-US" sz="2400" b="1" dirty="0">
                <a:latin typeface="Calibri" pitchFamily="34" charset="0"/>
              </a:rPr>
              <a:t>or loss of an eye</a:t>
            </a:r>
            <a:r>
              <a:rPr lang="en-US" altLang="en-US" sz="2400" dirty="0">
                <a:latin typeface="Calibri" pitchFamily="34" charset="0"/>
              </a:rPr>
              <a:t>.</a:t>
            </a:r>
          </a:p>
          <a:p>
            <a:pPr>
              <a:spcBef>
                <a:spcPct val="0"/>
              </a:spcBef>
              <a:spcAft>
                <a:spcPts val="2400"/>
              </a:spcAft>
              <a:buSzPct val="115000"/>
              <a:buFont typeface="Wingdings" pitchFamily="2" charset="2"/>
              <a:buChar char="§"/>
            </a:pPr>
            <a:r>
              <a:rPr lang="en-US" altLang="en-US" sz="2400" dirty="0">
                <a:latin typeface="Calibri" pitchFamily="34" charset="0"/>
              </a:rPr>
              <a:t>A fatality must be reported </a:t>
            </a:r>
            <a:r>
              <a:rPr lang="en-US" altLang="en-US" sz="2400" b="1" dirty="0">
                <a:latin typeface="Calibri" pitchFamily="34" charset="0"/>
              </a:rPr>
              <a:t>within 8 hours</a:t>
            </a:r>
            <a:r>
              <a:rPr lang="en-US" altLang="en-US" sz="2400" dirty="0">
                <a:latin typeface="Calibri" pitchFamily="34" charset="0"/>
              </a:rPr>
              <a:t>.</a:t>
            </a:r>
          </a:p>
          <a:p>
            <a:pPr>
              <a:spcBef>
                <a:spcPct val="0"/>
              </a:spcBef>
              <a:spcAft>
                <a:spcPts val="2400"/>
              </a:spcAft>
              <a:buSzPct val="115000"/>
              <a:buFont typeface="Wingdings" pitchFamily="2" charset="2"/>
              <a:buChar char="§"/>
            </a:pPr>
            <a:r>
              <a:rPr lang="en-US" altLang="en-US" sz="2400" dirty="0">
                <a:latin typeface="Calibri" pitchFamily="34" charset="0"/>
              </a:rPr>
              <a:t>An in-patient hospitalization, amputation, </a:t>
            </a:r>
            <a:r>
              <a:rPr lang="en-US" altLang="en-US" sz="2400" dirty="0" smtClean="0">
                <a:latin typeface="Calibri" pitchFamily="34" charset="0"/>
              </a:rPr>
              <a:t/>
            </a:r>
            <a:br>
              <a:rPr lang="en-US" altLang="en-US" sz="2400" dirty="0" smtClean="0">
                <a:latin typeface="Calibri" pitchFamily="34" charset="0"/>
              </a:rPr>
            </a:br>
            <a:r>
              <a:rPr lang="en-US" altLang="en-US" sz="2400" dirty="0" smtClean="0">
                <a:latin typeface="Calibri" pitchFamily="34" charset="0"/>
              </a:rPr>
              <a:t>or </a:t>
            </a:r>
            <a:r>
              <a:rPr lang="en-US" altLang="en-US" sz="2400" dirty="0">
                <a:latin typeface="Calibri" pitchFamily="34" charset="0"/>
              </a:rPr>
              <a:t>eye loss must be reported </a:t>
            </a:r>
            <a:r>
              <a:rPr lang="en-US" altLang="en-US" sz="2400" b="1" dirty="0">
                <a:latin typeface="Calibri" pitchFamily="34" charset="0"/>
              </a:rPr>
              <a:t>within 24 hours</a:t>
            </a:r>
            <a:r>
              <a:rPr lang="en-US" altLang="en-US" sz="2400" dirty="0">
                <a:latin typeface="Calibri" pitchFamily="34" charset="0"/>
              </a:rPr>
              <a:t>.</a:t>
            </a:r>
          </a:p>
          <a:p>
            <a:pPr>
              <a:spcBef>
                <a:spcPct val="0"/>
              </a:spcBef>
              <a:spcAft>
                <a:spcPts val="2400"/>
              </a:spcAft>
              <a:buClr>
                <a:srgbClr val="0070C0"/>
              </a:buClr>
              <a:buSzPct val="115000"/>
              <a:buFont typeface="Wingdings" pitchFamily="2" charset="2"/>
              <a:buChar char="§"/>
            </a:pPr>
            <a:endParaRPr lang="en-US" altLang="en-US" dirty="0" smtClean="0">
              <a:latin typeface="Calibri" pitchFamily="34" charset="0"/>
            </a:endParaRPr>
          </a:p>
        </p:txBody>
      </p:sp>
      <p:pic>
        <p:nvPicPr>
          <p:cNvPr id="5" name="Picture 14" descr="Photograph of emergency r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1382" y="2497667"/>
            <a:ext cx="2755685" cy="16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20155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7818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How to Report Fatalities and Severe Injuries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381000" y="2628900"/>
            <a:ext cx="7162800" cy="3703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2400"/>
              </a:spcAft>
              <a:buSzPct val="110000"/>
              <a:buFont typeface="Wingdings" pitchFamily="2" charset="2"/>
              <a:buChar char="§"/>
            </a:pPr>
            <a:r>
              <a:rPr lang="en-US" altLang="en-US" sz="2400" dirty="0">
                <a:latin typeface="Calibri" pitchFamily="34" charset="0"/>
              </a:rPr>
              <a:t>During business hours, </a:t>
            </a:r>
            <a:br>
              <a:rPr lang="en-US" altLang="en-US" sz="2400" dirty="0">
                <a:latin typeface="Calibri" pitchFamily="34" charset="0"/>
              </a:rPr>
            </a:br>
            <a:r>
              <a:rPr lang="en-US" altLang="en-US" sz="2400" dirty="0">
                <a:latin typeface="Calibri" pitchFamily="34" charset="0"/>
              </a:rPr>
              <a:t>call the </a:t>
            </a:r>
            <a:r>
              <a:rPr lang="en-US" altLang="en-US" sz="2400" b="1" dirty="0">
                <a:solidFill>
                  <a:srgbClr val="0070C0"/>
                </a:solidFill>
                <a:latin typeface="Calibri" pitchFamily="34" charset="0"/>
              </a:rPr>
              <a:t>nearest OSHA office</a:t>
            </a:r>
          </a:p>
          <a:p>
            <a:pPr>
              <a:spcBef>
                <a:spcPct val="0"/>
              </a:spcBef>
              <a:spcAft>
                <a:spcPts val="2400"/>
              </a:spcAft>
              <a:buSzPct val="110000"/>
              <a:buFont typeface="Wingdings" pitchFamily="2" charset="2"/>
              <a:buChar char="§"/>
            </a:pPr>
            <a:r>
              <a:rPr lang="en-US" altLang="en-US" sz="2400" dirty="0">
                <a:latin typeface="Calibri" pitchFamily="34" charset="0"/>
              </a:rPr>
              <a:t>Or call the OSHA 24-hour </a:t>
            </a:r>
            <a:br>
              <a:rPr lang="en-US" altLang="en-US" sz="2400" dirty="0">
                <a:latin typeface="Calibri" pitchFamily="34" charset="0"/>
              </a:rPr>
            </a:br>
            <a:r>
              <a:rPr lang="en-US" altLang="en-US" sz="2400" dirty="0">
                <a:latin typeface="Calibri" pitchFamily="34" charset="0"/>
              </a:rPr>
              <a:t>hotline </a:t>
            </a:r>
            <a:r>
              <a:rPr lang="en-US" altLang="en-US" sz="2400" b="1" dirty="0">
                <a:solidFill>
                  <a:srgbClr val="0070C0"/>
                </a:solidFill>
                <a:latin typeface="Calibri" pitchFamily="34" charset="0"/>
              </a:rPr>
              <a:t>1-800-321-6742 (OSHA)</a:t>
            </a:r>
          </a:p>
          <a:p>
            <a:pPr>
              <a:spcBef>
                <a:spcPct val="0"/>
              </a:spcBef>
              <a:spcAft>
                <a:spcPts val="2400"/>
              </a:spcAft>
              <a:buSzPct val="110000"/>
              <a:buFont typeface="Wingdings" pitchFamily="2" charset="2"/>
              <a:buChar char="§"/>
            </a:pPr>
            <a:r>
              <a:rPr lang="en-US" altLang="en-US" sz="2400" dirty="0">
                <a:latin typeface="Calibri" pitchFamily="34" charset="0"/>
              </a:rPr>
              <a:t>Or report online at </a:t>
            </a:r>
            <a:r>
              <a:rPr lang="en-US" altLang="en-US" sz="2400" dirty="0" smtClean="0">
                <a:latin typeface="Calibri" pitchFamily="34" charset="0"/>
              </a:rPr>
              <a:t/>
            </a:r>
            <a:br>
              <a:rPr lang="en-US" altLang="en-US" sz="2400" dirty="0" smtClean="0">
                <a:latin typeface="Calibri" pitchFamily="34" charset="0"/>
              </a:rPr>
            </a:br>
            <a:r>
              <a:rPr lang="en-US" altLang="en-US" sz="2400" b="1" dirty="0" smtClean="0">
                <a:solidFill>
                  <a:srgbClr val="0070C0"/>
                </a:solidFill>
                <a:latin typeface="Calibri" pitchFamily="34" charset="0"/>
              </a:rPr>
              <a:t>osha.gov/report</a:t>
            </a:r>
            <a:endParaRPr lang="en-US" altLang="en-US" sz="2400" b="1" dirty="0">
              <a:solidFill>
                <a:srgbClr val="0070C0"/>
              </a:solidFill>
              <a:latin typeface="Calibri" pitchFamily="34" charset="0"/>
            </a:endParaRPr>
          </a:p>
          <a:p>
            <a:pPr>
              <a:spcBef>
                <a:spcPct val="0"/>
              </a:spcBef>
              <a:spcAft>
                <a:spcPts val="2400"/>
              </a:spcAft>
              <a:buClr>
                <a:srgbClr val="0070C0"/>
              </a:buClr>
              <a:buSzPct val="115000"/>
              <a:buFont typeface="Wingdings" pitchFamily="2" charset="2"/>
              <a:buChar char="§"/>
            </a:pPr>
            <a:endParaRPr lang="en-US" altLang="en-US" dirty="0" smtClean="0">
              <a:latin typeface="Calibri" pitchFamily="34" charset="0"/>
            </a:endParaRPr>
          </a:p>
        </p:txBody>
      </p:sp>
      <p:pic>
        <p:nvPicPr>
          <p:cNvPr id="4" name="Picture 4" descr="Map of United Stat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98437" y="2743200"/>
            <a:ext cx="3916963" cy="2895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48764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p:cNvSpPr txBox="1">
            <a:spLocks noChangeArrowheads="1"/>
          </p:cNvSpPr>
          <p:nvPr/>
        </p:nvSpPr>
        <p:spPr bwMode="auto">
          <a:xfrm>
            <a:off x="228600" y="2590800"/>
            <a:ext cx="80137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lvl="1" indent="0">
              <a:spcAft>
                <a:spcPts val="1800"/>
              </a:spcAft>
              <a:buClr>
                <a:srgbClr val="0070C0"/>
              </a:buClr>
              <a:buSzPct val="110000"/>
              <a:defRPr/>
            </a:pPr>
            <a:r>
              <a:rPr lang="en-US" altLang="en-US" sz="4000" dirty="0" smtClean="0">
                <a:latin typeface="Calibri" panose="020F0502020204030204" pitchFamily="34" charset="0"/>
              </a:rPr>
              <a:t>S</a:t>
            </a:r>
            <a:r>
              <a:rPr lang="en-US" altLang="en-US" sz="3000" dirty="0" smtClean="0">
                <a:latin typeface="Calibri" panose="020F0502020204030204" pitchFamily="34" charset="0"/>
              </a:rPr>
              <a:t>evere injury reporting </a:t>
            </a:r>
            <a:br>
              <a:rPr lang="en-US" altLang="en-US" sz="3000" dirty="0" smtClean="0">
                <a:latin typeface="Calibri" panose="020F0502020204030204" pitchFamily="34" charset="0"/>
              </a:rPr>
            </a:br>
            <a:r>
              <a:rPr lang="en-US" altLang="en-US" sz="3000" dirty="0" smtClean="0">
                <a:latin typeface="Calibri" panose="020F0502020204030204" pitchFamily="34" charset="0"/>
              </a:rPr>
              <a:t>is designed to:</a:t>
            </a:r>
          </a:p>
          <a:p>
            <a:pPr lvl="1">
              <a:spcAft>
                <a:spcPts val="1200"/>
              </a:spcAft>
              <a:buClr>
                <a:srgbClr val="0070C0"/>
              </a:buClr>
              <a:buSzPct val="110000"/>
              <a:buFont typeface="Wingdings" pitchFamily="2" charset="2"/>
              <a:buChar char="§"/>
              <a:defRPr/>
            </a:pPr>
            <a:r>
              <a:rPr lang="en-US" altLang="en-US" sz="2600" dirty="0" smtClean="0">
                <a:latin typeface="Calibri" panose="020F0502020204030204" pitchFamily="34" charset="0"/>
              </a:rPr>
              <a:t>Better target the Agency’s</a:t>
            </a:r>
            <a:r>
              <a:rPr lang="en-US" altLang="en-US" sz="2600" b="1" dirty="0" smtClean="0">
                <a:latin typeface="Calibri" panose="020F0502020204030204" pitchFamily="34" charset="0"/>
              </a:rPr>
              <a:t> compliance assistance and enforcement efforts </a:t>
            </a:r>
            <a:r>
              <a:rPr lang="en-US" altLang="en-US" sz="2600" dirty="0" smtClean="0">
                <a:latin typeface="Calibri" panose="020F0502020204030204" pitchFamily="34" charset="0"/>
              </a:rPr>
              <a:t>in places where workers are at greatest risk</a:t>
            </a:r>
          </a:p>
          <a:p>
            <a:pPr lvl="1">
              <a:spcAft>
                <a:spcPts val="1200"/>
              </a:spcAft>
              <a:buClr>
                <a:srgbClr val="0070C0"/>
              </a:buClr>
              <a:buSzPct val="110000"/>
              <a:buFont typeface="Wingdings" pitchFamily="2" charset="2"/>
              <a:buChar char="§"/>
              <a:defRPr/>
            </a:pPr>
            <a:r>
              <a:rPr lang="en-US" altLang="en-US" sz="2600" b="1" dirty="0" smtClean="0">
                <a:latin typeface="Calibri" panose="020F0502020204030204" pitchFamily="34" charset="0"/>
              </a:rPr>
              <a:t>Engage more high-hazard employers </a:t>
            </a:r>
            <a:r>
              <a:rPr lang="en-US" altLang="en-US" sz="2600" dirty="0" smtClean="0">
                <a:latin typeface="Calibri" panose="020F0502020204030204" pitchFamily="34" charset="0"/>
              </a:rPr>
              <a:t>in identifying and eliminating serious hazards</a:t>
            </a:r>
            <a:endParaRPr lang="en-US" altLang="en-US" sz="2600" dirty="0">
              <a:latin typeface="Calibri" panose="020F0502020204030204" pitchFamily="34" charset="0"/>
            </a:endParaRPr>
          </a:p>
        </p:txBody>
      </p:sp>
      <p:pic>
        <p:nvPicPr>
          <p:cNvPr id="5" name="Picture 14" descr="Photograph of emergency r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5248" y="2209800"/>
            <a:ext cx="2755685" cy="16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a:spLocks noGrp="1"/>
          </p:cNvSpPr>
          <p:nvPr>
            <p:ph type="title"/>
          </p:nvPr>
        </p:nvSpPr>
        <p:spPr>
          <a:xfrm>
            <a:off x="457200" y="228600"/>
            <a:ext cx="6781800" cy="868362"/>
          </a:xfrm>
        </p:spPr>
        <p:txBody>
          <a:bodyPr/>
          <a:lstStyle/>
          <a:p>
            <a:pPr eaLnBrk="1" hangingPunct="1"/>
            <a:r>
              <a:rPr lang="en-US" altLang="en-US" sz="4400" dirty="0" smtClean="0">
                <a:solidFill>
                  <a:schemeClr val="bg1"/>
                </a:solidFill>
                <a:effectLst>
                  <a:outerShdw blurRad="38100" dist="38100" dir="2700000" algn="tl">
                    <a:srgbClr val="000000">
                      <a:alpha val="43137"/>
                    </a:srgbClr>
                  </a:outerShdw>
                </a:effectLst>
                <a:latin typeface="Calibri" pitchFamily="34" charset="0"/>
              </a:rPr>
              <a:t>Severe Injury Reporting</a:t>
            </a:r>
            <a:endParaRPr lang="en-US" altLang="en-US" sz="4400"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724696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5715000" cy="868362"/>
          </a:xfrm>
        </p:spPr>
        <p:txBody>
          <a:bodyPr/>
          <a:lstStyle/>
          <a:p>
            <a:pPr eaLnBrk="1" hangingPunct="1">
              <a:lnSpc>
                <a:spcPct val="95000"/>
              </a:lnSpc>
            </a:pPr>
            <a:r>
              <a:rPr lang="en-US" altLang="en-US" sz="2800" dirty="0" smtClean="0">
                <a:solidFill>
                  <a:schemeClr val="bg1"/>
                </a:solidFill>
                <a:effectLst>
                  <a:outerShdw blurRad="38100" dist="38100" dir="2700000" algn="tl">
                    <a:srgbClr val="000000">
                      <a:alpha val="43137"/>
                    </a:srgbClr>
                  </a:outerShdw>
                </a:effectLst>
                <a:latin typeface="Verdana" pitchFamily="34" charset="0"/>
                <a:cs typeface="Times New Roman" pitchFamily="18" charset="0"/>
              </a:rPr>
              <a:t>Electronically Submitting </a:t>
            </a:r>
            <a:br>
              <a:rPr lang="en-US" altLang="en-US" sz="2800" dirty="0" smtClean="0">
                <a:solidFill>
                  <a:schemeClr val="bg1"/>
                </a:solidFill>
                <a:effectLst>
                  <a:outerShdw blurRad="38100" dist="38100" dir="2700000" algn="tl">
                    <a:srgbClr val="000000">
                      <a:alpha val="43137"/>
                    </a:srgbClr>
                  </a:outerShdw>
                </a:effectLst>
                <a:latin typeface="Verdana" pitchFamily="34" charset="0"/>
                <a:cs typeface="Times New Roman" pitchFamily="18" charset="0"/>
              </a:rPr>
            </a:br>
            <a:r>
              <a:rPr lang="en-US" altLang="en-US" sz="2800" dirty="0" smtClean="0">
                <a:solidFill>
                  <a:schemeClr val="bg1"/>
                </a:solidFill>
                <a:effectLst>
                  <a:outerShdw blurRad="38100" dist="38100" dir="2700000" algn="tl">
                    <a:srgbClr val="000000">
                      <a:alpha val="43137"/>
                    </a:srgbClr>
                  </a:outerShdw>
                </a:effectLst>
                <a:latin typeface="Verdana" pitchFamily="34" charset="0"/>
                <a:cs typeface="Times New Roman" pitchFamily="18" charset="0"/>
              </a:rPr>
              <a:t>Injury and Illness Data</a:t>
            </a:r>
            <a:endParaRPr lang="en-US" altLang="en-US" sz="2800"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228600" y="2396086"/>
            <a:ext cx="7200900" cy="3699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2400"/>
              </a:spcAft>
              <a:buSzPct val="115000"/>
              <a:buFont typeface="Wingdings" pitchFamily="2" charset="2"/>
              <a:buChar char="§"/>
            </a:pPr>
            <a:r>
              <a:rPr lang="en-US" sz="2200" dirty="0" smtClean="0">
                <a:latin typeface="Calibri" panose="020F0502020204030204" pitchFamily="34" charset="0"/>
                <a:ea typeface="Times New Roman"/>
                <a:cs typeface="Calibri" panose="020F0502020204030204" pitchFamily="34" charset="0"/>
              </a:rPr>
              <a:t>Covered </a:t>
            </a:r>
            <a:r>
              <a:rPr lang="en-US" sz="2200" dirty="0">
                <a:latin typeface="Calibri" panose="020F0502020204030204" pitchFamily="34" charset="0"/>
                <a:ea typeface="Times New Roman"/>
                <a:cs typeface="Calibri" panose="020F0502020204030204" pitchFamily="34" charset="0"/>
              </a:rPr>
              <a:t>employers must electronically submit </a:t>
            </a:r>
            <a:r>
              <a:rPr lang="en-US" sz="2200" dirty="0" smtClean="0">
                <a:latin typeface="Calibri" panose="020F0502020204030204" pitchFamily="34" charset="0"/>
                <a:ea typeface="Times New Roman"/>
                <a:cs typeface="Calibri" panose="020F0502020204030204" pitchFamily="34" charset="0"/>
              </a:rPr>
              <a:t/>
            </a:r>
            <a:br>
              <a:rPr lang="en-US" sz="2200" dirty="0" smtClean="0">
                <a:latin typeface="Calibri" panose="020F0502020204030204" pitchFamily="34" charset="0"/>
                <a:ea typeface="Times New Roman"/>
                <a:cs typeface="Calibri" panose="020F0502020204030204" pitchFamily="34" charset="0"/>
              </a:rPr>
            </a:br>
            <a:r>
              <a:rPr lang="en-US" sz="2200" dirty="0" smtClean="0">
                <a:latin typeface="Calibri" panose="020F0502020204030204" pitchFamily="34" charset="0"/>
                <a:ea typeface="Times New Roman"/>
                <a:cs typeface="Calibri" panose="020F0502020204030204" pitchFamily="34" charset="0"/>
              </a:rPr>
              <a:t>data from their </a:t>
            </a:r>
            <a:r>
              <a:rPr lang="en-US" sz="2200" dirty="0">
                <a:latin typeface="Calibri" panose="020F0502020204030204" pitchFamily="34" charset="0"/>
                <a:ea typeface="Times New Roman"/>
                <a:cs typeface="Calibri" panose="020F0502020204030204" pitchFamily="34" charset="0"/>
              </a:rPr>
              <a:t>OSHA Form 300A to </a:t>
            </a:r>
            <a:r>
              <a:rPr lang="en-US" sz="2200" dirty="0" smtClean="0">
                <a:latin typeface="Calibri" panose="020F0502020204030204" pitchFamily="34" charset="0"/>
                <a:ea typeface="Times New Roman"/>
                <a:cs typeface="Calibri" panose="020F0502020204030204" pitchFamily="34" charset="0"/>
              </a:rPr>
              <a:t>OSHA using </a:t>
            </a:r>
            <a:br>
              <a:rPr lang="en-US" sz="2200" dirty="0" smtClean="0">
                <a:latin typeface="Calibri" panose="020F0502020204030204" pitchFamily="34" charset="0"/>
                <a:ea typeface="Times New Roman"/>
                <a:cs typeface="Calibri" panose="020F0502020204030204" pitchFamily="34" charset="0"/>
              </a:rPr>
            </a:br>
            <a:r>
              <a:rPr lang="en-US" sz="2200" dirty="0" smtClean="0">
                <a:latin typeface="Calibri" panose="020F0502020204030204" pitchFamily="34" charset="0"/>
                <a:ea typeface="Times New Roman"/>
                <a:cs typeface="Calibri" panose="020F0502020204030204" pitchFamily="34" charset="0"/>
              </a:rPr>
              <a:t>OSHA’s </a:t>
            </a:r>
            <a:r>
              <a:rPr lang="en-US" sz="2200" b="1" dirty="0" smtClean="0">
                <a:latin typeface="Calibri" panose="020F0502020204030204" pitchFamily="34" charset="0"/>
                <a:ea typeface="Times New Roman"/>
                <a:cs typeface="Calibri" panose="020F0502020204030204" pitchFamily="34" charset="0"/>
              </a:rPr>
              <a:t>Injury Tracking Application</a:t>
            </a:r>
          </a:p>
          <a:p>
            <a:pPr>
              <a:spcBef>
                <a:spcPct val="0"/>
              </a:spcBef>
              <a:spcAft>
                <a:spcPts val="2400"/>
              </a:spcAft>
              <a:buSzPct val="115000"/>
              <a:buFont typeface="Wingdings" pitchFamily="2" charset="2"/>
              <a:buChar char="§"/>
            </a:pPr>
            <a:r>
              <a:rPr lang="en-US" sz="2200" dirty="0">
                <a:latin typeface="Calibri" panose="020F0502020204030204" pitchFamily="34" charset="0"/>
                <a:cs typeface="Calibri" panose="020F0502020204030204" pitchFamily="34" charset="0"/>
              </a:rPr>
              <a:t>Applies to establishments with </a:t>
            </a:r>
            <a:r>
              <a:rPr lang="en-US" sz="2200" b="1" dirty="0" smtClean="0">
                <a:latin typeface="Calibri" panose="020F0502020204030204" pitchFamily="34" charset="0"/>
                <a:cs typeface="Calibri" panose="020F0502020204030204" pitchFamily="34" charset="0"/>
              </a:rPr>
              <a:t>250 </a:t>
            </a:r>
            <a:r>
              <a:rPr lang="en-US" sz="2200" b="1" dirty="0">
                <a:latin typeface="Calibri" panose="020F0502020204030204" pitchFamily="34" charset="0"/>
                <a:cs typeface="Calibri" panose="020F0502020204030204" pitchFamily="34" charset="0"/>
              </a:rPr>
              <a:t>or more </a:t>
            </a:r>
            <a:r>
              <a:rPr lang="en-US" sz="2200" b="1" dirty="0" smtClean="0">
                <a:latin typeface="Calibri" panose="020F0502020204030204" pitchFamily="34" charset="0"/>
                <a:cs typeface="Calibri" panose="020F0502020204030204" pitchFamily="34" charset="0"/>
              </a:rPr>
              <a:t/>
            </a:r>
            <a:br>
              <a:rPr lang="en-US" sz="2200" b="1" dirty="0" smtClean="0">
                <a:latin typeface="Calibri" panose="020F0502020204030204" pitchFamily="34" charset="0"/>
                <a:cs typeface="Calibri" panose="020F0502020204030204" pitchFamily="34" charset="0"/>
              </a:rPr>
            </a:br>
            <a:r>
              <a:rPr lang="en-US" sz="2200" b="1" dirty="0" smtClean="0">
                <a:latin typeface="Calibri" panose="020F0502020204030204" pitchFamily="34" charset="0"/>
                <a:cs typeface="Calibri" panose="020F0502020204030204" pitchFamily="34" charset="0"/>
              </a:rPr>
              <a:t>employees </a:t>
            </a:r>
            <a:r>
              <a:rPr lang="en-US" sz="2200" dirty="0" smtClean="0">
                <a:latin typeface="Calibri" panose="020F0502020204030204" pitchFamily="34" charset="0"/>
                <a:cs typeface="Calibri" panose="020F0502020204030204" pitchFamily="34" charset="0"/>
              </a:rPr>
              <a:t>that </a:t>
            </a:r>
            <a:r>
              <a:rPr lang="en-US" sz="2200" dirty="0">
                <a:latin typeface="Calibri" panose="020F0502020204030204" pitchFamily="34" charset="0"/>
                <a:cs typeface="Calibri" panose="020F0502020204030204" pitchFamily="34" charset="0"/>
              </a:rPr>
              <a:t>are currently required to keep </a:t>
            </a:r>
            <a:r>
              <a:rPr lang="en-US" sz="2200" dirty="0" smtClean="0">
                <a:latin typeface="Calibri" panose="020F0502020204030204" pitchFamily="34" charset="0"/>
                <a:cs typeface="Calibri" panose="020F0502020204030204" pitchFamily="34" charset="0"/>
              </a:rPr>
              <a:t/>
            </a:r>
            <a:br>
              <a:rPr lang="en-US" sz="2200" dirty="0" smtClean="0">
                <a:latin typeface="Calibri" panose="020F0502020204030204" pitchFamily="34" charset="0"/>
                <a:cs typeface="Calibri" panose="020F0502020204030204" pitchFamily="34" charset="0"/>
              </a:rPr>
            </a:br>
            <a:r>
              <a:rPr lang="en-US" sz="2200" dirty="0" smtClean="0">
                <a:latin typeface="Calibri" panose="020F0502020204030204" pitchFamily="34" charset="0"/>
                <a:cs typeface="Calibri" panose="020F0502020204030204" pitchFamily="34" charset="0"/>
              </a:rPr>
              <a:t>OSHA </a:t>
            </a:r>
            <a:r>
              <a:rPr lang="en-US" sz="2200" dirty="0">
                <a:latin typeface="Calibri" panose="020F0502020204030204" pitchFamily="34" charset="0"/>
                <a:cs typeface="Calibri" panose="020F0502020204030204" pitchFamily="34" charset="0"/>
              </a:rPr>
              <a:t>injury </a:t>
            </a:r>
            <a:r>
              <a:rPr lang="en-US" sz="2200" dirty="0" smtClean="0">
                <a:latin typeface="Calibri" panose="020F0502020204030204" pitchFamily="34" charset="0"/>
                <a:cs typeface="Calibri" panose="020F0502020204030204" pitchFamily="34" charset="0"/>
              </a:rPr>
              <a:t>and illness </a:t>
            </a:r>
            <a:r>
              <a:rPr lang="en-US" sz="2200" dirty="0">
                <a:latin typeface="Calibri" panose="020F0502020204030204" pitchFamily="34" charset="0"/>
                <a:cs typeface="Calibri" panose="020F0502020204030204" pitchFamily="34" charset="0"/>
              </a:rPr>
              <a:t>records, and establishments </a:t>
            </a:r>
            <a:r>
              <a:rPr lang="en-US" sz="2200" dirty="0" smtClean="0">
                <a:latin typeface="Calibri" panose="020F0502020204030204" pitchFamily="34" charset="0"/>
                <a:cs typeface="Calibri" panose="020F0502020204030204" pitchFamily="34" charset="0"/>
              </a:rPr>
              <a:t/>
            </a:r>
            <a:br>
              <a:rPr lang="en-US" sz="2200" dirty="0" smtClean="0">
                <a:latin typeface="Calibri" panose="020F0502020204030204" pitchFamily="34" charset="0"/>
                <a:cs typeface="Calibri" panose="020F0502020204030204" pitchFamily="34" charset="0"/>
              </a:rPr>
            </a:br>
            <a:r>
              <a:rPr lang="en-US" sz="2200" dirty="0" smtClean="0">
                <a:latin typeface="Calibri" panose="020F0502020204030204" pitchFamily="34" charset="0"/>
                <a:cs typeface="Calibri" panose="020F0502020204030204" pitchFamily="34" charset="0"/>
              </a:rPr>
              <a:t>with </a:t>
            </a:r>
            <a:r>
              <a:rPr lang="en-US" sz="2200" b="1" dirty="0">
                <a:latin typeface="Calibri" panose="020F0502020204030204" pitchFamily="34" charset="0"/>
                <a:cs typeface="Calibri" panose="020F0502020204030204" pitchFamily="34" charset="0"/>
              </a:rPr>
              <a:t>20-249 </a:t>
            </a:r>
            <a:r>
              <a:rPr lang="en-US" sz="2200" b="1" dirty="0" smtClean="0">
                <a:latin typeface="Calibri" panose="020F0502020204030204" pitchFamily="34" charset="0"/>
                <a:cs typeface="Calibri" panose="020F0502020204030204" pitchFamily="34" charset="0"/>
              </a:rPr>
              <a:t>employees </a:t>
            </a:r>
            <a:r>
              <a:rPr lang="en-US" sz="2200" dirty="0" smtClean="0">
                <a:latin typeface="Calibri" panose="020F0502020204030204" pitchFamily="34" charset="0"/>
                <a:cs typeface="Calibri" panose="020F0502020204030204" pitchFamily="34" charset="0"/>
              </a:rPr>
              <a:t>that </a:t>
            </a:r>
            <a:r>
              <a:rPr lang="en-US" sz="2200" dirty="0">
                <a:latin typeface="Calibri" panose="020F0502020204030204" pitchFamily="34" charset="0"/>
                <a:cs typeface="Calibri" panose="020F0502020204030204" pitchFamily="34" charset="0"/>
              </a:rPr>
              <a:t>are classified in </a:t>
            </a:r>
            <a:r>
              <a:rPr lang="en-US" sz="2200" dirty="0">
                <a:latin typeface="Calibri" panose="020F0502020204030204" pitchFamily="34" charset="0"/>
                <a:cs typeface="Calibri" panose="020F0502020204030204" pitchFamily="34" charset="0"/>
                <a:hlinkClick r:id="rId3" tooltip="NAICS Codes for Electronic Submission"/>
              </a:rPr>
              <a:t>certain industries</a:t>
            </a:r>
            <a:r>
              <a:rPr lang="en-US" sz="2200" dirty="0">
                <a:latin typeface="Calibri" panose="020F0502020204030204" pitchFamily="34" charset="0"/>
                <a:cs typeface="Calibri" panose="020F0502020204030204" pitchFamily="34" charset="0"/>
              </a:rPr>
              <a:t> with historically high rates of occupational injuries and </a:t>
            </a:r>
            <a:r>
              <a:rPr lang="en-US" sz="2200" dirty="0" smtClean="0">
                <a:latin typeface="Calibri" panose="020F0502020204030204" pitchFamily="34" charset="0"/>
                <a:cs typeface="Calibri" panose="020F0502020204030204" pitchFamily="34" charset="0"/>
              </a:rPr>
              <a:t>illnesses</a:t>
            </a:r>
            <a:endParaRPr lang="en-US" sz="2200" dirty="0">
              <a:latin typeface="Calibri" panose="020F0502020204030204" pitchFamily="34" charset="0"/>
              <a:ea typeface="Times New Roman"/>
              <a:cs typeface="Calibri" panose="020F0502020204030204" pitchFamily="34" charset="0"/>
            </a:endParaRPr>
          </a:p>
          <a:p>
            <a:pPr>
              <a:spcBef>
                <a:spcPct val="0"/>
              </a:spcBef>
              <a:spcAft>
                <a:spcPts val="2400"/>
              </a:spcAft>
              <a:buClr>
                <a:srgbClr val="0070C0"/>
              </a:buClr>
              <a:buSzPct val="115000"/>
              <a:buFont typeface="Wingdings" pitchFamily="2" charset="2"/>
              <a:buChar char="§"/>
            </a:pPr>
            <a:endParaRPr lang="en-US" altLang="en-US" dirty="0" smtClean="0">
              <a:latin typeface="Calibri" pitchFamily="34" charset="0"/>
            </a:endParaRPr>
          </a:p>
        </p:txBody>
      </p:sp>
      <p:pic>
        <p:nvPicPr>
          <p:cNvPr id="4" name="Picture 3" descr="web-based form for submitting injury and illness data">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77000" y="2241876"/>
            <a:ext cx="2667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descr="Gray shaded box"/>
          <p:cNvSpPr/>
          <p:nvPr/>
        </p:nvSpPr>
        <p:spPr bwMode="auto">
          <a:xfrm>
            <a:off x="-4482" y="6232280"/>
            <a:ext cx="6629400" cy="461963"/>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dirty="0" smtClean="0">
                <a:solidFill>
                  <a:srgbClr val="0070C0"/>
                </a:solidFill>
              </a:rPr>
              <a:t>      www.osha.gov/injuryreporting</a:t>
            </a:r>
            <a:endParaRPr lang="en-US" b="1" dirty="0">
              <a:solidFill>
                <a:srgbClr val="0070C0"/>
              </a:solidFill>
            </a:endParaRPr>
          </a:p>
        </p:txBody>
      </p:sp>
    </p:spTree>
    <p:extLst>
      <p:ext uri="{BB962C8B-B14F-4D97-AF65-F5344CB8AC3E}">
        <p14:creationId xmlns:p14="http://schemas.microsoft.com/office/powerpoint/2010/main" val="2058735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596644" y="2476242"/>
            <a:ext cx="6553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Aft>
                <a:spcPts val="1200"/>
              </a:spcAft>
              <a:buClr>
                <a:srgbClr val="0070C0"/>
              </a:buClr>
              <a:buSzPct val="110000"/>
              <a:defRPr/>
            </a:pPr>
            <a:r>
              <a:rPr lang="en-US" altLang="en-US" sz="3200" dirty="0" smtClean="0">
                <a:latin typeface="Calibri" pitchFamily="34" charset="0"/>
              </a:rPr>
              <a:t>Employees have the right to:</a:t>
            </a:r>
          </a:p>
          <a:p>
            <a:pPr marL="292100" indent="-292100" eaLnBrk="1" hangingPunct="1">
              <a:spcAft>
                <a:spcPts val="1200"/>
              </a:spcAft>
              <a:buClr>
                <a:srgbClr val="0070C0"/>
              </a:buClr>
              <a:buSzPct val="110000"/>
              <a:buFont typeface="Wingdings" pitchFamily="2" charset="2"/>
              <a:buChar char="§"/>
              <a:defRPr/>
            </a:pPr>
            <a:r>
              <a:rPr lang="en-US" altLang="en-US" sz="2400" dirty="0" smtClean="0">
                <a:latin typeface="Calibri" pitchFamily="34" charset="0"/>
              </a:rPr>
              <a:t>Report </a:t>
            </a:r>
            <a:r>
              <a:rPr lang="en-US" altLang="en-US" sz="2400" b="1" dirty="0" smtClean="0">
                <a:latin typeface="Calibri" pitchFamily="34" charset="0"/>
              </a:rPr>
              <a:t>unsafe conditions and injuries </a:t>
            </a:r>
            <a:br>
              <a:rPr lang="en-US" altLang="en-US" sz="2400" b="1" dirty="0" smtClean="0">
                <a:latin typeface="Calibri" pitchFamily="34" charset="0"/>
              </a:rPr>
            </a:br>
            <a:r>
              <a:rPr lang="en-US" altLang="en-US" sz="2400" dirty="0" smtClean="0">
                <a:latin typeface="Calibri" pitchFamily="34" charset="0"/>
              </a:rPr>
              <a:t>to management or OSHA</a:t>
            </a:r>
          </a:p>
          <a:p>
            <a:pPr marL="292100" indent="-292100" eaLnBrk="1" hangingPunct="1">
              <a:spcAft>
                <a:spcPts val="1200"/>
              </a:spcAft>
              <a:buClr>
                <a:srgbClr val="0070C0"/>
              </a:buClr>
              <a:buSzPct val="110000"/>
              <a:buFont typeface="Wingdings" pitchFamily="2" charset="2"/>
              <a:buChar char="§"/>
              <a:defRPr/>
            </a:pPr>
            <a:r>
              <a:rPr lang="en-US" altLang="en-US" sz="2400" dirty="0" smtClean="0">
                <a:latin typeface="Calibri" pitchFamily="34" charset="0"/>
              </a:rPr>
              <a:t>Assist an </a:t>
            </a:r>
            <a:r>
              <a:rPr lang="en-US" altLang="en-US" sz="2400" b="1" dirty="0" smtClean="0">
                <a:latin typeface="Calibri" pitchFamily="34" charset="0"/>
              </a:rPr>
              <a:t>OSHA investigation</a:t>
            </a:r>
          </a:p>
          <a:p>
            <a:pPr marL="292100" indent="-292100" eaLnBrk="1" hangingPunct="1">
              <a:spcAft>
                <a:spcPts val="1200"/>
              </a:spcAft>
              <a:buClr>
                <a:srgbClr val="0070C0"/>
              </a:buClr>
              <a:buSzPct val="110000"/>
              <a:buFont typeface="Wingdings" pitchFamily="2" charset="2"/>
              <a:buChar char="§"/>
              <a:defRPr/>
            </a:pPr>
            <a:r>
              <a:rPr lang="en-US" altLang="en-US" sz="2400" dirty="0" smtClean="0">
                <a:latin typeface="Calibri" pitchFamily="34" charset="0"/>
              </a:rPr>
              <a:t>Request</a:t>
            </a:r>
            <a:r>
              <a:rPr lang="en-US" altLang="en-US" sz="2400" b="1" dirty="0" smtClean="0">
                <a:latin typeface="Calibri" pitchFamily="34" charset="0"/>
              </a:rPr>
              <a:t> Training</a:t>
            </a:r>
          </a:p>
          <a:p>
            <a:pPr marL="292100" indent="-292100" eaLnBrk="1" hangingPunct="1">
              <a:spcAft>
                <a:spcPts val="1800"/>
              </a:spcAft>
              <a:buClr>
                <a:srgbClr val="0070C0"/>
              </a:buClr>
              <a:buSzPct val="110000"/>
              <a:buFont typeface="Wingdings" pitchFamily="2" charset="2"/>
              <a:buChar char="§"/>
              <a:defRPr/>
            </a:pPr>
            <a:r>
              <a:rPr lang="en-US" altLang="en-US" sz="2400" dirty="0" smtClean="0">
                <a:latin typeface="Calibri" pitchFamily="34" charset="0"/>
              </a:rPr>
              <a:t>Request </a:t>
            </a:r>
            <a:r>
              <a:rPr lang="en-US" altLang="en-US" sz="2400" b="1" dirty="0" smtClean="0">
                <a:latin typeface="Calibri" pitchFamily="34" charset="0"/>
              </a:rPr>
              <a:t>PPE</a:t>
            </a:r>
          </a:p>
        </p:txBody>
      </p:sp>
      <p:grpSp>
        <p:nvGrpSpPr>
          <p:cNvPr id="3" name="Group 2047" descr="OSH Act of 1970 - Act of Congress"/>
          <p:cNvGrpSpPr>
            <a:grpSpLocks/>
          </p:cNvGrpSpPr>
          <p:nvPr/>
        </p:nvGrpSpPr>
        <p:grpSpPr bwMode="auto">
          <a:xfrm>
            <a:off x="6943725" y="2679700"/>
            <a:ext cx="1905000" cy="2405063"/>
            <a:chOff x="6943907" y="2679078"/>
            <a:chExt cx="1905000" cy="2405866"/>
          </a:xfrm>
        </p:grpSpPr>
        <p:sp>
          <p:nvSpPr>
            <p:cNvPr id="4" name="Rectangle 3"/>
            <p:cNvSpPr/>
            <p:nvPr/>
          </p:nvSpPr>
          <p:spPr>
            <a:xfrm>
              <a:off x="7020107" y="2679078"/>
              <a:ext cx="1752600" cy="24058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5" name="Group 29"/>
            <p:cNvGrpSpPr>
              <a:grpSpLocks/>
            </p:cNvGrpSpPr>
            <p:nvPr/>
          </p:nvGrpSpPr>
          <p:grpSpPr bwMode="auto">
            <a:xfrm rot="683708">
              <a:off x="6943907" y="2679078"/>
              <a:ext cx="1905000" cy="2405866"/>
              <a:chOff x="6858000" y="2537797"/>
              <a:chExt cx="1905000" cy="2405866"/>
            </a:xfrm>
          </p:grpSpPr>
          <p:sp>
            <p:nvSpPr>
              <p:cNvPr id="6" name="Rectangle 5"/>
              <p:cNvSpPr/>
              <p:nvPr/>
            </p:nvSpPr>
            <p:spPr>
              <a:xfrm>
                <a:off x="6934200" y="2537797"/>
                <a:ext cx="1752600" cy="2405866"/>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TextBox 8"/>
              <p:cNvSpPr txBox="1">
                <a:spLocks noChangeArrowheads="1"/>
              </p:cNvSpPr>
              <p:nvPr/>
            </p:nvSpPr>
            <p:spPr bwMode="auto">
              <a:xfrm>
                <a:off x="6858000" y="2590800"/>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dirty="0">
                    <a:latin typeface="Old English Text MT" panose="03040902040508030806" pitchFamily="66" charset="0"/>
                  </a:rPr>
                  <a:t>Act of Congress</a:t>
                </a:r>
              </a:p>
            </p:txBody>
          </p:sp>
          <p:sp>
            <p:nvSpPr>
              <p:cNvPr id="8" name="TextBox 10"/>
              <p:cNvSpPr txBox="1">
                <a:spLocks noChangeArrowheads="1"/>
              </p:cNvSpPr>
              <p:nvPr/>
            </p:nvSpPr>
            <p:spPr bwMode="auto">
              <a:xfrm>
                <a:off x="6933719" y="3047618"/>
                <a:ext cx="1752600" cy="73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400" b="1" dirty="0" smtClean="0">
                    <a:solidFill>
                      <a:srgbClr val="0070C0"/>
                    </a:solidFill>
                    <a:effectLst>
                      <a:outerShdw blurRad="38100" dist="38100" dir="2700000" algn="tl">
                        <a:srgbClr val="000000">
                          <a:alpha val="43137"/>
                        </a:srgbClr>
                      </a:outerShdw>
                    </a:effectLst>
                    <a:latin typeface="David" pitchFamily="34" charset="-79"/>
                    <a:cs typeface="David" pitchFamily="34" charset="-79"/>
                  </a:rPr>
                  <a:t>OSH ACT</a:t>
                </a:r>
              </a:p>
              <a:p>
                <a:pPr algn="ctr" eaLnBrk="1" hangingPunct="1">
                  <a:defRPr/>
                </a:pPr>
                <a:r>
                  <a:rPr lang="en-US" altLang="en-US" dirty="0" smtClean="0">
                    <a:latin typeface="David" pitchFamily="34" charset="-79"/>
                    <a:cs typeface="David" pitchFamily="34" charset="-79"/>
                  </a:rPr>
                  <a:t>of 1970</a:t>
                </a:r>
              </a:p>
            </p:txBody>
          </p:sp>
          <p:cxnSp>
            <p:nvCxnSpPr>
              <p:cNvPr id="9" name="Straight Connector 8"/>
              <p:cNvCxnSpPr/>
              <p:nvPr/>
            </p:nvCxnSpPr>
            <p:spPr>
              <a:xfrm>
                <a:off x="7077279" y="3880538"/>
                <a:ext cx="4572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086575" y="4037998"/>
                <a:ext cx="14478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77376" y="4184813"/>
                <a:ext cx="12954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76552" y="4337674"/>
                <a:ext cx="13716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78181" y="4489569"/>
                <a:ext cx="10668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77200" y="4642515"/>
                <a:ext cx="14478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5" name="TextBox 3"/>
          <p:cNvSpPr txBox="1">
            <a:spLocks noChangeArrowheads="1"/>
          </p:cNvSpPr>
          <p:nvPr/>
        </p:nvSpPr>
        <p:spPr bwMode="auto">
          <a:xfrm>
            <a:off x="800100" y="6096000"/>
            <a:ext cx="6134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smtClean="0">
                <a:solidFill>
                  <a:srgbClr val="0070C0"/>
                </a:solidFill>
                <a:latin typeface="Calibri" panose="020F0502020204030204" pitchFamily="34" charset="0"/>
              </a:rPr>
              <a:t>osha.gov/workers</a:t>
            </a:r>
            <a:endParaRPr lang="en-US" altLang="en-US" sz="2800" b="1" dirty="0">
              <a:solidFill>
                <a:srgbClr val="0070C0"/>
              </a:solidFill>
              <a:latin typeface="Calibri" panose="020F0502020204030204" pitchFamily="34" charset="0"/>
            </a:endParaRPr>
          </a:p>
        </p:txBody>
      </p:sp>
      <p:sp>
        <p:nvSpPr>
          <p:cNvPr id="16" name="Rectangle 15" descr="Decorative figure"/>
          <p:cNvSpPr/>
          <p:nvPr/>
        </p:nvSpPr>
        <p:spPr bwMode="auto">
          <a:xfrm>
            <a:off x="76200" y="6191092"/>
            <a:ext cx="6858000" cy="461962"/>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Title 1"/>
          <p:cNvSpPr>
            <a:spLocks noGrp="1"/>
          </p:cNvSpPr>
          <p:nvPr>
            <p:ph type="title"/>
          </p:nvPr>
        </p:nvSpPr>
        <p:spPr>
          <a:xfrm>
            <a:off x="457200" y="304800"/>
            <a:ext cx="67818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Worker Rights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2608526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ea typeface="ＭＳ Ｐゴシック" panose="020B0600070205080204" pitchFamily="34" charset="-128"/>
              </a:rPr>
              <a:t>Current Administration</a:t>
            </a:r>
          </a:p>
        </p:txBody>
      </p:sp>
      <p:sp>
        <p:nvSpPr>
          <p:cNvPr id="3076" name="Content Placeholder 4"/>
          <p:cNvSpPr>
            <a:spLocks noGrp="1"/>
          </p:cNvSpPr>
          <p:nvPr>
            <p:ph sz="half" idx="2"/>
          </p:nvPr>
        </p:nvSpPr>
        <p:spPr bwMode="auto">
          <a:xfrm>
            <a:off x="4495800" y="2205718"/>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en-US" altLang="en-US" sz="20000" dirty="0" smtClean="0">
                <a:solidFill>
                  <a:srgbClr val="0070C0"/>
                </a:solidFill>
                <a:ea typeface="ＭＳ Ｐゴシック" panose="020B0600070205080204" pitchFamily="34" charset="-128"/>
              </a:rPr>
              <a:t>?</a:t>
            </a:r>
          </a:p>
          <a:p>
            <a:pPr marL="0" indent="0" algn="ctr">
              <a:buFontTx/>
              <a:buNone/>
            </a:pPr>
            <a:endParaRPr lang="en-US" altLang="en-US" sz="20000" dirty="0" smtClean="0">
              <a:solidFill>
                <a:srgbClr val="0070C0"/>
              </a:solidFill>
              <a:ea typeface="ＭＳ Ｐゴシック" panose="020B0600070205080204" pitchFamily="34" charset="-128"/>
            </a:endParaRPr>
          </a:p>
        </p:txBody>
      </p:sp>
      <p:sp>
        <p:nvSpPr>
          <p:cNvPr id="3077" name="TextBox 6"/>
          <p:cNvSpPr txBox="1">
            <a:spLocks noChangeArrowheads="1"/>
          </p:cNvSpPr>
          <p:nvPr/>
        </p:nvSpPr>
        <p:spPr bwMode="auto">
          <a:xfrm>
            <a:off x="1349375" y="5238750"/>
            <a:ext cx="208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dirty="0" smtClean="0"/>
              <a:t>Eugene Scalia</a:t>
            </a:r>
            <a:endParaRPr lang="en-US" altLang="en-US" dirty="0"/>
          </a:p>
          <a:p>
            <a:pPr algn="ctr"/>
            <a:r>
              <a:rPr lang="en-US" altLang="en-US" dirty="0"/>
              <a:t>Secretary of Labor</a:t>
            </a:r>
          </a:p>
        </p:txBody>
      </p:sp>
      <p:sp>
        <p:nvSpPr>
          <p:cNvPr id="3078" name="TextBox 7"/>
          <p:cNvSpPr txBox="1">
            <a:spLocks noChangeArrowheads="1"/>
          </p:cNvSpPr>
          <p:nvPr/>
        </p:nvSpPr>
        <p:spPr bwMode="auto">
          <a:xfrm>
            <a:off x="5505450" y="5229225"/>
            <a:ext cx="223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Assistant Secretary </a:t>
            </a:r>
          </a:p>
          <a:p>
            <a:r>
              <a:rPr lang="en-US" altLang="en-US"/>
              <a:t>of Labor for OSHA</a:t>
            </a:r>
          </a:p>
        </p:txBody>
      </p:sp>
      <p:pic>
        <p:nvPicPr>
          <p:cNvPr id="3" name="Content Placeholder 2"/>
          <p:cNvPicPr>
            <a:picLocks noGrp="1" noChangeAspect="1"/>
          </p:cNvPicPr>
          <p:nvPr>
            <p:ph sz="half" idx="1"/>
          </p:nvPr>
        </p:nvPicPr>
        <p:blipFill>
          <a:blip r:embed="rId2"/>
          <a:stretch>
            <a:fillRect/>
          </a:stretch>
        </p:blipFill>
        <p:spPr>
          <a:xfrm>
            <a:off x="1292793" y="2238375"/>
            <a:ext cx="2332150" cy="2990850"/>
          </a:xfrm>
          <a:prstGeom prst="rect">
            <a:avLst/>
          </a:prstGeom>
        </p:spPr>
      </p:pic>
    </p:spTree>
    <p:extLst>
      <p:ext uri="{BB962C8B-B14F-4D97-AF65-F5344CB8AC3E}">
        <p14:creationId xmlns:p14="http://schemas.microsoft.com/office/powerpoint/2010/main" val="1530412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81000" y="2686377"/>
            <a:ext cx="2895600" cy="2723823"/>
          </a:xfrm>
          <a:prstGeom prst="rect">
            <a:avLst/>
          </a:prstGeom>
          <a:solidFill>
            <a:srgbClr val="0070C0">
              <a:alpha val="20000"/>
            </a:srgbClr>
          </a:solidFill>
          <a:ln>
            <a:noFill/>
          </a:ln>
          <a:extLst/>
        </p:spPr>
        <p:txBody>
          <a:bodyPr wrap="square">
            <a:spAutoFit/>
          </a:bodyPr>
          <a:lstStyle>
            <a:lvl1pPr>
              <a:defRPr>
                <a:solidFill>
                  <a:schemeClr val="tx1"/>
                </a:solidFill>
                <a:latin typeface="Arial" panose="020B0604020202020204" pitchFamily="34" charset="0"/>
              </a:defRPr>
            </a:lvl1pPr>
            <a:lvl2pPr marL="692150" indent="-2921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buClr>
                <a:srgbClr val="0070C0"/>
              </a:buClr>
              <a:buSzPct val="110000"/>
            </a:pPr>
            <a:r>
              <a:rPr lang="en-US" altLang="en-US" sz="3200" dirty="0">
                <a:solidFill>
                  <a:srgbClr val="000000"/>
                </a:solidFill>
                <a:latin typeface="Calibri" panose="020F0502020204030204" pitchFamily="34" charset="0"/>
                <a:cs typeface="Calibri" panose="020F0502020204030204" pitchFamily="34" charset="0"/>
              </a:rPr>
              <a:t>Employers cannot retaliate against workers who exercise </a:t>
            </a:r>
            <a:r>
              <a:rPr lang="en-US" altLang="en-US" sz="3200" dirty="0">
                <a:latin typeface="Calibri" panose="020F0502020204030204" pitchFamily="34" charset="0"/>
                <a:cs typeface="Calibri" panose="020F0502020204030204" pitchFamily="34" charset="0"/>
              </a:rPr>
              <a:t>their </a:t>
            </a:r>
            <a:r>
              <a:rPr lang="en-US" altLang="en-US" sz="3200" u="sng" dirty="0">
                <a:solidFill>
                  <a:srgbClr val="0070C0"/>
                </a:solidFill>
                <a:latin typeface="Calibri" panose="020F0502020204030204" pitchFamily="34" charset="0"/>
                <a:cs typeface="Calibri" panose="020F0502020204030204" pitchFamily="34" charset="0"/>
                <a:hlinkClick r:id="rId3" tooltip="Employee rights"/>
              </a:rPr>
              <a:t>rights</a:t>
            </a:r>
            <a:r>
              <a:rPr lang="en-US" altLang="en-US" sz="3200" u="sng" dirty="0">
                <a:latin typeface="Calibri" panose="020F0502020204030204" pitchFamily="34" charset="0"/>
                <a:cs typeface="Calibri" panose="020F0502020204030204" pitchFamily="34" charset="0"/>
              </a:rPr>
              <a:t>.</a:t>
            </a:r>
          </a:p>
          <a:p>
            <a:pPr eaLnBrk="1" hangingPunct="1">
              <a:spcAft>
                <a:spcPts val="1200"/>
              </a:spcAft>
              <a:buClr>
                <a:srgbClr val="0070C0"/>
              </a:buClr>
              <a:buSzPct val="110000"/>
            </a:pPr>
            <a:endParaRPr lang="en-US" altLang="en-US" sz="100" b="1" dirty="0">
              <a:solidFill>
                <a:srgbClr val="000000"/>
              </a:solidFill>
              <a:latin typeface="Calibri" panose="020F0502020204030204" pitchFamily="34" charset="0"/>
              <a:cs typeface="Calibri" panose="020F0502020204030204" pitchFamily="34" charset="0"/>
            </a:endParaRPr>
          </a:p>
        </p:txBody>
      </p:sp>
      <p:sp>
        <p:nvSpPr>
          <p:cNvPr id="4" name="TextBox 3"/>
          <p:cNvSpPr txBox="1">
            <a:spLocks noChangeArrowheads="1"/>
          </p:cNvSpPr>
          <p:nvPr/>
        </p:nvSpPr>
        <p:spPr bwMode="auto">
          <a:xfrm>
            <a:off x="800100" y="6105525"/>
            <a:ext cx="6134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solidFill>
                  <a:srgbClr val="0070C0"/>
                </a:solidFill>
                <a:latin typeface="Calibri" panose="020F0502020204030204" pitchFamily="34" charset="0"/>
              </a:rPr>
              <a:t>Whistleblowers.gov</a:t>
            </a:r>
          </a:p>
        </p:txBody>
      </p:sp>
      <p:sp>
        <p:nvSpPr>
          <p:cNvPr id="5" name="Rectangle 4" descr="Decorative figure"/>
          <p:cNvSpPr/>
          <p:nvPr/>
        </p:nvSpPr>
        <p:spPr bwMode="auto">
          <a:xfrm>
            <a:off x="0" y="6167438"/>
            <a:ext cx="6858000" cy="461962"/>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TextBox 7"/>
          <p:cNvSpPr txBox="1">
            <a:spLocks noChangeArrowheads="1"/>
          </p:cNvSpPr>
          <p:nvPr/>
        </p:nvSpPr>
        <p:spPr bwMode="auto">
          <a:xfrm>
            <a:off x="3312160" y="2578656"/>
            <a:ext cx="56388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692150" indent="-2921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buClr>
                <a:srgbClr val="0070C0"/>
              </a:buClr>
              <a:buSzPct val="110000"/>
            </a:pPr>
            <a:r>
              <a:rPr lang="en-US" altLang="en-US" sz="2800" b="1" dirty="0" smtClean="0">
                <a:solidFill>
                  <a:srgbClr val="000000"/>
                </a:solidFill>
                <a:latin typeface="Calibri" panose="020F0502020204030204" pitchFamily="34" charset="0"/>
                <a:cs typeface="Calibri" panose="020F0502020204030204" pitchFamily="34" charset="0"/>
              </a:rPr>
              <a:t>Retaliation </a:t>
            </a:r>
            <a:r>
              <a:rPr lang="en-US" altLang="en-US" sz="2800" b="1" dirty="0">
                <a:solidFill>
                  <a:srgbClr val="000000"/>
                </a:solidFill>
                <a:latin typeface="Calibri" panose="020F0502020204030204" pitchFamily="34" charset="0"/>
                <a:cs typeface="Calibri" panose="020F0502020204030204" pitchFamily="34" charset="0"/>
              </a:rPr>
              <a:t>includes:</a:t>
            </a:r>
          </a:p>
          <a:p>
            <a:pPr lvl="1" eaLnBrk="1" hangingPunct="1">
              <a:spcAft>
                <a:spcPts val="600"/>
              </a:spcAft>
              <a:buClr>
                <a:srgbClr val="0070C0"/>
              </a:buClr>
              <a:buSzPct val="110000"/>
              <a:buFont typeface="Wingdings" panose="05000000000000000000" pitchFamily="2" charset="2"/>
              <a:buChar char="§"/>
            </a:pPr>
            <a:r>
              <a:rPr lang="en-US" altLang="en-US" sz="2400" dirty="0">
                <a:latin typeface="Calibri" panose="020F0502020204030204" pitchFamily="34" charset="0"/>
              </a:rPr>
              <a:t>Reduce pay or hours</a:t>
            </a:r>
          </a:p>
          <a:p>
            <a:pPr lvl="1" eaLnBrk="1" hangingPunct="1">
              <a:spcAft>
                <a:spcPts val="600"/>
              </a:spcAft>
              <a:buClr>
                <a:srgbClr val="0070C0"/>
              </a:buClr>
              <a:buSzPct val="110000"/>
              <a:buFont typeface="Wingdings" panose="05000000000000000000" pitchFamily="2" charset="2"/>
              <a:buChar char="§"/>
            </a:pPr>
            <a:r>
              <a:rPr lang="en-US" altLang="en-US" sz="2400" dirty="0">
                <a:latin typeface="Calibri" panose="020F0502020204030204" pitchFamily="34" charset="0"/>
              </a:rPr>
              <a:t>Being fired, laid off, or suspended</a:t>
            </a:r>
          </a:p>
          <a:p>
            <a:pPr lvl="1" eaLnBrk="1" hangingPunct="1">
              <a:spcAft>
                <a:spcPts val="600"/>
              </a:spcAft>
              <a:buClr>
                <a:srgbClr val="0070C0"/>
              </a:buClr>
              <a:buSzPct val="110000"/>
              <a:buFont typeface="Wingdings" panose="05000000000000000000" pitchFamily="2" charset="2"/>
              <a:buChar char="§"/>
            </a:pPr>
            <a:r>
              <a:rPr lang="en-US" altLang="en-US" sz="2400" dirty="0">
                <a:latin typeface="Calibri" panose="020F0502020204030204" pitchFamily="34" charset="0"/>
              </a:rPr>
              <a:t>Reassignment, discipline, or demotion</a:t>
            </a:r>
          </a:p>
          <a:p>
            <a:pPr lvl="1" eaLnBrk="1" hangingPunct="1">
              <a:spcAft>
                <a:spcPts val="600"/>
              </a:spcAft>
              <a:buClr>
                <a:srgbClr val="0070C0"/>
              </a:buClr>
              <a:buSzPct val="110000"/>
              <a:buFont typeface="Wingdings" panose="05000000000000000000" pitchFamily="2" charset="2"/>
              <a:buChar char="§"/>
            </a:pPr>
            <a:r>
              <a:rPr lang="en-US" altLang="en-US" sz="2400" dirty="0">
                <a:latin typeface="Calibri" panose="020F0502020204030204" pitchFamily="34" charset="0"/>
              </a:rPr>
              <a:t>Threats, harassment, and intimidation</a:t>
            </a:r>
          </a:p>
          <a:p>
            <a:pPr lvl="1" eaLnBrk="1" hangingPunct="1">
              <a:spcAft>
                <a:spcPts val="600"/>
              </a:spcAft>
              <a:buClr>
                <a:srgbClr val="0070C0"/>
              </a:buClr>
              <a:buSzPct val="110000"/>
              <a:buFont typeface="Wingdings" panose="05000000000000000000" pitchFamily="2" charset="2"/>
              <a:buChar char="§"/>
            </a:pPr>
            <a:r>
              <a:rPr lang="en-US" altLang="en-US" sz="2400" dirty="0">
                <a:latin typeface="Calibri" panose="020F0502020204030204" pitchFamily="34" charset="0"/>
              </a:rPr>
              <a:t>Blacklisted from hiring</a:t>
            </a:r>
          </a:p>
        </p:txBody>
      </p:sp>
      <p:sp>
        <p:nvSpPr>
          <p:cNvPr id="7" name="Title 1"/>
          <p:cNvSpPr>
            <a:spLocks noGrp="1"/>
          </p:cNvSpPr>
          <p:nvPr>
            <p:ph type="title"/>
          </p:nvPr>
        </p:nvSpPr>
        <p:spPr>
          <a:xfrm>
            <a:off x="381000" y="274638"/>
            <a:ext cx="67818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Whistleblower Protections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4242725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00100" y="6105525"/>
            <a:ext cx="6134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solidFill>
                  <a:srgbClr val="0070C0"/>
                </a:solidFill>
                <a:latin typeface="Calibri" panose="020F0502020204030204" pitchFamily="34" charset="0"/>
              </a:rPr>
              <a:t>Whistleblowers.gov</a:t>
            </a:r>
          </a:p>
        </p:txBody>
      </p:sp>
      <p:sp>
        <p:nvSpPr>
          <p:cNvPr id="5" name="Rectangle 4" descr="Decorative figure"/>
          <p:cNvSpPr/>
          <p:nvPr/>
        </p:nvSpPr>
        <p:spPr bwMode="auto">
          <a:xfrm>
            <a:off x="0" y="6167438"/>
            <a:ext cx="6858000" cy="461962"/>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Title 1"/>
          <p:cNvSpPr>
            <a:spLocks noGrp="1"/>
          </p:cNvSpPr>
          <p:nvPr>
            <p:ph type="title"/>
          </p:nvPr>
        </p:nvSpPr>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Whistleblower Protections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
        <p:nvSpPr>
          <p:cNvPr id="2" name="Content Placeholder 1"/>
          <p:cNvSpPr>
            <a:spLocks noGrp="1"/>
          </p:cNvSpPr>
          <p:nvPr>
            <p:ph idx="1"/>
          </p:nvPr>
        </p:nvSpPr>
        <p:spPr/>
        <p:txBody>
          <a:bodyPr/>
          <a:lstStyle/>
          <a:p>
            <a:r>
              <a:rPr lang="en-US" dirty="0" smtClean="0"/>
              <a:t>OSHA enforces 23 federal whistleblower laws</a:t>
            </a:r>
          </a:p>
          <a:p>
            <a:pPr lvl="1"/>
            <a:r>
              <a:rPr lang="en-US" sz="1800" dirty="0" smtClean="0"/>
              <a:t>Employee safety</a:t>
            </a:r>
          </a:p>
          <a:p>
            <a:pPr lvl="1"/>
            <a:r>
              <a:rPr lang="en-US" sz="1800" dirty="0" smtClean="0"/>
              <a:t>Transportation services</a:t>
            </a:r>
          </a:p>
          <a:p>
            <a:pPr lvl="1"/>
            <a:r>
              <a:rPr lang="en-US" sz="1800" dirty="0" smtClean="0"/>
              <a:t>Environmental protection</a:t>
            </a:r>
          </a:p>
          <a:p>
            <a:pPr lvl="1"/>
            <a:r>
              <a:rPr lang="en-US" sz="1800" dirty="0" smtClean="0"/>
              <a:t>Financial industry</a:t>
            </a:r>
          </a:p>
          <a:p>
            <a:pPr lvl="1"/>
            <a:r>
              <a:rPr lang="en-US" sz="1800" dirty="0" smtClean="0"/>
              <a:t>Consumer product, motor vehicle, and food safety</a:t>
            </a:r>
          </a:p>
          <a:p>
            <a:pPr lvl="1"/>
            <a:r>
              <a:rPr lang="en-US" sz="1800" dirty="0" smtClean="0"/>
              <a:t>Health insurance</a:t>
            </a:r>
            <a:br>
              <a:rPr lang="en-US" sz="1800" dirty="0" smtClean="0"/>
            </a:br>
            <a:endParaRPr lang="en-US" sz="1800" dirty="0" smtClean="0"/>
          </a:p>
          <a:p>
            <a:r>
              <a:rPr lang="en-US" sz="2200" dirty="0" smtClean="0"/>
              <a:t>Newest statute:  Taxpayer First Act</a:t>
            </a:r>
          </a:p>
        </p:txBody>
      </p:sp>
    </p:spTree>
    <p:extLst>
      <p:ext uri="{BB962C8B-B14F-4D97-AF65-F5344CB8AC3E}">
        <p14:creationId xmlns:p14="http://schemas.microsoft.com/office/powerpoint/2010/main" val="3807441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848600" cy="868362"/>
          </a:xfrm>
        </p:spPr>
        <p:txBody>
          <a:bodyPr/>
          <a:lstStyle/>
          <a:p>
            <a:pPr>
              <a:lnSpc>
                <a:spcPct val="95000"/>
              </a:lnSpc>
            </a:pPr>
            <a:r>
              <a:rPr lang="en-US" dirty="0" smtClean="0">
                <a:effectLst>
                  <a:outerShdw blurRad="38100" dist="38100" dir="2700000" algn="tl">
                    <a:srgbClr val="000000">
                      <a:alpha val="43137"/>
                    </a:srgbClr>
                  </a:outerShdw>
                </a:effectLst>
              </a:rPr>
              <a:t>Safety Incentive Programs</a:t>
            </a:r>
            <a:endParaRPr lang="en-US" dirty="0">
              <a:effectLst>
                <a:outerShdw blurRad="38100" dist="38100" dir="2700000" algn="tl">
                  <a:srgbClr val="000000">
                    <a:alpha val="43137"/>
                  </a:srgbClr>
                </a:outerShdw>
              </a:effectLst>
            </a:endParaRPr>
          </a:p>
        </p:txBody>
      </p:sp>
      <p:sp>
        <p:nvSpPr>
          <p:cNvPr id="5" name="TextBox 2"/>
          <p:cNvSpPr txBox="1">
            <a:spLocks noChangeArrowheads="1"/>
          </p:cNvSpPr>
          <p:nvPr/>
        </p:nvSpPr>
        <p:spPr bwMode="auto">
          <a:xfrm>
            <a:off x="533400" y="2514600"/>
            <a:ext cx="7467600" cy="348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95000"/>
              </a:lnSpc>
              <a:spcAft>
                <a:spcPts val="1800"/>
              </a:spcAft>
              <a:buClr>
                <a:srgbClr val="0070C0"/>
              </a:buClr>
              <a:buSzPct val="110000"/>
              <a:buFont typeface="Wingdings" panose="05000000000000000000" pitchFamily="2" charset="2"/>
              <a:buChar char="§"/>
            </a:pPr>
            <a:r>
              <a:rPr lang="en-US" sz="2400" dirty="0">
                <a:latin typeface="Calibri" panose="020F0502020204030204" pitchFamily="34" charset="0"/>
                <a:cs typeface="Calibri" panose="020F0502020204030204" pitchFamily="34" charset="0"/>
              </a:rPr>
              <a:t>Many employers </a:t>
            </a:r>
            <a:r>
              <a:rPr lang="en-US" sz="2400" dirty="0" smtClean="0">
                <a:latin typeface="Calibri" panose="020F0502020204030204" pitchFamily="34" charset="0"/>
                <a:cs typeface="Calibri" panose="020F0502020204030204" pitchFamily="34" charset="0"/>
              </a:rPr>
              <a:t>use incentive </a:t>
            </a:r>
            <a:r>
              <a:rPr lang="en-US" sz="2400" dirty="0">
                <a:latin typeface="Calibri" panose="020F0502020204030204" pitchFamily="34" charset="0"/>
                <a:cs typeface="Calibri" panose="020F0502020204030204" pitchFamily="34" charset="0"/>
              </a:rPr>
              <a:t>programs </a:t>
            </a:r>
            <a:r>
              <a:rPr lang="en-US" sz="2400" dirty="0" smtClean="0">
                <a:latin typeface="Calibri" panose="020F0502020204030204" pitchFamily="34" charset="0"/>
                <a:cs typeface="Calibri" panose="020F0502020204030204" pitchFamily="34" charset="0"/>
              </a:rPr>
              <a:t>to </a:t>
            </a:r>
            <a:r>
              <a:rPr lang="en-US" sz="2400" dirty="0">
                <a:latin typeface="Calibri" panose="020F0502020204030204" pitchFamily="34" charset="0"/>
                <a:cs typeface="Calibri" panose="020F0502020204030204" pitchFamily="34" charset="0"/>
              </a:rPr>
              <a:t>promote workplace safety and health</a:t>
            </a:r>
            <a:r>
              <a:rPr lang="en-US" sz="2400" dirty="0" smtClean="0">
                <a:latin typeface="Calibri" panose="020F0502020204030204" pitchFamily="34" charset="0"/>
                <a:cs typeface="Calibri" panose="020F0502020204030204" pitchFamily="34" charset="0"/>
              </a:rPr>
              <a:t>. Drug testing is also used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to comply with workers’ comp carrier requirements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in post-incident situations. </a:t>
            </a:r>
            <a:endParaRPr lang="en-US" sz="2400" dirty="0">
              <a:latin typeface="Calibri" panose="020F0502020204030204" pitchFamily="34" charset="0"/>
              <a:cs typeface="Calibri" panose="020F0502020204030204" pitchFamily="34" charset="0"/>
            </a:endParaRPr>
          </a:p>
          <a:p>
            <a:pPr lvl="0">
              <a:lnSpc>
                <a:spcPct val="95000"/>
              </a:lnSpc>
              <a:spcAft>
                <a:spcPts val="900"/>
              </a:spcAft>
              <a:buClr>
                <a:srgbClr val="0070C0"/>
              </a:buClr>
              <a:buSzPct val="110000"/>
              <a:buFont typeface="Wingdings" panose="05000000000000000000" pitchFamily="2" charset="2"/>
              <a:buChar char="§"/>
            </a:pPr>
            <a:r>
              <a:rPr lang="en-US" sz="2400" b="1" dirty="0" smtClean="0">
                <a:latin typeface="Calibri" panose="020F0502020204030204" pitchFamily="34" charset="0"/>
                <a:cs typeface="Calibri" panose="020F0502020204030204" pitchFamily="34" charset="0"/>
              </a:rPr>
              <a:t>OSHA memos </a:t>
            </a:r>
            <a:r>
              <a:rPr lang="en-US" sz="2400" dirty="0" smtClean="0">
                <a:latin typeface="Calibri" panose="020F0502020204030204" pitchFamily="34" charset="0"/>
                <a:cs typeface="Calibri" panose="020F0502020204030204" pitchFamily="34" charset="0"/>
              </a:rPr>
              <a:t>address the structure of </a:t>
            </a:r>
            <a:r>
              <a:rPr lang="en-US" sz="2400" dirty="0">
                <a:latin typeface="Calibri" panose="020F0502020204030204" pitchFamily="34" charset="0"/>
                <a:cs typeface="Calibri" panose="020F0502020204030204" pitchFamily="34" charset="0"/>
              </a:rPr>
              <a:t>these policies:</a:t>
            </a:r>
          </a:p>
          <a:p>
            <a:pPr lvl="1">
              <a:lnSpc>
                <a:spcPct val="95000"/>
              </a:lnSpc>
              <a:spcAft>
                <a:spcPts val="900"/>
              </a:spcAft>
            </a:pPr>
            <a:r>
              <a:rPr lang="en-US" sz="2000" b="1" dirty="0" smtClean="0">
                <a:solidFill>
                  <a:srgbClr val="0070C0"/>
                </a:solidFill>
                <a:latin typeface="Calibri" panose="020F0502020204030204" pitchFamily="34" charset="0"/>
                <a:cs typeface="Calibri" panose="020F0502020204030204" pitchFamily="34" charset="0"/>
              </a:rPr>
              <a:t>— Aug </a:t>
            </a:r>
            <a:r>
              <a:rPr lang="en-US" sz="2000" b="1" dirty="0">
                <a:solidFill>
                  <a:srgbClr val="0070C0"/>
                </a:solidFill>
                <a:latin typeface="Calibri" panose="020F0502020204030204" pitchFamily="34" charset="0"/>
                <a:cs typeface="Calibri" panose="020F0502020204030204" pitchFamily="34" charset="0"/>
              </a:rPr>
              <a:t>2017 </a:t>
            </a:r>
            <a:r>
              <a:rPr lang="en-US" sz="2000" dirty="0" smtClean="0">
                <a:latin typeface="Calibri" panose="020F0502020204030204" pitchFamily="34" charset="0"/>
                <a:cs typeface="Calibri" panose="020F0502020204030204" pitchFamily="34" charset="0"/>
              </a:rPr>
              <a:t>memo revises </a:t>
            </a:r>
            <a:r>
              <a:rPr lang="en-US" sz="2000" dirty="0">
                <a:latin typeface="Calibri" panose="020F0502020204030204" pitchFamily="34" charset="0"/>
                <a:cs typeface="Calibri" panose="020F0502020204030204" pitchFamily="34" charset="0"/>
              </a:rPr>
              <a:t>field guidance </a:t>
            </a:r>
            <a:r>
              <a:rPr lang="en-US" sz="2000" dirty="0" smtClean="0">
                <a:latin typeface="Calibri" panose="020F0502020204030204" pitchFamily="34" charset="0"/>
                <a:cs typeface="Calibri" panose="020F0502020204030204" pitchFamily="34" charset="0"/>
              </a:rPr>
              <a:t>on incentive </a:t>
            </a:r>
            <a:r>
              <a:rPr lang="en-US" sz="2000" dirty="0">
                <a:latin typeface="Calibri" panose="020F0502020204030204" pitchFamily="34" charset="0"/>
                <a:cs typeface="Calibri" panose="020F0502020204030204" pitchFamily="34" charset="0"/>
              </a:rPr>
              <a:t>programs at VPP </a:t>
            </a:r>
            <a:r>
              <a:rPr lang="en-US" sz="2000" dirty="0" smtClean="0">
                <a:latin typeface="Calibri" panose="020F0502020204030204" pitchFamily="34" charset="0"/>
                <a:cs typeface="Calibri" panose="020F0502020204030204" pitchFamily="34" charset="0"/>
              </a:rPr>
              <a:t>applicant/participant </a:t>
            </a:r>
            <a:r>
              <a:rPr lang="en-US" sz="2000" dirty="0">
                <a:latin typeface="Calibri" panose="020F0502020204030204" pitchFamily="34" charset="0"/>
                <a:cs typeface="Calibri" panose="020F0502020204030204" pitchFamily="34" charset="0"/>
              </a:rPr>
              <a:t>worksites</a:t>
            </a:r>
          </a:p>
          <a:p>
            <a:pPr lvl="1">
              <a:lnSpc>
                <a:spcPct val="95000"/>
              </a:lnSpc>
            </a:pPr>
            <a:r>
              <a:rPr lang="en-US" sz="2000" b="1" dirty="0" smtClean="0">
                <a:solidFill>
                  <a:srgbClr val="0070C0"/>
                </a:solidFill>
                <a:latin typeface="Calibri" panose="020F0502020204030204" pitchFamily="34" charset="0"/>
                <a:cs typeface="Calibri" panose="020F0502020204030204" pitchFamily="34" charset="0"/>
              </a:rPr>
              <a:t>— Oct </a:t>
            </a:r>
            <a:r>
              <a:rPr lang="en-US" sz="2000" b="1" dirty="0">
                <a:solidFill>
                  <a:srgbClr val="0070C0"/>
                </a:solidFill>
                <a:latin typeface="Calibri" panose="020F0502020204030204" pitchFamily="34" charset="0"/>
                <a:cs typeface="Calibri" panose="020F0502020204030204" pitchFamily="34" charset="0"/>
              </a:rPr>
              <a:t>2018 </a:t>
            </a:r>
            <a:r>
              <a:rPr lang="en-US" sz="2000" dirty="0">
                <a:latin typeface="Calibri" panose="020F0502020204030204" pitchFamily="34" charset="0"/>
                <a:cs typeface="Calibri" panose="020F0502020204030204" pitchFamily="34" charset="0"/>
              </a:rPr>
              <a:t>memo </a:t>
            </a:r>
            <a:r>
              <a:rPr lang="en-US" sz="2000" dirty="0" smtClean="0">
                <a:latin typeface="Calibri" panose="020F0502020204030204" pitchFamily="34" charset="0"/>
                <a:cs typeface="Calibri" panose="020F0502020204030204" pitchFamily="34" charset="0"/>
              </a:rPr>
              <a:t>clarifies </a:t>
            </a:r>
            <a:r>
              <a:rPr lang="en-US" sz="2000" dirty="0">
                <a:latin typeface="Calibri" panose="020F0502020204030204" pitchFamily="34" charset="0"/>
                <a:cs typeface="Calibri" panose="020F0502020204030204" pitchFamily="34" charset="0"/>
              </a:rPr>
              <a:t>OSHA's </a:t>
            </a:r>
            <a:r>
              <a:rPr lang="en-US" sz="2000" dirty="0" smtClean="0">
                <a:latin typeface="Calibri" panose="020F0502020204030204" pitchFamily="34" charset="0"/>
                <a:cs typeface="Calibri" panose="020F0502020204030204" pitchFamily="34" charset="0"/>
              </a:rPr>
              <a:t>Position </a:t>
            </a:r>
            <a:r>
              <a:rPr lang="en-US" sz="2000" dirty="0">
                <a:latin typeface="Calibri" panose="020F0502020204030204" pitchFamily="34" charset="0"/>
                <a:cs typeface="Calibri" panose="020F0502020204030204" pitchFamily="34" charset="0"/>
              </a:rPr>
              <a:t>on i</a:t>
            </a:r>
            <a:r>
              <a:rPr lang="en-US" sz="2000" dirty="0" smtClean="0">
                <a:latin typeface="Calibri" panose="020F0502020204030204" pitchFamily="34" charset="0"/>
                <a:cs typeface="Calibri" panose="020F0502020204030204" pitchFamily="34" charset="0"/>
              </a:rPr>
              <a:t>ncentive </a:t>
            </a:r>
            <a:r>
              <a:rPr lang="en-US" sz="2000" dirty="0">
                <a:latin typeface="Calibri" panose="020F0502020204030204" pitchFamily="34" charset="0"/>
                <a:cs typeface="Calibri" panose="020F0502020204030204" pitchFamily="34" charset="0"/>
              </a:rPr>
              <a:t>p</a:t>
            </a:r>
            <a:r>
              <a:rPr lang="en-US" sz="2000" dirty="0" smtClean="0">
                <a:latin typeface="Calibri" panose="020F0502020204030204" pitchFamily="34" charset="0"/>
                <a:cs typeface="Calibri" panose="020F0502020204030204" pitchFamily="34" charset="0"/>
              </a:rPr>
              <a:t>rograms </a:t>
            </a:r>
            <a:r>
              <a:rPr lang="en-US" sz="2000" dirty="0">
                <a:latin typeface="Calibri" panose="020F0502020204030204" pitchFamily="34" charset="0"/>
                <a:cs typeface="Calibri" panose="020F0502020204030204" pitchFamily="34" charset="0"/>
              </a:rPr>
              <a:t>and </a:t>
            </a:r>
            <a:r>
              <a:rPr lang="en-US" sz="2000" dirty="0" smtClean="0">
                <a:latin typeface="Calibri" panose="020F0502020204030204" pitchFamily="34" charset="0"/>
                <a:cs typeface="Calibri" panose="020F0502020204030204" pitchFamily="34" charset="0"/>
              </a:rPr>
              <a:t>drug </a:t>
            </a:r>
            <a:r>
              <a:rPr lang="en-US" sz="2000" dirty="0">
                <a:latin typeface="Calibri" panose="020F0502020204030204" pitchFamily="34" charset="0"/>
                <a:cs typeface="Calibri" panose="020F0502020204030204" pitchFamily="34" charset="0"/>
              </a:rPr>
              <a:t>t</a:t>
            </a:r>
            <a:r>
              <a:rPr lang="en-US" sz="2000" dirty="0" smtClean="0">
                <a:latin typeface="Calibri" panose="020F0502020204030204" pitchFamily="34" charset="0"/>
                <a:cs typeface="Calibri" panose="020F0502020204030204" pitchFamily="34" charset="0"/>
              </a:rPr>
              <a:t>esting </a:t>
            </a:r>
            <a:r>
              <a:rPr lang="en-US" sz="2000" dirty="0">
                <a:latin typeface="Calibri" panose="020F0502020204030204" pitchFamily="34" charset="0"/>
                <a:cs typeface="Calibri" panose="020F0502020204030204" pitchFamily="34" charset="0"/>
              </a:rPr>
              <a:t>under the Recordkeeping Standard</a:t>
            </a:r>
          </a:p>
        </p:txBody>
      </p:sp>
    </p:spTree>
    <p:extLst>
      <p:ext uri="{BB962C8B-B14F-4D97-AF65-F5344CB8AC3E}">
        <p14:creationId xmlns:p14="http://schemas.microsoft.com/office/powerpoint/2010/main" val="1928565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97403"/>
            <a:ext cx="7848600" cy="1447800"/>
          </a:xfrm>
        </p:spPr>
        <p:txBody>
          <a:bodyPr/>
          <a:lstStyle/>
          <a:p>
            <a:pPr>
              <a:lnSpc>
                <a:spcPct val="95000"/>
              </a:lnSpc>
            </a:pPr>
            <a:r>
              <a:rPr lang="en-US"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Safety Incentive Programs:</a:t>
            </a:r>
            <a:br>
              <a:rPr lang="en-US"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Two Types and Results</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2"/>
          <p:cNvSpPr txBox="1">
            <a:spLocks noChangeArrowheads="1"/>
          </p:cNvSpPr>
          <p:nvPr/>
        </p:nvSpPr>
        <p:spPr bwMode="auto">
          <a:xfrm>
            <a:off x="452120" y="2319794"/>
            <a:ext cx="7010400" cy="419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90000"/>
              </a:lnSpc>
              <a:spcAft>
                <a:spcPts val="1200"/>
              </a:spcAft>
              <a:buClr>
                <a:srgbClr val="0070C0"/>
              </a:buClr>
              <a:buSzPct val="1100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Incentive programs can be an important tool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to promote workplace safety and health: </a:t>
            </a:r>
            <a:endParaRPr lang="en-US" sz="2400" dirty="0">
              <a:latin typeface="Calibri" panose="020F0502020204030204" pitchFamily="34" charset="0"/>
              <a:cs typeface="Calibri" panose="020F0502020204030204" pitchFamily="34" charset="0"/>
            </a:endParaRPr>
          </a:p>
          <a:p>
            <a:pPr lvl="1">
              <a:spcAft>
                <a:spcPts val="900"/>
              </a:spcAft>
            </a:pPr>
            <a:r>
              <a:rPr lang="en-US" sz="2000" b="1" dirty="0" smtClean="0">
                <a:solidFill>
                  <a:srgbClr val="0070C0"/>
                </a:solidFill>
                <a:latin typeface="Calibri" panose="020F0502020204030204" pitchFamily="34" charset="0"/>
                <a:cs typeface="Calibri" panose="020F0502020204030204" pitchFamily="34" charset="0"/>
              </a:rPr>
              <a:t>— </a:t>
            </a:r>
            <a:r>
              <a:rPr lang="en-US" dirty="0"/>
              <a:t>One type rewards workers for </a:t>
            </a:r>
            <a:r>
              <a:rPr lang="en-US" b="1" dirty="0"/>
              <a:t>reporting </a:t>
            </a:r>
            <a:r>
              <a:rPr lang="en-US" b="1" dirty="0" smtClean="0"/>
              <a:t>near misses </a:t>
            </a:r>
            <a:br>
              <a:rPr lang="en-US" b="1" dirty="0" smtClean="0"/>
            </a:br>
            <a:r>
              <a:rPr lang="en-US" b="1" dirty="0" smtClean="0"/>
              <a:t>or </a:t>
            </a:r>
            <a:r>
              <a:rPr lang="en-US" b="1" dirty="0"/>
              <a:t>hazards</a:t>
            </a:r>
            <a:r>
              <a:rPr lang="en-US" dirty="0"/>
              <a:t>, and encourages </a:t>
            </a:r>
            <a:r>
              <a:rPr lang="en-US" b="1" dirty="0"/>
              <a:t>involvement</a:t>
            </a:r>
            <a:r>
              <a:rPr lang="en-US" dirty="0"/>
              <a:t> in a safety </a:t>
            </a:r>
            <a:r>
              <a:rPr lang="en-US" dirty="0" smtClean="0"/>
              <a:t/>
            </a:r>
            <a:br>
              <a:rPr lang="en-US" dirty="0" smtClean="0"/>
            </a:br>
            <a:r>
              <a:rPr lang="en-US" dirty="0" smtClean="0"/>
              <a:t>and </a:t>
            </a:r>
            <a:r>
              <a:rPr lang="en-US" dirty="0"/>
              <a:t>health </a:t>
            </a:r>
            <a:r>
              <a:rPr lang="en-US" dirty="0" smtClean="0"/>
              <a:t>program..</a:t>
            </a:r>
            <a:endParaRPr lang="en-US" dirty="0"/>
          </a:p>
          <a:p>
            <a:pPr lvl="1">
              <a:spcAft>
                <a:spcPts val="1800"/>
              </a:spcAft>
            </a:pPr>
            <a:r>
              <a:rPr lang="en-US" b="1" dirty="0" smtClean="0">
                <a:solidFill>
                  <a:srgbClr val="0070C0"/>
                </a:solidFill>
                <a:latin typeface="Calibri" panose="020F0502020204030204" pitchFamily="34" charset="0"/>
                <a:cs typeface="Calibri" panose="020F0502020204030204" pitchFamily="34" charset="0"/>
              </a:rPr>
              <a:t>— </a:t>
            </a:r>
            <a:r>
              <a:rPr lang="en-US" dirty="0"/>
              <a:t>Another type is </a:t>
            </a:r>
            <a:r>
              <a:rPr lang="en-US" b="1" dirty="0"/>
              <a:t>rate-based</a:t>
            </a:r>
            <a:r>
              <a:rPr lang="en-US" dirty="0"/>
              <a:t> and focuses on reducing </a:t>
            </a:r>
            <a:r>
              <a:rPr lang="en-US" dirty="0" smtClean="0"/>
              <a:t/>
            </a:r>
            <a:br>
              <a:rPr lang="en-US" dirty="0" smtClean="0"/>
            </a:br>
            <a:r>
              <a:rPr lang="en-US" dirty="0" smtClean="0"/>
              <a:t>the </a:t>
            </a:r>
            <a:r>
              <a:rPr lang="en-US" dirty="0"/>
              <a:t>number of </a:t>
            </a:r>
            <a:r>
              <a:rPr lang="en-US" b="1" dirty="0"/>
              <a:t>reported</a:t>
            </a:r>
            <a:r>
              <a:rPr lang="en-US" dirty="0"/>
              <a:t> injuries and illnesses</a:t>
            </a:r>
            <a:r>
              <a:rPr lang="en-US" dirty="0" smtClean="0"/>
              <a:t>.</a:t>
            </a:r>
          </a:p>
          <a:p>
            <a:pPr marL="403225" lvl="1" indent="-342900">
              <a:lnSpc>
                <a:spcPct val="95000"/>
              </a:lnSpc>
              <a:buClr>
                <a:srgbClr val="0070C0"/>
              </a:buClr>
              <a:buSzPct val="110000"/>
              <a:buFont typeface="Wingdings" panose="05000000000000000000" pitchFamily="2" charset="2"/>
              <a:buChar char="§"/>
            </a:pPr>
            <a:r>
              <a:rPr lang="en-US" sz="2400" dirty="0">
                <a:latin typeface="Calibri" panose="020F0502020204030204" pitchFamily="34" charset="0"/>
                <a:cs typeface="Calibri" panose="020F0502020204030204" pitchFamily="34" charset="0"/>
              </a:rPr>
              <a:t>I</a:t>
            </a:r>
            <a:r>
              <a:rPr lang="en-US" sz="2400" dirty="0" smtClean="0">
                <a:latin typeface="Calibri" panose="020F0502020204030204" pitchFamily="34" charset="0"/>
                <a:cs typeface="Calibri" panose="020F0502020204030204" pitchFamily="34" charset="0"/>
              </a:rPr>
              <a:t>ncentive programs </a:t>
            </a:r>
            <a:r>
              <a:rPr lang="en-US" sz="2400" dirty="0">
                <a:latin typeface="Calibri" panose="020F0502020204030204" pitchFamily="34" charset="0"/>
                <a:cs typeface="Calibri" panose="020F0502020204030204" pitchFamily="34" charset="0"/>
              </a:rPr>
              <a:t>are </a:t>
            </a:r>
            <a:r>
              <a:rPr lang="en-US" sz="2400" b="1" dirty="0">
                <a:latin typeface="Calibri" panose="020F0502020204030204" pitchFamily="34" charset="0"/>
                <a:cs typeface="Calibri" panose="020F0502020204030204" pitchFamily="34" charset="0"/>
              </a:rPr>
              <a:t>allowed</a:t>
            </a:r>
            <a:r>
              <a:rPr lang="en-US" sz="2400" dirty="0">
                <a:latin typeface="Calibri" panose="020F0502020204030204" pitchFamily="34" charset="0"/>
                <a:cs typeface="Calibri" panose="020F0502020204030204" pitchFamily="34" charset="0"/>
              </a:rPr>
              <a:t>, as long </a:t>
            </a:r>
            <a:r>
              <a:rPr lang="en-US" sz="2400" dirty="0" smtClean="0">
                <a:latin typeface="Calibri" panose="020F0502020204030204" pitchFamily="34" charset="0"/>
                <a:cs typeface="Calibri" panose="020F0502020204030204" pitchFamily="34" charset="0"/>
              </a:rPr>
              <a:t>as </a:t>
            </a:r>
            <a:r>
              <a:rPr lang="en-US" sz="2400" dirty="0">
                <a:latin typeface="Calibri" panose="020F0502020204030204" pitchFamily="34" charset="0"/>
                <a:cs typeface="Calibri" panose="020F0502020204030204" pitchFamily="34" charset="0"/>
              </a:rPr>
              <a:t>the program and any </a:t>
            </a:r>
            <a:r>
              <a:rPr lang="en-US" sz="2400" dirty="0" smtClean="0">
                <a:latin typeface="Calibri" panose="020F0502020204030204" pitchFamily="34" charset="0"/>
                <a:cs typeface="Calibri" panose="020F0502020204030204" pitchFamily="34" charset="0"/>
              </a:rPr>
              <a:t>employer actions as </a:t>
            </a:r>
            <a:r>
              <a:rPr lang="en-US" sz="2400" dirty="0">
                <a:latin typeface="Calibri" panose="020F0502020204030204" pitchFamily="34" charset="0"/>
                <a:cs typeface="Calibri" panose="020F0502020204030204" pitchFamily="34" charset="0"/>
              </a:rPr>
              <a:t>part of the program, </a:t>
            </a:r>
            <a:r>
              <a:rPr lang="en-US" sz="2400" b="1" dirty="0">
                <a:latin typeface="Calibri" panose="020F0502020204030204" pitchFamily="34" charset="0"/>
                <a:cs typeface="Calibri" panose="020F0502020204030204" pitchFamily="34" charset="0"/>
              </a:rPr>
              <a:t>do not discourage workers from reporting </a:t>
            </a:r>
            <a:r>
              <a:rPr lang="en-US" sz="2400" dirty="0">
                <a:latin typeface="Calibri" panose="020F0502020204030204" pitchFamily="34" charset="0"/>
                <a:cs typeface="Calibri" panose="020F0502020204030204" pitchFamily="34" charset="0"/>
              </a:rPr>
              <a:t>injuries or illnesses</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7" name="Rounded Rectangle 6" descr="Decorative figure"/>
          <p:cNvSpPr/>
          <p:nvPr/>
        </p:nvSpPr>
        <p:spPr>
          <a:xfrm>
            <a:off x="7144407" y="2133600"/>
            <a:ext cx="1828800" cy="2286000"/>
          </a:xfrm>
          <a:prstGeom prst="roundRect">
            <a:avLst>
              <a:gd name="adj" fmla="val 13037"/>
            </a:avLst>
          </a:prstGeom>
          <a:solidFill>
            <a:srgbClr val="FFFF00"/>
          </a:solidFill>
          <a:effectLst>
            <a:outerShdw blurRad="165100" dist="139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descr="Decorative figure"/>
          <p:cNvSpPr txBox="1"/>
          <p:nvPr/>
        </p:nvSpPr>
        <p:spPr>
          <a:xfrm>
            <a:off x="7144407" y="2286000"/>
            <a:ext cx="1828800" cy="1938992"/>
          </a:xfrm>
          <a:prstGeom prst="rect">
            <a:avLst/>
          </a:prstGeom>
          <a:noFill/>
        </p:spPr>
        <p:txBody>
          <a:bodyPr wrap="square" rtlCol="0">
            <a:spAutoFit/>
          </a:bodyPr>
          <a:lstStyle/>
          <a:p>
            <a:pPr algn="ctr"/>
            <a:r>
              <a:rPr lang="en-US" sz="2400" dirty="0" smtClean="0">
                <a:latin typeface="Franklin Gothic Demi Cond" panose="020B0706030402020204" pitchFamily="34" charset="0"/>
              </a:rPr>
              <a:t>Programs cannot discourage workers from reporting!</a:t>
            </a:r>
            <a:endParaRPr lang="en-US" sz="2400" dirty="0">
              <a:latin typeface="Franklin Gothic Demi Cond" panose="020B0706030402020204" pitchFamily="34" charset="0"/>
            </a:endParaRPr>
          </a:p>
        </p:txBody>
      </p:sp>
    </p:spTree>
    <p:extLst>
      <p:ext uri="{BB962C8B-B14F-4D97-AF65-F5344CB8AC3E}">
        <p14:creationId xmlns:p14="http://schemas.microsoft.com/office/powerpoint/2010/main" val="2743013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817" y="457200"/>
            <a:ext cx="7848600" cy="1143000"/>
          </a:xfrm>
        </p:spPr>
        <p:txBody>
          <a:bodyPr/>
          <a:lstStyle/>
          <a:p>
            <a:pPr>
              <a:lnSpc>
                <a:spcPct val="95000"/>
              </a:lnSpc>
            </a:pPr>
            <a:r>
              <a:rPr lang="en-US" dirty="0" smtClean="0">
                <a:effectLst>
                  <a:outerShdw blurRad="38100" dist="38100" dir="2700000" algn="tl">
                    <a:srgbClr val="000000">
                      <a:alpha val="43137"/>
                    </a:srgbClr>
                  </a:outerShdw>
                </a:effectLst>
              </a:rPr>
              <a:t>Safety Incentive Programs:</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Creating </a:t>
            </a:r>
            <a:r>
              <a:rPr lang="en-US" dirty="0" err="1" smtClean="0">
                <a:effectLst>
                  <a:outerShdw blurRad="38100" dist="38100" dir="2700000" algn="tl">
                    <a:srgbClr val="000000">
                      <a:alpha val="43137"/>
                    </a:srgbClr>
                  </a:outerShdw>
                </a:effectLst>
              </a:rPr>
              <a:t>Postitive</a:t>
            </a:r>
            <a:r>
              <a:rPr lang="en-US" dirty="0" smtClean="0">
                <a:effectLst>
                  <a:outerShdw blurRad="38100" dist="38100" dir="2700000" algn="tl">
                    <a:srgbClr val="000000">
                      <a:alpha val="43137"/>
                    </a:srgbClr>
                  </a:outerShdw>
                </a:effectLst>
              </a:rPr>
              <a:t> Steps</a:t>
            </a:r>
            <a:endParaRPr lang="en-US" dirty="0">
              <a:effectLst>
                <a:outerShdw blurRad="38100" dist="38100" dir="2700000" algn="tl">
                  <a:srgbClr val="000000">
                    <a:alpha val="43137"/>
                  </a:srgbClr>
                </a:outerShdw>
              </a:effectLst>
            </a:endParaRPr>
          </a:p>
        </p:txBody>
      </p:sp>
      <p:sp>
        <p:nvSpPr>
          <p:cNvPr id="4" name="TextBox 2"/>
          <p:cNvSpPr txBox="1">
            <a:spLocks noChangeArrowheads="1"/>
          </p:cNvSpPr>
          <p:nvPr/>
        </p:nvSpPr>
        <p:spPr bwMode="auto">
          <a:xfrm>
            <a:off x="404036" y="2514600"/>
            <a:ext cx="805416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90000"/>
              </a:lnSpc>
              <a:spcAft>
                <a:spcPts val="1800"/>
              </a:spcAft>
              <a:buClr>
                <a:srgbClr val="0070C0"/>
              </a:buClr>
              <a:buSzPct val="1100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A </a:t>
            </a:r>
            <a:r>
              <a:rPr lang="en-US" sz="2400" b="1" dirty="0" smtClean="0">
                <a:latin typeface="Calibri" panose="020F0502020204030204" pitchFamily="34" charset="0"/>
                <a:cs typeface="Calibri" panose="020F0502020204030204" pitchFamily="34" charset="0"/>
              </a:rPr>
              <a:t>statement</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that workers are encouraged </a:t>
            </a:r>
            <a:r>
              <a:rPr lang="en-US" sz="2400" dirty="0" smtClean="0">
                <a:latin typeface="Calibri" panose="020F0502020204030204" pitchFamily="34" charset="0"/>
                <a:cs typeface="Calibri" panose="020F0502020204030204" pitchFamily="34" charset="0"/>
              </a:rPr>
              <a:t>to </a:t>
            </a:r>
            <a:r>
              <a:rPr lang="en-US" sz="2400" dirty="0">
                <a:latin typeface="Calibri" panose="020F0502020204030204" pitchFamily="34" charset="0"/>
                <a:cs typeface="Calibri" panose="020F0502020204030204" pitchFamily="34" charset="0"/>
              </a:rPr>
              <a:t>report and </a:t>
            </a:r>
            <a:r>
              <a:rPr lang="en-US" sz="2400" dirty="0" smtClean="0">
                <a:latin typeface="Calibri" panose="020F0502020204030204" pitchFamily="34" charset="0"/>
                <a:cs typeface="Calibri" panose="020F0502020204030204" pitchFamily="34" charset="0"/>
              </a:rPr>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will </a:t>
            </a:r>
            <a:r>
              <a:rPr lang="en-US" sz="2400" dirty="0">
                <a:latin typeface="Calibri" panose="020F0502020204030204" pitchFamily="34" charset="0"/>
                <a:cs typeface="Calibri" panose="020F0502020204030204" pitchFamily="34" charset="0"/>
              </a:rPr>
              <a:t>not face </a:t>
            </a:r>
            <a:r>
              <a:rPr lang="en-US" sz="2400" dirty="0" smtClean="0">
                <a:latin typeface="Calibri" panose="020F0502020204030204" pitchFamily="34" charset="0"/>
                <a:cs typeface="Calibri" panose="020F0502020204030204" pitchFamily="34" charset="0"/>
              </a:rPr>
              <a:t>retaliation </a:t>
            </a:r>
            <a:r>
              <a:rPr lang="en-US" sz="2400" b="1" dirty="0" smtClean="0">
                <a:latin typeface="Calibri" panose="020F0502020204030204" pitchFamily="34" charset="0"/>
                <a:cs typeface="Calibri" panose="020F0502020204030204" pitchFamily="34" charset="0"/>
              </a:rPr>
              <a:t>may </a:t>
            </a:r>
            <a:r>
              <a:rPr lang="en-US" sz="2400" b="1" dirty="0">
                <a:latin typeface="Calibri" panose="020F0502020204030204" pitchFamily="34" charset="0"/>
                <a:cs typeface="Calibri" panose="020F0502020204030204" pitchFamily="34" charset="0"/>
              </a:rPr>
              <a:t>not be adequate </a:t>
            </a:r>
            <a:r>
              <a:rPr lang="en-US" sz="2400" dirty="0">
                <a:latin typeface="Calibri" panose="020F0502020204030204" pitchFamily="34" charset="0"/>
                <a:cs typeface="Calibri" panose="020F0502020204030204" pitchFamily="34" charset="0"/>
              </a:rPr>
              <a:t>to ensure </a:t>
            </a:r>
            <a:r>
              <a:rPr lang="en-US" sz="2400" dirty="0" smtClean="0">
                <a:latin typeface="Calibri" panose="020F0502020204030204" pitchFamily="34" charset="0"/>
                <a:cs typeface="Calibri" panose="020F0502020204030204" pitchFamily="34" charset="0"/>
              </a:rPr>
              <a:t/>
            </a:r>
            <a:br>
              <a:rPr lang="en-US" sz="2400" dirty="0" smtClean="0">
                <a:latin typeface="Calibri" panose="020F0502020204030204" pitchFamily="34" charset="0"/>
                <a:cs typeface="Calibri" panose="020F0502020204030204" pitchFamily="34" charset="0"/>
              </a:rPr>
            </a:br>
            <a:r>
              <a:rPr lang="en-US" sz="2400" dirty="0" smtClean="0">
                <a:latin typeface="Calibri" panose="020F0502020204030204" pitchFamily="34" charset="0"/>
                <a:cs typeface="Calibri" panose="020F0502020204030204" pitchFamily="34" charset="0"/>
              </a:rPr>
              <a:t>that workers </a:t>
            </a:r>
            <a:r>
              <a:rPr lang="en-US" sz="2400" dirty="0">
                <a:latin typeface="Calibri" panose="020F0502020204030204" pitchFamily="34" charset="0"/>
                <a:cs typeface="Calibri" panose="020F0502020204030204" pitchFamily="34" charset="0"/>
              </a:rPr>
              <a:t>actually </a:t>
            </a:r>
            <a:r>
              <a:rPr lang="en-US" sz="2400" b="1" dirty="0">
                <a:latin typeface="Calibri" panose="020F0502020204030204" pitchFamily="34" charset="0"/>
                <a:cs typeface="Calibri" panose="020F0502020204030204" pitchFamily="34" charset="0"/>
              </a:rPr>
              <a:t>feel free </a:t>
            </a:r>
            <a:r>
              <a:rPr lang="en-US" sz="2400" dirty="0">
                <a:latin typeface="Calibri" panose="020F0502020204030204" pitchFamily="34" charset="0"/>
                <a:cs typeface="Calibri" panose="020F0502020204030204" pitchFamily="34" charset="0"/>
              </a:rPr>
              <a:t>to </a:t>
            </a:r>
            <a:r>
              <a:rPr lang="en-US" sz="2400" dirty="0" smtClean="0">
                <a:latin typeface="Calibri" panose="020F0502020204030204" pitchFamily="34" charset="0"/>
                <a:cs typeface="Calibri" panose="020F0502020204030204" pitchFamily="34" charset="0"/>
              </a:rPr>
              <a:t>report.</a:t>
            </a:r>
          </a:p>
          <a:p>
            <a:pPr lvl="0">
              <a:lnSpc>
                <a:spcPct val="90000"/>
              </a:lnSpc>
              <a:spcAft>
                <a:spcPts val="1000"/>
              </a:spcAft>
              <a:buClr>
                <a:srgbClr val="0070C0"/>
              </a:buClr>
              <a:buSzPct val="1100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Employers can </a:t>
            </a:r>
            <a:r>
              <a:rPr lang="en-US" sz="2400" b="1" dirty="0" smtClean="0">
                <a:latin typeface="Calibri" panose="020F0502020204030204" pitchFamily="34" charset="0"/>
                <a:cs typeface="Calibri" panose="020F0502020204030204" pitchFamily="34" charset="0"/>
              </a:rPr>
              <a:t>create a workplace culture </a:t>
            </a:r>
            <a:r>
              <a:rPr lang="en-US" sz="2400" dirty="0" smtClean="0">
                <a:latin typeface="Calibri" panose="020F0502020204030204" pitchFamily="34" charset="0"/>
                <a:cs typeface="Calibri" panose="020F0502020204030204" pitchFamily="34" charset="0"/>
              </a:rPr>
              <a:t>that emphasizes safety, not just rates, by having:</a:t>
            </a:r>
          </a:p>
          <a:p>
            <a:pPr marL="914400" lvl="1">
              <a:lnSpc>
                <a:spcPct val="90000"/>
              </a:lnSpc>
              <a:spcAft>
                <a:spcPts val="1000"/>
              </a:spcAft>
            </a:pPr>
            <a:r>
              <a:rPr lang="en-US" sz="2000" b="1" dirty="0" smtClean="0">
                <a:solidFill>
                  <a:srgbClr val="0070C0"/>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an </a:t>
            </a:r>
            <a:r>
              <a:rPr lang="en-US" sz="2000" b="1" dirty="0" smtClean="0">
                <a:latin typeface="Calibri" panose="020F0502020204030204" pitchFamily="34" charset="0"/>
                <a:cs typeface="Calibri" panose="020F0502020204030204" pitchFamily="34" charset="0"/>
              </a:rPr>
              <a:t>incentive program </a:t>
            </a:r>
            <a:r>
              <a:rPr lang="en-US" sz="2000" dirty="0" smtClean="0">
                <a:latin typeface="Calibri" panose="020F0502020204030204" pitchFamily="34" charset="0"/>
                <a:cs typeface="Calibri" panose="020F0502020204030204" pitchFamily="34" charset="0"/>
              </a:rPr>
              <a:t>that rewards workers </a:t>
            </a:r>
            <a:br>
              <a:rPr lang="en-US" sz="2000" dirty="0" smtClean="0">
                <a:latin typeface="Calibri" panose="020F0502020204030204" pitchFamily="34" charset="0"/>
                <a:cs typeface="Calibri" panose="020F0502020204030204" pitchFamily="34" charset="0"/>
              </a:rPr>
            </a:br>
            <a:r>
              <a:rPr lang="en-US" sz="2000" dirty="0" smtClean="0">
                <a:latin typeface="Calibri" panose="020F0502020204030204" pitchFamily="34" charset="0"/>
                <a:cs typeface="Calibri" panose="020F0502020204030204" pitchFamily="34" charset="0"/>
              </a:rPr>
              <a:t>who identify unsafe conditions in the workplace</a:t>
            </a:r>
          </a:p>
          <a:p>
            <a:pPr marL="914400" lvl="1">
              <a:lnSpc>
                <a:spcPct val="90000"/>
              </a:lnSpc>
              <a:spcAft>
                <a:spcPts val="1000"/>
              </a:spcAft>
            </a:pPr>
            <a:r>
              <a:rPr lang="en-US" sz="2000" b="1" dirty="0" smtClean="0">
                <a:solidFill>
                  <a:srgbClr val="0070C0"/>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 </a:t>
            </a:r>
            <a:r>
              <a:rPr lang="en-US" sz="2000" b="1" dirty="0" smtClean="0">
                <a:latin typeface="Calibri" panose="020F0502020204030204" pitchFamily="34" charset="0"/>
                <a:cs typeface="Calibri" panose="020F0502020204030204" pitchFamily="34" charset="0"/>
              </a:rPr>
              <a:t>training program </a:t>
            </a:r>
            <a:r>
              <a:rPr lang="en-US" sz="2000" dirty="0" smtClean="0">
                <a:latin typeface="Calibri" panose="020F0502020204030204" pitchFamily="34" charset="0"/>
                <a:cs typeface="Calibri" panose="020F0502020204030204" pitchFamily="34" charset="0"/>
              </a:rPr>
              <a:t>for all workers to reinforce reporting rights and responsibilities, emphasizing the employer’s no-retaliation policy</a:t>
            </a:r>
          </a:p>
          <a:p>
            <a:pPr marL="914400" lvl="1">
              <a:lnSpc>
                <a:spcPct val="90000"/>
              </a:lnSpc>
              <a:spcAft>
                <a:spcPts val="600"/>
              </a:spcAft>
            </a:pPr>
            <a:r>
              <a:rPr lang="en-US" sz="2000" b="1" dirty="0" smtClean="0">
                <a:solidFill>
                  <a:srgbClr val="0070C0"/>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 mechanism for </a:t>
            </a:r>
            <a:r>
              <a:rPr lang="en-US" sz="2000" b="1" dirty="0" smtClean="0">
                <a:latin typeface="Calibri" panose="020F0502020204030204" pitchFamily="34" charset="0"/>
                <a:cs typeface="Calibri" panose="020F0502020204030204" pitchFamily="34" charset="0"/>
              </a:rPr>
              <a:t>accurately evaluating </a:t>
            </a:r>
            <a:r>
              <a:rPr lang="en-US" sz="2000" dirty="0" smtClean="0">
                <a:latin typeface="Calibri" panose="020F0502020204030204" pitchFamily="34" charset="0"/>
                <a:cs typeface="Calibri" panose="020F0502020204030204" pitchFamily="34" charset="0"/>
              </a:rPr>
              <a:t>workers’ </a:t>
            </a:r>
            <a:br>
              <a:rPr lang="en-US" sz="2000" dirty="0" smtClean="0">
                <a:latin typeface="Calibri" panose="020F0502020204030204" pitchFamily="34" charset="0"/>
                <a:cs typeface="Calibri" panose="020F0502020204030204" pitchFamily="34" charset="0"/>
              </a:rPr>
            </a:br>
            <a:r>
              <a:rPr lang="en-US" sz="2000" b="1" dirty="0" smtClean="0">
                <a:latin typeface="Calibri" panose="020F0502020204030204" pitchFamily="34" charset="0"/>
                <a:cs typeface="Calibri" panose="020F0502020204030204" pitchFamily="34" charset="0"/>
              </a:rPr>
              <a:t>willingness</a:t>
            </a:r>
            <a:r>
              <a:rPr lang="en-US" sz="2000" dirty="0" smtClean="0">
                <a:latin typeface="Calibri" panose="020F0502020204030204" pitchFamily="34" charset="0"/>
                <a:cs typeface="Calibri" panose="020F0502020204030204" pitchFamily="34" charset="0"/>
              </a:rPr>
              <a:t> to report injuries and illnesses</a:t>
            </a:r>
          </a:p>
        </p:txBody>
      </p:sp>
    </p:spTree>
    <p:extLst>
      <p:ext uri="{BB962C8B-B14F-4D97-AF65-F5344CB8AC3E}">
        <p14:creationId xmlns:p14="http://schemas.microsoft.com/office/powerpoint/2010/main" val="3309608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86" y="457200"/>
            <a:ext cx="7848600" cy="685800"/>
          </a:xfrm>
        </p:spPr>
        <p:txBody>
          <a:bodyPr/>
          <a:lstStyle/>
          <a:p>
            <a:pPr>
              <a:lnSpc>
                <a:spcPct val="95000"/>
              </a:lnSpc>
            </a:pPr>
            <a:r>
              <a:rPr lang="en-US" dirty="0" smtClean="0">
                <a:effectLst>
                  <a:outerShdw blurRad="38100" dist="38100" dir="2700000" algn="tl">
                    <a:srgbClr val="000000">
                      <a:alpha val="43137"/>
                    </a:srgbClr>
                  </a:outerShdw>
                </a:effectLst>
              </a:rPr>
              <a:t>Post-Incident Drug Testing</a:t>
            </a:r>
            <a:endParaRPr lang="en-US" dirty="0">
              <a:effectLst>
                <a:outerShdw blurRad="38100" dist="38100" dir="2700000" algn="tl">
                  <a:srgbClr val="000000">
                    <a:alpha val="43137"/>
                  </a:srgbClr>
                </a:outerShdw>
              </a:effectLst>
            </a:endParaRPr>
          </a:p>
        </p:txBody>
      </p:sp>
      <p:sp>
        <p:nvSpPr>
          <p:cNvPr id="4" name="TextBox 2"/>
          <p:cNvSpPr txBox="1">
            <a:spLocks noChangeArrowheads="1"/>
          </p:cNvSpPr>
          <p:nvPr/>
        </p:nvSpPr>
        <p:spPr bwMode="auto">
          <a:xfrm>
            <a:off x="429986" y="2603522"/>
            <a:ext cx="7494814" cy="340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90000"/>
              </a:lnSpc>
              <a:spcAft>
                <a:spcPts val="1800"/>
              </a:spcAft>
              <a:buClr>
                <a:srgbClr val="0070C0"/>
              </a:buClr>
              <a:buSzPct val="1100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Workplace drug testing is allowed, </a:t>
            </a:r>
            <a:r>
              <a:rPr lang="en-US" sz="2400" b="1" dirty="0" smtClean="0">
                <a:latin typeface="Calibri" panose="020F0502020204030204" pitchFamily="34" charset="0"/>
                <a:cs typeface="Calibri" panose="020F0502020204030204" pitchFamily="34" charset="0"/>
              </a:rPr>
              <a:t>as long as </a:t>
            </a:r>
            <a:br>
              <a:rPr lang="en-US" sz="2400" b="1" dirty="0" smtClean="0">
                <a:latin typeface="Calibri" panose="020F0502020204030204" pitchFamily="34" charset="0"/>
                <a:cs typeface="Calibri" panose="020F0502020204030204" pitchFamily="34" charset="0"/>
              </a:rPr>
            </a:br>
            <a:r>
              <a:rPr lang="en-US" sz="2400" b="1" dirty="0" smtClean="0">
                <a:latin typeface="Calibri" panose="020F0502020204030204" pitchFamily="34" charset="0"/>
                <a:cs typeface="Calibri" panose="020F0502020204030204" pitchFamily="34" charset="0"/>
              </a:rPr>
              <a:t>the testing is not retaliatory</a:t>
            </a:r>
            <a:r>
              <a:rPr lang="en-US" sz="2400" dirty="0" smtClean="0">
                <a:latin typeface="Calibri" panose="020F0502020204030204" pitchFamily="34" charset="0"/>
                <a:cs typeface="Calibri" panose="020F0502020204030204" pitchFamily="34" charset="0"/>
              </a:rPr>
              <a:t> in nature</a:t>
            </a:r>
          </a:p>
          <a:p>
            <a:pPr lvl="0">
              <a:lnSpc>
                <a:spcPct val="90000"/>
              </a:lnSpc>
              <a:spcAft>
                <a:spcPts val="900"/>
              </a:spcAft>
              <a:buClr>
                <a:srgbClr val="0070C0"/>
              </a:buClr>
              <a:buSzPct val="110000"/>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Examples of </a:t>
            </a:r>
            <a:r>
              <a:rPr lang="en-US" sz="2400" b="1" dirty="0" smtClean="0">
                <a:latin typeface="Calibri" panose="020F0502020204030204" pitchFamily="34" charset="0"/>
                <a:cs typeface="Calibri" panose="020F0502020204030204" pitchFamily="34" charset="0"/>
              </a:rPr>
              <a:t>permissible</a:t>
            </a:r>
            <a:r>
              <a:rPr lang="en-US" sz="2400" dirty="0" smtClean="0">
                <a:latin typeface="Calibri" panose="020F0502020204030204" pitchFamily="34" charset="0"/>
                <a:cs typeface="Calibri" panose="020F0502020204030204" pitchFamily="34" charset="0"/>
              </a:rPr>
              <a:t> drug testing:</a:t>
            </a:r>
          </a:p>
          <a:p>
            <a:pPr marL="914400" lvl="1">
              <a:lnSpc>
                <a:spcPct val="90000"/>
              </a:lnSpc>
              <a:spcAft>
                <a:spcPts val="600"/>
              </a:spcAft>
            </a:pPr>
            <a:r>
              <a:rPr lang="en-US" sz="2000" b="1" dirty="0" smtClean="0">
                <a:solidFill>
                  <a:srgbClr val="0070C0"/>
                </a:solidFill>
                <a:latin typeface="Calibri" panose="020F0502020204030204" pitchFamily="34" charset="0"/>
                <a:cs typeface="Calibri" panose="020F0502020204030204" pitchFamily="34" charset="0"/>
              </a:rPr>
              <a:t>— </a:t>
            </a:r>
            <a:r>
              <a:rPr lang="en-US" sz="2000" b="1" dirty="0" smtClean="0">
                <a:latin typeface="Calibri" panose="020F0502020204030204" pitchFamily="34" charset="0"/>
                <a:cs typeface="Calibri" panose="020F0502020204030204" pitchFamily="34" charset="0"/>
              </a:rPr>
              <a:t>random</a:t>
            </a:r>
            <a:r>
              <a:rPr lang="en-US" sz="2000" dirty="0" smtClean="0">
                <a:latin typeface="Calibri" panose="020F0502020204030204" pitchFamily="34" charset="0"/>
                <a:cs typeface="Calibri" panose="020F0502020204030204" pitchFamily="34" charset="0"/>
              </a:rPr>
              <a:t> testing</a:t>
            </a:r>
          </a:p>
          <a:p>
            <a:pPr marL="914400" lvl="1">
              <a:lnSpc>
                <a:spcPct val="90000"/>
              </a:lnSpc>
              <a:spcAft>
                <a:spcPts val="600"/>
              </a:spcAft>
            </a:pPr>
            <a:r>
              <a:rPr lang="en-US" sz="2000" b="1" dirty="0" smtClean="0">
                <a:solidFill>
                  <a:srgbClr val="0070C0"/>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testing </a:t>
            </a:r>
            <a:r>
              <a:rPr lang="en-US" sz="2000" b="1" dirty="0" smtClean="0">
                <a:latin typeface="Calibri" panose="020F0502020204030204" pitchFamily="34" charset="0"/>
                <a:cs typeface="Calibri" panose="020F0502020204030204" pitchFamily="34" charset="0"/>
              </a:rPr>
              <a:t>unrelated</a:t>
            </a:r>
            <a:r>
              <a:rPr lang="en-US" sz="2000" dirty="0" smtClean="0">
                <a:latin typeface="Calibri" panose="020F0502020204030204" pitchFamily="34" charset="0"/>
                <a:cs typeface="Calibri" panose="020F0502020204030204" pitchFamily="34" charset="0"/>
              </a:rPr>
              <a:t> to reporting a work-related injury or illness</a:t>
            </a:r>
          </a:p>
          <a:p>
            <a:pPr marL="914400" lvl="1">
              <a:lnSpc>
                <a:spcPct val="90000"/>
              </a:lnSpc>
              <a:spcAft>
                <a:spcPts val="600"/>
              </a:spcAft>
            </a:pPr>
            <a:r>
              <a:rPr lang="en-US" sz="2000" b="1" dirty="0" smtClean="0">
                <a:solidFill>
                  <a:srgbClr val="0070C0"/>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testing under a state </a:t>
            </a:r>
            <a:r>
              <a:rPr lang="en-US" sz="2000" b="1" dirty="0" smtClean="0">
                <a:latin typeface="Calibri" panose="020F0502020204030204" pitchFamily="34" charset="0"/>
                <a:cs typeface="Calibri" panose="020F0502020204030204" pitchFamily="34" charset="0"/>
              </a:rPr>
              <a:t>workers’ compensation </a:t>
            </a:r>
            <a:r>
              <a:rPr lang="en-US" sz="2000" dirty="0" smtClean="0">
                <a:latin typeface="Calibri" panose="020F0502020204030204" pitchFamily="34" charset="0"/>
                <a:cs typeface="Calibri" panose="020F0502020204030204" pitchFamily="34" charset="0"/>
              </a:rPr>
              <a:t>law</a:t>
            </a:r>
          </a:p>
          <a:p>
            <a:pPr marL="914400" lvl="1">
              <a:lnSpc>
                <a:spcPct val="90000"/>
              </a:lnSpc>
              <a:spcAft>
                <a:spcPts val="600"/>
              </a:spcAft>
            </a:pPr>
            <a:r>
              <a:rPr lang="en-US" sz="2000" b="1" dirty="0">
                <a:solidFill>
                  <a:srgbClr val="0070C0"/>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testing under other </a:t>
            </a:r>
            <a:r>
              <a:rPr lang="en-US" sz="2000" b="1" dirty="0" smtClean="0">
                <a:latin typeface="Calibri" panose="020F0502020204030204" pitchFamily="34" charset="0"/>
                <a:cs typeface="Calibri" panose="020F0502020204030204" pitchFamily="34" charset="0"/>
              </a:rPr>
              <a:t>federal law</a:t>
            </a:r>
            <a:endParaRPr lang="en-US" sz="2000" dirty="0">
              <a:latin typeface="Calibri" panose="020F0502020204030204" pitchFamily="34" charset="0"/>
              <a:cs typeface="Calibri" panose="020F0502020204030204" pitchFamily="34" charset="0"/>
            </a:endParaRPr>
          </a:p>
          <a:p>
            <a:pPr marL="914400" lvl="1">
              <a:lnSpc>
                <a:spcPct val="90000"/>
              </a:lnSpc>
              <a:spcAft>
                <a:spcPts val="600"/>
              </a:spcAft>
            </a:pPr>
            <a:r>
              <a:rPr lang="en-US" sz="2000" b="1" dirty="0" smtClean="0">
                <a:solidFill>
                  <a:srgbClr val="0070C0"/>
                </a:solidFill>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testing to evaluate the </a:t>
            </a:r>
            <a:r>
              <a:rPr lang="en-US" sz="2000" b="1" dirty="0" smtClean="0">
                <a:latin typeface="Calibri" panose="020F0502020204030204" pitchFamily="34" charset="0"/>
                <a:cs typeface="Calibri" panose="020F0502020204030204" pitchFamily="34" charset="0"/>
              </a:rPr>
              <a:t>root cause </a:t>
            </a:r>
            <a:r>
              <a:rPr lang="en-US" sz="2000" dirty="0" smtClean="0">
                <a:latin typeface="Calibri" panose="020F0502020204030204" pitchFamily="34" charset="0"/>
                <a:cs typeface="Calibri" panose="020F0502020204030204" pitchFamily="34" charset="0"/>
              </a:rPr>
              <a:t>of a workplace incident </a:t>
            </a:r>
            <a:br>
              <a:rPr lang="en-US" sz="2000" dirty="0" smtClean="0">
                <a:latin typeface="Calibri" panose="020F0502020204030204" pitchFamily="34" charset="0"/>
                <a:cs typeface="Calibri" panose="020F0502020204030204" pitchFamily="34" charset="0"/>
              </a:rPr>
            </a:br>
            <a:endParaRPr lang="en-US" sz="2000" dirty="0" smtClean="0">
              <a:latin typeface="Calibri" panose="020F0502020204030204" pitchFamily="34" charset="0"/>
              <a:cs typeface="Calibri" panose="020F0502020204030204" pitchFamily="34" charset="0"/>
            </a:endParaRPr>
          </a:p>
        </p:txBody>
      </p:sp>
      <p:sp>
        <p:nvSpPr>
          <p:cNvPr id="7" name="Rounded Rectangle 6" descr="Decorative figure"/>
          <p:cNvSpPr/>
          <p:nvPr/>
        </p:nvSpPr>
        <p:spPr>
          <a:xfrm>
            <a:off x="6858000" y="1905000"/>
            <a:ext cx="1828800" cy="2133600"/>
          </a:xfrm>
          <a:prstGeom prst="roundRect">
            <a:avLst>
              <a:gd name="adj" fmla="val 13037"/>
            </a:avLst>
          </a:prstGeom>
          <a:solidFill>
            <a:srgbClr val="FFFF00"/>
          </a:solidFill>
          <a:effectLst>
            <a:outerShdw blurRad="165100" dist="139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71852" y="2039237"/>
            <a:ext cx="1600200" cy="1865126"/>
          </a:xfrm>
          <a:prstGeom prst="rect">
            <a:avLst/>
          </a:prstGeom>
          <a:noFill/>
        </p:spPr>
        <p:txBody>
          <a:bodyPr wrap="square" rtlCol="0">
            <a:spAutoFit/>
          </a:bodyPr>
          <a:lstStyle/>
          <a:p>
            <a:pPr>
              <a:lnSpc>
                <a:spcPct val="120000"/>
              </a:lnSpc>
            </a:pPr>
            <a:r>
              <a:rPr lang="en-US" sz="2400" dirty="0" smtClean="0">
                <a:latin typeface="Franklin Gothic Demi Cond" panose="020B0706030402020204" pitchFamily="34" charset="0"/>
              </a:rPr>
              <a:t>Drug tests cannot be retaliatory in nature</a:t>
            </a:r>
          </a:p>
        </p:txBody>
      </p:sp>
    </p:spTree>
    <p:extLst>
      <p:ext uri="{BB962C8B-B14F-4D97-AF65-F5344CB8AC3E}">
        <p14:creationId xmlns:p14="http://schemas.microsoft.com/office/powerpoint/2010/main" val="1345136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489011"/>
            <a:ext cx="4636384" cy="3231654"/>
          </a:xfrm>
          <a:prstGeom prst="rect">
            <a:avLst/>
          </a:prstGeom>
          <a:noFill/>
        </p:spPr>
        <p:txBody>
          <a:bodyPr wrap="square">
            <a:spAutoFit/>
          </a:bodyPr>
          <a:lstStyle/>
          <a:p>
            <a:pPr marL="342900" indent="-342900" eaLnBrk="1" hangingPunct="1">
              <a:buClr>
                <a:srgbClr val="0070C0"/>
              </a:buClr>
              <a:buSzPct val="110000"/>
              <a:buFont typeface="Wingdings" panose="05000000000000000000" pitchFamily="2" charset="2"/>
              <a:buChar char="§"/>
              <a:defRPr/>
            </a:pPr>
            <a:r>
              <a:rPr lang="en-US" sz="2200" b="1" dirty="0">
                <a:latin typeface="Calibri" panose="020F0502020204030204" pitchFamily="34" charset="0"/>
              </a:rPr>
              <a:t>Training must be provided </a:t>
            </a:r>
            <a:r>
              <a:rPr lang="en-US" sz="2200" dirty="0">
                <a:latin typeface="Calibri" panose="020F0502020204030204" pitchFamily="34" charset="0"/>
              </a:rPr>
              <a:t>to workers who face hazards on </a:t>
            </a:r>
            <a:r>
              <a:rPr lang="en-US" sz="2200" dirty="0" smtClean="0">
                <a:latin typeface="Calibri" panose="020F0502020204030204" pitchFamily="34" charset="0"/>
              </a:rPr>
              <a:t>the </a:t>
            </a:r>
            <a:r>
              <a:rPr lang="en-US" sz="2200" dirty="0">
                <a:latin typeface="Calibri" panose="020F0502020204030204" pitchFamily="34" charset="0"/>
              </a:rPr>
              <a:t>job. </a:t>
            </a:r>
          </a:p>
          <a:p>
            <a:pPr marL="171450" indent="-171450" eaLnBrk="1" hangingPunct="1">
              <a:buClr>
                <a:srgbClr val="0070C0"/>
              </a:buClr>
              <a:buSzPct val="110000"/>
              <a:buFont typeface="Wingdings" panose="05000000000000000000" pitchFamily="2" charset="2"/>
              <a:buChar char="§"/>
              <a:defRPr/>
            </a:pPr>
            <a:endParaRPr lang="en-US" sz="1000" dirty="0">
              <a:latin typeface="Calibri" panose="020F0502020204030204" pitchFamily="34" charset="0"/>
            </a:endParaRPr>
          </a:p>
          <a:p>
            <a:pPr marL="342900" indent="-342900" eaLnBrk="1" hangingPunct="1">
              <a:buClr>
                <a:srgbClr val="0070C0"/>
              </a:buClr>
              <a:buSzPct val="110000"/>
              <a:buFont typeface="Wingdings" panose="05000000000000000000" pitchFamily="2" charset="2"/>
              <a:buChar char="§"/>
              <a:defRPr/>
            </a:pPr>
            <a:r>
              <a:rPr lang="en-US" sz="2200" dirty="0">
                <a:latin typeface="Calibri" panose="020F0502020204030204" pitchFamily="34" charset="0"/>
              </a:rPr>
              <a:t>OSHA creates </a:t>
            </a:r>
            <a:r>
              <a:rPr lang="en-US" sz="2200" b="1" dirty="0">
                <a:latin typeface="Calibri" panose="020F0502020204030204" pitchFamily="34" charset="0"/>
              </a:rPr>
              <a:t>training materials</a:t>
            </a:r>
            <a:r>
              <a:rPr lang="en-US" sz="2200" dirty="0">
                <a:latin typeface="Calibri" panose="020F0502020204030204" pitchFamily="34" charset="0"/>
              </a:rPr>
              <a:t>, distributes training </a:t>
            </a:r>
            <a:r>
              <a:rPr lang="en-US" sz="2200" b="1" dirty="0">
                <a:latin typeface="Calibri" panose="020F0502020204030204" pitchFamily="34" charset="0"/>
              </a:rPr>
              <a:t>grants</a:t>
            </a:r>
            <a:r>
              <a:rPr lang="en-US" sz="2200" dirty="0">
                <a:latin typeface="Calibri" panose="020F0502020204030204" pitchFamily="34" charset="0"/>
              </a:rPr>
              <a:t> to nonprofit organizations, and provides training through authorized </a:t>
            </a:r>
            <a:r>
              <a:rPr lang="en-US" sz="2200" b="1" dirty="0">
                <a:latin typeface="Calibri" panose="020F0502020204030204" pitchFamily="34" charset="0"/>
              </a:rPr>
              <a:t>education centers</a:t>
            </a:r>
            <a:r>
              <a:rPr lang="en-US" sz="2200" dirty="0">
                <a:latin typeface="Calibri" panose="020F0502020204030204" pitchFamily="34" charset="0"/>
              </a:rPr>
              <a:t>.</a:t>
            </a:r>
          </a:p>
          <a:p>
            <a:pPr eaLnBrk="1" hangingPunct="1">
              <a:defRPr/>
            </a:pPr>
            <a:endParaRPr lang="en-US" dirty="0">
              <a:latin typeface="Calibri" panose="020F0502020204030204" pitchFamily="34" charset="0"/>
            </a:endParaRPr>
          </a:p>
        </p:txBody>
      </p:sp>
      <p:grpSp>
        <p:nvGrpSpPr>
          <p:cNvPr id="13318" name="Group 2" descr="Photographs of workers, training cards, classrooms, and a keyboard"/>
          <p:cNvGrpSpPr>
            <a:grpSpLocks/>
          </p:cNvGrpSpPr>
          <p:nvPr/>
        </p:nvGrpSpPr>
        <p:grpSpPr bwMode="auto">
          <a:xfrm>
            <a:off x="4572000" y="2021868"/>
            <a:ext cx="4191000" cy="3840146"/>
            <a:chOff x="3390900" y="1133545"/>
            <a:chExt cx="5295900" cy="4429055"/>
          </a:xfrm>
        </p:grpSpPr>
        <p:sp>
          <p:nvSpPr>
            <p:cNvPr id="2" name="Rectangle 1"/>
            <p:cNvSpPr/>
            <p:nvPr/>
          </p:nvSpPr>
          <p:spPr>
            <a:xfrm>
              <a:off x="3390900" y="1295400"/>
              <a:ext cx="52959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3320" name="Picture 2" descr="Photograph of a worker demonstrating safety equip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1712792"/>
              <a:ext cx="4572000" cy="171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2" descr="Photograph of a classro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3467987"/>
              <a:ext cx="4572000" cy="147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22" name="TextBox 6"/>
            <p:cNvSpPr txBox="1">
              <a:spLocks noChangeArrowheads="1"/>
            </p:cNvSpPr>
            <p:nvPr/>
          </p:nvSpPr>
          <p:spPr bwMode="auto">
            <a:xfrm>
              <a:off x="4190999" y="1133545"/>
              <a:ext cx="2133599"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dirty="0">
                  <a:latin typeface="Calibri" panose="020F0502020204030204" pitchFamily="34" charset="0"/>
                </a:rPr>
                <a:t>TRAINING REQUIREMENTS</a:t>
              </a:r>
              <a:br>
                <a:rPr lang="en-US" altLang="en-US" sz="1100" b="1" dirty="0">
                  <a:latin typeface="Calibri" panose="020F0502020204030204" pitchFamily="34" charset="0"/>
                </a:rPr>
              </a:br>
              <a:r>
                <a:rPr lang="en-US" altLang="en-US" sz="1100" b="1" dirty="0">
                  <a:latin typeface="Calibri" panose="020F0502020204030204" pitchFamily="34" charset="0"/>
                </a:rPr>
                <a:t>AND RESOURCES</a:t>
              </a:r>
              <a:endParaRPr lang="en-US" altLang="en-US" sz="1400" b="1" dirty="0">
                <a:latin typeface="Calibri" panose="020F0502020204030204" pitchFamily="34" charset="0"/>
              </a:endParaRPr>
            </a:p>
          </p:txBody>
        </p:sp>
        <p:sp>
          <p:nvSpPr>
            <p:cNvPr id="13323" name="TextBox 12"/>
            <p:cNvSpPr txBox="1">
              <a:spLocks noChangeArrowheads="1"/>
            </p:cNvSpPr>
            <p:nvPr/>
          </p:nvSpPr>
          <p:spPr bwMode="auto">
            <a:xfrm>
              <a:off x="4038600" y="4953000"/>
              <a:ext cx="24384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latin typeface="Calibri" panose="020F0502020204030204" pitchFamily="34" charset="0"/>
                </a:rPr>
                <a:t>OSHA TRAINING INSTITUTE </a:t>
              </a:r>
              <a:br>
                <a:rPr lang="en-US" altLang="en-US" sz="1100" b="1">
                  <a:latin typeface="Calibri" panose="020F0502020204030204" pitchFamily="34" charset="0"/>
                </a:rPr>
              </a:br>
              <a:r>
                <a:rPr lang="en-US" altLang="en-US" sz="1100" b="1">
                  <a:latin typeface="Calibri" panose="020F0502020204030204" pitchFamily="34" charset="0"/>
                </a:rPr>
                <a:t>EDUCATION CENTERS</a:t>
              </a:r>
              <a:endParaRPr lang="en-US" altLang="en-US" sz="1400" b="1">
                <a:latin typeface="Calibri" panose="020F0502020204030204" pitchFamily="34" charset="0"/>
              </a:endParaRPr>
            </a:p>
          </p:txBody>
        </p:sp>
        <p:sp>
          <p:nvSpPr>
            <p:cNvPr id="13324" name="TextBox 6"/>
            <p:cNvSpPr txBox="1">
              <a:spLocks noChangeArrowheads="1"/>
            </p:cNvSpPr>
            <p:nvPr/>
          </p:nvSpPr>
          <p:spPr bwMode="auto">
            <a:xfrm>
              <a:off x="6324600" y="1550313"/>
              <a:ext cx="21336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latin typeface="Calibri" panose="020F0502020204030204" pitchFamily="34" charset="0"/>
                </a:rPr>
                <a:t>OUTREACH TRAINING</a:t>
              </a:r>
              <a:br>
                <a:rPr lang="en-US" altLang="en-US" sz="1100" b="1">
                  <a:latin typeface="Calibri" panose="020F0502020204030204" pitchFamily="34" charset="0"/>
                </a:rPr>
              </a:br>
              <a:r>
                <a:rPr lang="en-US" altLang="en-US" sz="1100">
                  <a:latin typeface="Calibri" panose="020F0502020204030204" pitchFamily="34" charset="0"/>
                </a:rPr>
                <a:t>(10- OR 30-HOUR CARDS)</a:t>
              </a:r>
              <a:endParaRPr lang="en-US" altLang="en-US" sz="1400" b="1">
                <a:latin typeface="Calibri" panose="020F0502020204030204" pitchFamily="34" charset="0"/>
              </a:endParaRPr>
            </a:p>
          </p:txBody>
        </p:sp>
        <p:sp>
          <p:nvSpPr>
            <p:cNvPr id="13325" name="TextBox 12"/>
            <p:cNvSpPr txBox="1">
              <a:spLocks noChangeArrowheads="1"/>
            </p:cNvSpPr>
            <p:nvPr/>
          </p:nvSpPr>
          <p:spPr bwMode="auto">
            <a:xfrm>
              <a:off x="6248400" y="4953000"/>
              <a:ext cx="2286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b="1">
                  <a:latin typeface="Calibri" panose="020F0502020204030204" pitchFamily="34" charset="0"/>
                </a:rPr>
                <a:t>SUSAN HARWOOD</a:t>
              </a:r>
              <a:br>
                <a:rPr lang="en-US" altLang="en-US" sz="1100" b="1">
                  <a:latin typeface="Calibri" panose="020F0502020204030204" pitchFamily="34" charset="0"/>
                </a:rPr>
              </a:br>
              <a:r>
                <a:rPr lang="en-US" altLang="en-US" sz="1100" b="1">
                  <a:latin typeface="Calibri" panose="020F0502020204030204" pitchFamily="34" charset="0"/>
                </a:rPr>
                <a:t>TRAINING GRANTS</a:t>
              </a:r>
              <a:endParaRPr lang="en-US" altLang="en-US" sz="1400" b="1">
                <a:latin typeface="Calibri" panose="020F0502020204030204" pitchFamily="34" charset="0"/>
              </a:endParaRPr>
            </a:p>
          </p:txBody>
        </p:sp>
      </p:grpSp>
      <p:sp>
        <p:nvSpPr>
          <p:cNvPr id="12" name="Title 1"/>
          <p:cNvSpPr>
            <a:spLocks noGrp="1"/>
          </p:cNvSpPr>
          <p:nvPr>
            <p:ph type="title"/>
          </p:nvPr>
        </p:nvSpPr>
        <p:spPr>
          <a:xfrm>
            <a:off x="762000" y="381000"/>
            <a:ext cx="67818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Training</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204315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5562600" cy="868362"/>
          </a:xfrm>
        </p:spPr>
        <p:txBody>
          <a:bodyPr/>
          <a:lstStyle/>
          <a:p>
            <a:pPr algn="ctr" eaLnBrk="1" hangingPunct="1"/>
            <a:r>
              <a:rPr lang="en-US" altLang="en-US" dirty="0" smtClean="0">
                <a:solidFill>
                  <a:schemeClr val="bg1"/>
                </a:solidFill>
                <a:latin typeface="Calibri" pitchFamily="34" charset="0"/>
              </a:rPr>
              <a:t>Training and Education</a:t>
            </a:r>
            <a:endParaRPr lang="en-US" altLang="en-US" dirty="0">
              <a:solidFill>
                <a:schemeClr val="bg1"/>
              </a:solidFill>
              <a:latin typeface="Calibri" pitchFamily="34" charset="0"/>
            </a:endParaRPr>
          </a:p>
        </p:txBody>
      </p:sp>
      <p:sp>
        <p:nvSpPr>
          <p:cNvPr id="3" name="Content Placeholder 2"/>
          <p:cNvSpPr>
            <a:spLocks noGrp="1"/>
          </p:cNvSpPr>
          <p:nvPr>
            <p:ph idx="1"/>
          </p:nvPr>
        </p:nvSpPr>
        <p:spPr bwMode="auto">
          <a:xfrm>
            <a:off x="381000" y="2514600"/>
            <a:ext cx="6172200"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2400"/>
              </a:spcAft>
              <a:buSzPct val="115000"/>
              <a:buFont typeface="Wingdings" pitchFamily="2" charset="2"/>
              <a:buChar char="§"/>
            </a:pPr>
            <a:r>
              <a:rPr lang="en-US" sz="2400" dirty="0">
                <a:solidFill>
                  <a:srgbClr val="000000"/>
                </a:solidFill>
                <a:latin typeface="Calibri" pitchFamily="34" charset="0"/>
                <a:cs typeface="Calibri" pitchFamily="34" charset="0"/>
              </a:rPr>
              <a:t>OSHA Outreach Training </a:t>
            </a:r>
            <a:r>
              <a:rPr lang="en-US" sz="2400" dirty="0" smtClean="0">
                <a:solidFill>
                  <a:srgbClr val="000000"/>
                </a:solidFill>
                <a:latin typeface="Calibri" pitchFamily="34" charset="0"/>
                <a:cs typeface="Calibri" pitchFamily="34" charset="0"/>
              </a:rPr>
              <a:t>Program</a:t>
            </a:r>
            <a:br>
              <a:rPr lang="en-US" sz="2400" dirty="0" smtClean="0">
                <a:solidFill>
                  <a:srgbClr val="000000"/>
                </a:solidFill>
                <a:latin typeface="Calibri" pitchFamily="34" charset="0"/>
                <a:cs typeface="Calibri" pitchFamily="34" charset="0"/>
              </a:rPr>
            </a:br>
            <a:r>
              <a:rPr lang="en-US" sz="2400" dirty="0" smtClean="0">
                <a:solidFill>
                  <a:srgbClr val="000000"/>
                </a:solidFill>
                <a:latin typeface="Calibri" pitchFamily="34" charset="0"/>
                <a:cs typeface="Calibri" pitchFamily="34" charset="0"/>
              </a:rPr>
              <a:t>(10- and 30-hour cards)</a:t>
            </a:r>
          </a:p>
          <a:p>
            <a:pPr>
              <a:spcBef>
                <a:spcPct val="0"/>
              </a:spcBef>
              <a:spcAft>
                <a:spcPts val="2400"/>
              </a:spcAft>
              <a:buSzPct val="115000"/>
              <a:buFont typeface="Wingdings" pitchFamily="2" charset="2"/>
              <a:buChar char="§"/>
            </a:pPr>
            <a:r>
              <a:rPr lang="en-US" sz="2400" dirty="0">
                <a:solidFill>
                  <a:srgbClr val="000000"/>
                </a:solidFill>
                <a:latin typeface="Calibri" pitchFamily="34" charset="0"/>
                <a:cs typeface="Calibri" pitchFamily="34" charset="0"/>
              </a:rPr>
              <a:t>OSHA Training Institute</a:t>
            </a:r>
          </a:p>
          <a:p>
            <a:pPr>
              <a:spcBef>
                <a:spcPct val="0"/>
              </a:spcBef>
              <a:spcAft>
                <a:spcPts val="2400"/>
              </a:spcAft>
              <a:buSzPct val="115000"/>
              <a:buFont typeface="Wingdings" pitchFamily="2" charset="2"/>
              <a:buChar char="§"/>
            </a:pPr>
            <a:r>
              <a:rPr lang="en-US" sz="2400" dirty="0">
                <a:solidFill>
                  <a:srgbClr val="000000"/>
                </a:solidFill>
                <a:latin typeface="Calibri" pitchFamily="34" charset="0"/>
                <a:cs typeface="Calibri" pitchFamily="34" charset="0"/>
              </a:rPr>
              <a:t>OSHA Training Institute </a:t>
            </a:r>
            <a:r>
              <a:rPr lang="en-US" sz="2400" dirty="0" smtClean="0">
                <a:solidFill>
                  <a:srgbClr val="000000"/>
                </a:solidFill>
                <a:latin typeface="Calibri" pitchFamily="34" charset="0"/>
                <a:cs typeface="Calibri" pitchFamily="34" charset="0"/>
              </a:rPr>
              <a:t/>
            </a:r>
            <a:br>
              <a:rPr lang="en-US" sz="2400" dirty="0" smtClean="0">
                <a:solidFill>
                  <a:srgbClr val="000000"/>
                </a:solidFill>
                <a:latin typeface="Calibri" pitchFamily="34" charset="0"/>
                <a:cs typeface="Calibri" pitchFamily="34" charset="0"/>
              </a:rPr>
            </a:br>
            <a:r>
              <a:rPr lang="en-US" sz="2400" dirty="0" smtClean="0">
                <a:solidFill>
                  <a:srgbClr val="000000"/>
                </a:solidFill>
                <a:latin typeface="Calibri" pitchFamily="34" charset="0"/>
                <a:cs typeface="Calibri" pitchFamily="34" charset="0"/>
              </a:rPr>
              <a:t>Education Centers</a:t>
            </a:r>
          </a:p>
          <a:p>
            <a:pPr>
              <a:spcBef>
                <a:spcPct val="0"/>
              </a:spcBef>
              <a:spcAft>
                <a:spcPts val="2400"/>
              </a:spcAft>
              <a:buSzPct val="115000"/>
              <a:buFont typeface="Wingdings" pitchFamily="2" charset="2"/>
              <a:buChar char="§"/>
            </a:pPr>
            <a:r>
              <a:rPr lang="en-US" sz="2400" dirty="0">
                <a:solidFill>
                  <a:srgbClr val="000000"/>
                </a:solidFill>
                <a:latin typeface="Calibri" pitchFamily="34" charset="0"/>
                <a:cs typeface="Calibri" pitchFamily="34" charset="0"/>
              </a:rPr>
              <a:t>Susan Harwood Training Grants</a:t>
            </a:r>
          </a:p>
          <a:p>
            <a:pPr>
              <a:spcBef>
                <a:spcPct val="0"/>
              </a:spcBef>
              <a:spcAft>
                <a:spcPts val="2400"/>
              </a:spcAft>
              <a:buClr>
                <a:srgbClr val="0070C0"/>
              </a:buClr>
              <a:buSzPct val="115000"/>
              <a:buFont typeface="Wingdings" pitchFamily="2" charset="2"/>
              <a:buChar char="§"/>
            </a:pPr>
            <a:endParaRPr lang="en-US" altLang="en-US" dirty="0" smtClean="0">
              <a:latin typeface="Calibri" pitchFamily="34" charset="0"/>
            </a:endParaRPr>
          </a:p>
        </p:txBody>
      </p:sp>
      <p:pic>
        <p:nvPicPr>
          <p:cNvPr id="4" name="Picture 3" descr="Photograph of a training car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1118" y="2590800"/>
            <a:ext cx="3432882" cy="2505075"/>
          </a:xfrm>
          <a:prstGeom prst="rect">
            <a:avLst/>
          </a:prstGeom>
        </p:spPr>
      </p:pic>
      <p:sp>
        <p:nvSpPr>
          <p:cNvPr id="5" name="Rectangle 4" descr="Gray shaded box"/>
          <p:cNvSpPr/>
          <p:nvPr/>
        </p:nvSpPr>
        <p:spPr bwMode="auto">
          <a:xfrm>
            <a:off x="0" y="6172200"/>
            <a:ext cx="6781800" cy="461963"/>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b="1" dirty="0" smtClean="0">
                <a:solidFill>
                  <a:srgbClr val="0070C0"/>
                </a:solidFill>
                <a:latin typeface="Calibri" panose="020F0502020204030204" pitchFamily="34" charset="0"/>
                <a:cs typeface="Calibri" panose="020F0502020204030204" pitchFamily="34" charset="0"/>
              </a:rPr>
              <a:t>      www.osha.gov/dte</a:t>
            </a:r>
            <a:endParaRPr lang="en-US"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7964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6781800" cy="868362"/>
          </a:xfrm>
        </p:spPr>
        <p:txBody>
          <a:bodyPr/>
          <a:lstStyle/>
          <a:p>
            <a:pPr algn="ct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Prevent Workplace Violence</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533400" y="2438400"/>
            <a:ext cx="71628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fontAlgn="auto" hangingPunct="1">
              <a:spcBef>
                <a:spcPts val="0"/>
              </a:spcBef>
              <a:spcAft>
                <a:spcPts val="900"/>
              </a:spcAft>
              <a:buSzPct val="110000"/>
              <a:buNone/>
              <a:defRPr/>
            </a:pPr>
            <a:r>
              <a:rPr lang="en-US" sz="2400" b="1" dirty="0">
                <a:latin typeface="Calibri" panose="020F0502020204030204" pitchFamily="34" charset="0"/>
              </a:rPr>
              <a:t>OSHA RECOMMENDS:</a:t>
            </a:r>
          </a:p>
          <a:p>
            <a:pPr eaLnBrk="1" fontAlgn="auto" hangingPunct="1">
              <a:spcBef>
                <a:spcPts val="0"/>
              </a:spcBef>
              <a:spcAft>
                <a:spcPts val="900"/>
              </a:spcAft>
              <a:buSzPct val="110000"/>
              <a:buFont typeface="Wingdings" pitchFamily="2" charset="2"/>
              <a:buChar char="§"/>
              <a:defRPr/>
            </a:pPr>
            <a:r>
              <a:rPr lang="en-US" sz="2400" dirty="0" smtClean="0">
                <a:latin typeface="Calibri" panose="020F0502020204030204" pitchFamily="34" charset="0"/>
              </a:rPr>
              <a:t>Policy </a:t>
            </a:r>
            <a:r>
              <a:rPr lang="en-US" sz="2400" dirty="0">
                <a:latin typeface="Calibri" panose="020F0502020204030204" pitchFamily="34" charset="0"/>
              </a:rPr>
              <a:t>Statement </a:t>
            </a:r>
          </a:p>
          <a:p>
            <a:pPr eaLnBrk="1" fontAlgn="auto" hangingPunct="1">
              <a:spcBef>
                <a:spcPts val="0"/>
              </a:spcBef>
              <a:spcAft>
                <a:spcPts val="900"/>
              </a:spcAft>
              <a:buSzPct val="110000"/>
              <a:buFont typeface="Wingdings" pitchFamily="2" charset="2"/>
              <a:buChar char="§"/>
              <a:defRPr/>
            </a:pPr>
            <a:r>
              <a:rPr lang="en-US" sz="2400" dirty="0">
                <a:latin typeface="Calibri" panose="020F0502020204030204" pitchFamily="34" charset="0"/>
              </a:rPr>
              <a:t>Hazard/Threat/Security assessment </a:t>
            </a:r>
          </a:p>
          <a:p>
            <a:pPr eaLnBrk="1" fontAlgn="auto" hangingPunct="1">
              <a:spcBef>
                <a:spcPts val="0"/>
              </a:spcBef>
              <a:spcAft>
                <a:spcPts val="900"/>
              </a:spcAft>
              <a:buSzPct val="110000"/>
              <a:buFont typeface="Wingdings" pitchFamily="2" charset="2"/>
              <a:buChar char="§"/>
              <a:defRPr/>
            </a:pPr>
            <a:r>
              <a:rPr lang="en-US" sz="2400" dirty="0">
                <a:latin typeface="Calibri" panose="020F0502020204030204" pitchFamily="34" charset="0"/>
              </a:rPr>
              <a:t>Workplace controls and prevention strategies </a:t>
            </a:r>
          </a:p>
          <a:p>
            <a:pPr eaLnBrk="1" fontAlgn="auto" hangingPunct="1">
              <a:spcBef>
                <a:spcPts val="0"/>
              </a:spcBef>
              <a:spcAft>
                <a:spcPts val="900"/>
              </a:spcAft>
              <a:buSzPct val="110000"/>
              <a:buFont typeface="Wingdings" pitchFamily="2" charset="2"/>
              <a:buChar char="§"/>
              <a:defRPr/>
            </a:pPr>
            <a:r>
              <a:rPr lang="en-US" sz="2400" dirty="0">
                <a:latin typeface="Calibri" panose="020F0502020204030204" pitchFamily="34" charset="0"/>
              </a:rPr>
              <a:t>Training and education </a:t>
            </a:r>
          </a:p>
          <a:p>
            <a:pPr eaLnBrk="1" fontAlgn="auto" hangingPunct="1">
              <a:spcBef>
                <a:spcPts val="0"/>
              </a:spcBef>
              <a:spcAft>
                <a:spcPts val="900"/>
              </a:spcAft>
              <a:buSzPct val="110000"/>
              <a:buFont typeface="Wingdings" pitchFamily="2" charset="2"/>
              <a:buChar char="§"/>
              <a:defRPr/>
            </a:pPr>
            <a:r>
              <a:rPr lang="en-US" sz="2400" dirty="0">
                <a:latin typeface="Calibri" panose="020F0502020204030204" pitchFamily="34" charset="0"/>
              </a:rPr>
              <a:t>Incident reporting and investigation </a:t>
            </a:r>
          </a:p>
          <a:p>
            <a:pPr eaLnBrk="1" fontAlgn="auto" hangingPunct="1">
              <a:spcBef>
                <a:spcPts val="0"/>
              </a:spcBef>
              <a:spcAft>
                <a:spcPts val="900"/>
              </a:spcAft>
              <a:buSzPct val="110000"/>
              <a:buFont typeface="Wingdings" pitchFamily="2" charset="2"/>
              <a:buChar char="§"/>
              <a:defRPr/>
            </a:pPr>
            <a:r>
              <a:rPr lang="en-US" sz="2400" dirty="0">
                <a:latin typeface="Calibri" panose="020F0502020204030204" pitchFamily="34" charset="0"/>
              </a:rPr>
              <a:t>Periodic review </a:t>
            </a:r>
            <a:r>
              <a:rPr lang="en-US" sz="2400" dirty="0" smtClean="0">
                <a:latin typeface="Calibri" panose="020F0502020204030204" pitchFamily="34" charset="0"/>
              </a:rPr>
              <a:t>with </a:t>
            </a:r>
            <a:r>
              <a:rPr lang="en-US" sz="2400" dirty="0">
                <a:latin typeface="Calibri" panose="020F0502020204030204" pitchFamily="34" charset="0"/>
              </a:rPr>
              <a:t>employee </a:t>
            </a:r>
            <a:r>
              <a:rPr lang="en-US" sz="2400" dirty="0" smtClean="0">
                <a:latin typeface="Calibri" panose="020F0502020204030204" pitchFamily="34" charset="0"/>
              </a:rPr>
              <a:t>input</a:t>
            </a:r>
          </a:p>
          <a:p>
            <a:pPr eaLnBrk="1" fontAlgn="auto" hangingPunct="1">
              <a:spcBef>
                <a:spcPts val="0"/>
              </a:spcBef>
              <a:spcAft>
                <a:spcPts val="900"/>
              </a:spcAft>
              <a:buSzPct val="110000"/>
              <a:buFont typeface="Wingdings" pitchFamily="2" charset="2"/>
              <a:buChar char="§"/>
              <a:defRPr/>
            </a:pPr>
            <a:endParaRPr lang="en-US" sz="2400" dirty="0">
              <a:latin typeface="Calibri" panose="020F0502020204030204" pitchFamily="34" charset="0"/>
            </a:endParaRPr>
          </a:p>
          <a:p>
            <a:pPr marL="0" indent="0" eaLnBrk="1" fontAlgn="auto" hangingPunct="1">
              <a:spcBef>
                <a:spcPts val="0"/>
              </a:spcBef>
              <a:spcAft>
                <a:spcPts val="900"/>
              </a:spcAft>
              <a:buSzPct val="110000"/>
              <a:buNone/>
              <a:defRPr/>
            </a:pPr>
            <a:endParaRPr lang="en-US" sz="2400" dirty="0" smtClean="0">
              <a:latin typeface="Calibri" panose="020F0502020204030204" pitchFamily="34" charset="0"/>
            </a:endParaRPr>
          </a:p>
          <a:p>
            <a:pPr>
              <a:spcBef>
                <a:spcPct val="0"/>
              </a:spcBef>
              <a:spcAft>
                <a:spcPts val="2400"/>
              </a:spcAft>
              <a:buClr>
                <a:srgbClr val="0070C0"/>
              </a:buClr>
              <a:buSzPct val="115000"/>
              <a:buFont typeface="Wingdings" pitchFamily="2" charset="2"/>
              <a:buChar char="§"/>
            </a:pPr>
            <a:endParaRPr lang="en-US" altLang="en-US" dirty="0" smtClean="0">
              <a:latin typeface="Calibri" pitchFamily="34" charset="0"/>
            </a:endParaRPr>
          </a:p>
        </p:txBody>
      </p:sp>
      <p:pic>
        <p:nvPicPr>
          <p:cNvPr id="4" name="Picture 3" descr="Workplace violenc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1600" y="2438400"/>
            <a:ext cx="3962400" cy="871728"/>
          </a:xfrm>
          <a:prstGeom prst="rect">
            <a:avLst/>
          </a:prstGeom>
        </p:spPr>
      </p:pic>
      <p:sp>
        <p:nvSpPr>
          <p:cNvPr id="5" name="Rectangle 4"/>
          <p:cNvSpPr/>
          <p:nvPr/>
        </p:nvSpPr>
        <p:spPr>
          <a:xfrm>
            <a:off x="533400" y="1066800"/>
            <a:ext cx="5867400" cy="369332"/>
          </a:xfrm>
          <a:prstGeom prst="rect">
            <a:avLst/>
          </a:prstGeom>
        </p:spPr>
        <p:txBody>
          <a:bodyPr wrap="square">
            <a:spAutoFit/>
          </a:bodyPr>
          <a:lstStyle/>
          <a:p>
            <a:r>
              <a:rPr lang="en-US" dirty="0">
                <a:solidFill>
                  <a:schemeClr val="bg1"/>
                </a:solidFill>
              </a:rPr>
              <a:t>https://www.osha.gov/SLTC/workplaceviolence/</a:t>
            </a:r>
          </a:p>
        </p:txBody>
      </p:sp>
    </p:spTree>
    <p:extLst>
      <p:ext uri="{BB962C8B-B14F-4D97-AF65-F5344CB8AC3E}">
        <p14:creationId xmlns:p14="http://schemas.microsoft.com/office/powerpoint/2010/main" val="20788672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descr="Screenshot of OSHA.gov"/>
          <p:cNvGrpSpPr>
            <a:grpSpLocks/>
          </p:cNvGrpSpPr>
          <p:nvPr/>
        </p:nvGrpSpPr>
        <p:grpSpPr bwMode="auto">
          <a:xfrm>
            <a:off x="591455" y="1576720"/>
            <a:ext cx="4056745" cy="4364498"/>
            <a:chOff x="377825" y="152400"/>
            <a:chExt cx="5260975" cy="5659438"/>
          </a:xfrm>
        </p:grpSpPr>
        <p:sp>
          <p:nvSpPr>
            <p:cNvPr id="2" name="Rectangle 1"/>
            <p:cNvSpPr/>
            <p:nvPr/>
          </p:nvSpPr>
          <p:spPr>
            <a:xfrm>
              <a:off x="457647" y="228585"/>
              <a:ext cx="5181153" cy="55832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7596" name="Picture 2" descr="Screenshot of OSHA.go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5181600" cy="207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7" name="Picture 3" descr="Screenshot of OSHA.go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2181225"/>
              <a:ext cx="5181600" cy="355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7825" y="152400"/>
              <a:ext cx="5181153" cy="558325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67587" name="Group 3" descr="Decorative figure"/>
          <p:cNvGrpSpPr>
            <a:grpSpLocks/>
          </p:cNvGrpSpPr>
          <p:nvPr/>
        </p:nvGrpSpPr>
        <p:grpSpPr bwMode="auto">
          <a:xfrm>
            <a:off x="0" y="6162675"/>
            <a:ext cx="6781800" cy="466725"/>
            <a:chOff x="-76200" y="5938838"/>
            <a:chExt cx="6858000" cy="466725"/>
          </a:xfrm>
        </p:grpSpPr>
        <p:sp>
          <p:nvSpPr>
            <p:cNvPr id="8" name="Rectangle 7"/>
            <p:cNvSpPr/>
            <p:nvPr/>
          </p:nvSpPr>
          <p:spPr>
            <a:xfrm>
              <a:off x="-76200" y="5943600"/>
              <a:ext cx="6858000" cy="461963"/>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7594" name="TextBox 3"/>
            <p:cNvSpPr txBox="1">
              <a:spLocks noChangeArrowheads="1"/>
            </p:cNvSpPr>
            <p:nvPr/>
          </p:nvSpPr>
          <p:spPr bwMode="auto">
            <a:xfrm>
              <a:off x="1850204" y="5938838"/>
              <a:ext cx="2696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70C0"/>
                  </a:solidFill>
                  <a:latin typeface="Calibri" panose="020F0502020204030204" pitchFamily="34" charset="0"/>
                </a:rPr>
                <a:t>osha.gov</a:t>
              </a:r>
            </a:p>
          </p:txBody>
        </p:sp>
      </p:grpSp>
      <p:sp>
        <p:nvSpPr>
          <p:cNvPr id="33798" name="TextBox 4"/>
          <p:cNvSpPr txBox="1">
            <a:spLocks noChangeArrowheads="1"/>
          </p:cNvSpPr>
          <p:nvPr/>
        </p:nvSpPr>
        <p:spPr bwMode="auto">
          <a:xfrm>
            <a:off x="5410200" y="1828800"/>
            <a:ext cx="33528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lnSpc>
                <a:spcPct val="90000"/>
              </a:lnSpc>
              <a:spcAft>
                <a:spcPts val="1800"/>
              </a:spcAft>
              <a:buClr>
                <a:srgbClr val="0070C0"/>
              </a:buClr>
              <a:buSzPct val="110000"/>
              <a:defRPr/>
            </a:pPr>
            <a:endParaRPr lang="en-US" altLang="en-US" sz="2000" b="1" dirty="0" smtClean="0">
              <a:solidFill>
                <a:srgbClr val="0070C0"/>
              </a:solidFill>
              <a:latin typeface="Calibri" pitchFamily="34" charset="0"/>
            </a:endParaRPr>
          </a:p>
          <a:p>
            <a:pPr eaLnBrk="1" hangingPunct="1">
              <a:spcAft>
                <a:spcPts val="2400"/>
              </a:spcAft>
              <a:buClr>
                <a:srgbClr val="0070C0"/>
              </a:buClr>
              <a:buSzPct val="110000"/>
              <a:buFont typeface="Wingdings" pitchFamily="2" charset="2"/>
              <a:buChar char="§"/>
              <a:defRPr/>
            </a:pPr>
            <a:r>
              <a:rPr lang="en-US" altLang="en-US" sz="2400" b="1" dirty="0" smtClean="0">
                <a:latin typeface="Calibri" pitchFamily="34" charset="0"/>
              </a:rPr>
              <a:t>Compliance Assistance</a:t>
            </a:r>
          </a:p>
          <a:p>
            <a:pPr eaLnBrk="1" hangingPunct="1">
              <a:spcAft>
                <a:spcPts val="2400"/>
              </a:spcAft>
              <a:buClr>
                <a:srgbClr val="0070C0"/>
              </a:buClr>
              <a:buSzPct val="110000"/>
              <a:buFont typeface="Wingdings" pitchFamily="2" charset="2"/>
              <a:buChar char="§"/>
              <a:defRPr/>
            </a:pPr>
            <a:r>
              <a:rPr lang="en-US" altLang="en-US" sz="2400" b="1" dirty="0" smtClean="0">
                <a:latin typeface="Calibri" pitchFamily="34" charset="0"/>
              </a:rPr>
              <a:t>Training</a:t>
            </a:r>
          </a:p>
          <a:p>
            <a:pPr eaLnBrk="1" hangingPunct="1">
              <a:spcAft>
                <a:spcPts val="2400"/>
              </a:spcAft>
              <a:buClr>
                <a:srgbClr val="0070C0"/>
              </a:buClr>
              <a:buSzPct val="110000"/>
              <a:buFont typeface="Wingdings" pitchFamily="2" charset="2"/>
              <a:buChar char="§"/>
              <a:defRPr/>
            </a:pPr>
            <a:r>
              <a:rPr lang="en-US" altLang="en-US" sz="2400" b="1" dirty="0" smtClean="0">
                <a:latin typeface="Calibri" pitchFamily="34" charset="0"/>
              </a:rPr>
              <a:t>Cooperative Programs</a:t>
            </a:r>
          </a:p>
          <a:p>
            <a:pPr eaLnBrk="1" hangingPunct="1">
              <a:spcAft>
                <a:spcPts val="2400"/>
              </a:spcAft>
              <a:buClr>
                <a:srgbClr val="0070C0"/>
              </a:buClr>
              <a:buSzPct val="110000"/>
              <a:buFont typeface="Wingdings" pitchFamily="2" charset="2"/>
              <a:buChar char="§"/>
              <a:defRPr/>
            </a:pPr>
            <a:r>
              <a:rPr lang="en-US" altLang="en-US" sz="2400" b="1" dirty="0" smtClean="0">
                <a:latin typeface="Calibri" pitchFamily="34" charset="0"/>
              </a:rPr>
              <a:t>Forms</a:t>
            </a:r>
          </a:p>
          <a:p>
            <a:pPr eaLnBrk="1" hangingPunct="1">
              <a:spcAft>
                <a:spcPts val="2400"/>
              </a:spcAft>
              <a:buClr>
                <a:srgbClr val="0070C0"/>
              </a:buClr>
              <a:buSzPct val="110000"/>
              <a:buFont typeface="Wingdings" pitchFamily="2" charset="2"/>
              <a:buChar char="§"/>
              <a:defRPr/>
            </a:pPr>
            <a:r>
              <a:rPr lang="en-US" altLang="en-US" sz="2400" b="1" dirty="0" smtClean="0">
                <a:latin typeface="Calibri" pitchFamily="34" charset="0"/>
              </a:rPr>
              <a:t>Contact OSHA</a:t>
            </a:r>
          </a:p>
        </p:txBody>
      </p:sp>
      <p:sp>
        <p:nvSpPr>
          <p:cNvPr id="12" name="Title 1"/>
          <p:cNvSpPr>
            <a:spLocks noGrp="1"/>
          </p:cNvSpPr>
          <p:nvPr>
            <p:ph type="title"/>
          </p:nvPr>
        </p:nvSpPr>
        <p:spPr>
          <a:xfrm>
            <a:off x="457200" y="304800"/>
            <a:ext cx="6781800" cy="868362"/>
          </a:xfrm>
        </p:spPr>
        <p:txBody>
          <a:bodyPr/>
          <a:lstStyle/>
          <a:p>
            <a:pPr eaLnBrk="1" hangingPunct="1"/>
            <a:r>
              <a:rPr lang="en-US" altLang="en-US" sz="4400" dirty="0" smtClean="0">
                <a:solidFill>
                  <a:schemeClr val="bg1"/>
                </a:solidFill>
                <a:effectLst>
                  <a:outerShdw blurRad="38100" dist="38100" dir="2700000" algn="tl">
                    <a:srgbClr val="000000">
                      <a:alpha val="43137"/>
                    </a:srgbClr>
                  </a:outerShdw>
                </a:effectLst>
                <a:latin typeface="Calibri" pitchFamily="34" charset="0"/>
              </a:rPr>
              <a:t>OSHA Web Resources</a:t>
            </a:r>
            <a:endParaRPr lang="en-US" altLang="en-US" sz="4400"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768727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5513614" cy="1143000"/>
          </a:xfrm>
        </p:spPr>
        <p:txBody>
          <a:bodyPr/>
          <a:lstStyle/>
          <a:p>
            <a:r>
              <a:rPr lang="en-US" dirty="0" smtClean="0"/>
              <a:t>A View into OSHA </a:t>
            </a:r>
            <a:br>
              <a:rPr lang="en-US" dirty="0" smtClean="0"/>
            </a:br>
            <a:r>
              <a:rPr lang="en-US" dirty="0" smtClean="0"/>
              <a:t>in 2019 &amp; 2020</a:t>
            </a:r>
            <a:endParaRPr lang="en-US" dirty="0"/>
          </a:p>
        </p:txBody>
      </p:sp>
      <p:sp>
        <p:nvSpPr>
          <p:cNvPr id="3" name="Content Placeholder 2"/>
          <p:cNvSpPr>
            <a:spLocks noGrp="1"/>
          </p:cNvSpPr>
          <p:nvPr>
            <p:ph idx="1"/>
          </p:nvPr>
        </p:nvSpPr>
        <p:spPr>
          <a:xfrm>
            <a:off x="457200" y="2667000"/>
            <a:ext cx="8229600" cy="3763963"/>
          </a:xfrm>
        </p:spPr>
        <p:txBody>
          <a:bodyPr/>
          <a:lstStyle/>
          <a:p>
            <a:pPr marL="0" indent="0">
              <a:buNone/>
            </a:pPr>
            <a:r>
              <a:rPr lang="en-US" dirty="0" smtClean="0"/>
              <a:t>I.	General Overview</a:t>
            </a:r>
          </a:p>
          <a:p>
            <a:pPr marL="0" indent="0">
              <a:buNone/>
            </a:pPr>
            <a:r>
              <a:rPr lang="en-US" dirty="0" smtClean="0"/>
              <a:t>II.	Compliance Assistance</a:t>
            </a:r>
          </a:p>
          <a:p>
            <a:pPr marL="0" indent="0">
              <a:buNone/>
            </a:pPr>
            <a:r>
              <a:rPr lang="en-US" dirty="0" smtClean="0"/>
              <a:t>III.	Enforcement</a:t>
            </a:r>
          </a:p>
          <a:p>
            <a:pPr marL="0" indent="0">
              <a:buNone/>
            </a:pPr>
            <a:r>
              <a:rPr lang="en-US" dirty="0" smtClean="0"/>
              <a:t>IV.	OSHA Initiatives</a:t>
            </a:r>
            <a:endParaRPr lang="en-US" dirty="0"/>
          </a:p>
        </p:txBody>
      </p:sp>
    </p:spTree>
    <p:extLst>
      <p:ext uri="{BB962C8B-B14F-4D97-AF65-F5344CB8AC3E}">
        <p14:creationId xmlns:p14="http://schemas.microsoft.com/office/powerpoint/2010/main" val="373601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 y="2438400"/>
            <a:ext cx="8339940" cy="4221792"/>
          </a:xfrm>
          <a:prstGeom prst="rect">
            <a:avLst/>
          </a:prstGeom>
        </p:spPr>
      </p:pic>
      <p:sp>
        <p:nvSpPr>
          <p:cNvPr id="6" name="Title 5"/>
          <p:cNvSpPr>
            <a:spLocks noGrp="1"/>
          </p:cNvSpPr>
          <p:nvPr>
            <p:ph type="title"/>
          </p:nvPr>
        </p:nvSpPr>
        <p:spPr>
          <a:xfrm>
            <a:off x="457200" y="274638"/>
            <a:ext cx="8305800" cy="1143000"/>
          </a:xfrm>
        </p:spPr>
        <p:txBody>
          <a:bodyPr/>
          <a:lstStyle/>
          <a:p>
            <a:r>
              <a:rPr lang="en-US" dirty="0" smtClean="0"/>
              <a:t>Leading Indicators Webpage</a:t>
            </a:r>
            <a:br>
              <a:rPr lang="en-US" dirty="0" smtClean="0"/>
            </a:br>
            <a:r>
              <a:rPr lang="en-US" sz="2400" dirty="0" smtClean="0"/>
              <a:t>www.osha.gov/leadingindicators</a:t>
            </a:r>
            <a:endParaRPr lang="en-US" sz="2400" dirty="0"/>
          </a:p>
        </p:txBody>
      </p:sp>
      <p:sp>
        <p:nvSpPr>
          <p:cNvPr id="8" name="Explosion 2 7"/>
          <p:cNvSpPr/>
          <p:nvPr/>
        </p:nvSpPr>
        <p:spPr>
          <a:xfrm>
            <a:off x="7010400" y="838200"/>
            <a:ext cx="1752600" cy="1219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New!</a:t>
            </a:r>
            <a:endParaRPr lang="en-US" dirty="0">
              <a:solidFill>
                <a:srgbClr val="FF0000"/>
              </a:solidFill>
            </a:endParaRPr>
          </a:p>
        </p:txBody>
      </p:sp>
    </p:spTree>
    <p:extLst>
      <p:ext uri="{BB962C8B-B14F-4D97-AF65-F5344CB8AC3E}">
        <p14:creationId xmlns:p14="http://schemas.microsoft.com/office/powerpoint/2010/main" val="1617325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99" y="304800"/>
            <a:ext cx="6477000" cy="1143000"/>
          </a:xfrm>
        </p:spPr>
        <p:txBody>
          <a:bodyPr/>
          <a:lstStyle/>
          <a:p>
            <a:r>
              <a:rPr lang="en-US" dirty="0" smtClean="0"/>
              <a:t>Mast Climbing Video</a:t>
            </a:r>
            <a:br>
              <a:rPr lang="en-US" dirty="0" smtClean="0"/>
            </a:br>
            <a:r>
              <a:rPr lang="en-US" sz="2000" dirty="0" smtClean="0"/>
              <a:t>Product of an Alliance with the Scaffold &amp; Access Industry Association</a:t>
            </a:r>
            <a:endParaRPr lang="en-US" sz="2000" dirty="0"/>
          </a:p>
        </p:txBody>
      </p:sp>
      <p:pic>
        <p:nvPicPr>
          <p:cNvPr id="5" name="Content Placeholder 4"/>
          <p:cNvPicPr>
            <a:picLocks noGrp="1" noChangeAspect="1"/>
          </p:cNvPicPr>
          <p:nvPr>
            <p:ph idx="1"/>
          </p:nvPr>
        </p:nvPicPr>
        <p:blipFill>
          <a:blip r:embed="rId2"/>
          <a:stretch>
            <a:fillRect/>
          </a:stretch>
        </p:blipFill>
        <p:spPr>
          <a:xfrm>
            <a:off x="914400" y="1981200"/>
            <a:ext cx="7428188" cy="4144963"/>
          </a:xfrm>
          <a:prstGeom prst="rect">
            <a:avLst/>
          </a:prstGeom>
        </p:spPr>
      </p:pic>
      <p:sp>
        <p:nvSpPr>
          <p:cNvPr id="4" name="Explosion 2 3"/>
          <p:cNvSpPr/>
          <p:nvPr/>
        </p:nvSpPr>
        <p:spPr>
          <a:xfrm>
            <a:off x="6955971" y="533400"/>
            <a:ext cx="1752600" cy="1219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New!</a:t>
            </a:r>
            <a:endParaRPr lang="en-US" dirty="0">
              <a:solidFill>
                <a:srgbClr val="FF0000"/>
              </a:solidFill>
            </a:endParaRPr>
          </a:p>
        </p:txBody>
      </p:sp>
      <p:sp>
        <p:nvSpPr>
          <p:cNvPr id="6" name="TextBox 5"/>
          <p:cNvSpPr txBox="1"/>
          <p:nvPr/>
        </p:nvSpPr>
        <p:spPr>
          <a:xfrm>
            <a:off x="152400" y="6474897"/>
            <a:ext cx="7229351" cy="369332"/>
          </a:xfrm>
          <a:prstGeom prst="rect">
            <a:avLst/>
          </a:prstGeom>
          <a:noFill/>
        </p:spPr>
        <p:txBody>
          <a:bodyPr wrap="none" rtlCol="0">
            <a:spAutoFit/>
          </a:bodyPr>
          <a:lstStyle/>
          <a:p>
            <a:r>
              <a:rPr lang="en-US"/>
              <a:t>https://www.youtube.com/watch?v=2d84d_0dEWA&amp;feature=youtu.be</a:t>
            </a:r>
            <a:endParaRPr lang="en-US" dirty="0"/>
          </a:p>
        </p:txBody>
      </p:sp>
    </p:spTree>
    <p:extLst>
      <p:ext uri="{BB962C8B-B14F-4D97-AF65-F5344CB8AC3E}">
        <p14:creationId xmlns:p14="http://schemas.microsoft.com/office/powerpoint/2010/main" val="3990048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457200" y="180024"/>
            <a:ext cx="5391150" cy="116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200"/>
              </a:spcAft>
            </a:pPr>
            <a:r>
              <a:rPr lang="en-US" altLang="en-US" sz="4000" b="1" dirty="0">
                <a:solidFill>
                  <a:schemeClr val="bg1"/>
                </a:solidFill>
                <a:effectLst>
                  <a:outerShdw blurRad="38100" dist="38100" dir="2700000" algn="tl">
                    <a:srgbClr val="000000">
                      <a:alpha val="43137"/>
                    </a:srgbClr>
                  </a:outerShdw>
                </a:effectLst>
                <a:latin typeface="Calibri" panose="020F0502020204030204" pitchFamily="34" charset="0"/>
              </a:rPr>
              <a:t>OSHA publications </a:t>
            </a:r>
          </a:p>
          <a:p>
            <a:pPr eaLnBrk="1" hangingPunct="1"/>
            <a:r>
              <a:rPr lang="en-US" altLang="en-US" sz="2800" b="1" dirty="0">
                <a:solidFill>
                  <a:schemeClr val="bg1"/>
                </a:solidFill>
                <a:effectLst>
                  <a:outerShdw blurRad="38100" dist="38100" dir="2700000" algn="tl">
                    <a:srgbClr val="000000">
                      <a:alpha val="43137"/>
                    </a:srgbClr>
                  </a:outerShdw>
                </a:effectLst>
                <a:latin typeface="Calibri" panose="020F0502020204030204" pitchFamily="34" charset="0"/>
              </a:rPr>
              <a:t>for every </a:t>
            </a:r>
            <a:r>
              <a:rPr lang="en-US" alt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workplace </a:t>
            </a:r>
            <a:r>
              <a:rPr lang="en-US" altLang="en-US" sz="2800" b="1" dirty="0">
                <a:solidFill>
                  <a:schemeClr val="bg1"/>
                </a:solidFill>
                <a:effectLst>
                  <a:outerShdw blurRad="38100" dist="38100" dir="2700000" algn="tl">
                    <a:srgbClr val="000000">
                      <a:alpha val="43137"/>
                    </a:srgbClr>
                  </a:outerShdw>
                </a:effectLst>
                <a:latin typeface="Calibri" panose="020F0502020204030204" pitchFamily="34" charset="0"/>
              </a:rPr>
              <a:t>training </a:t>
            </a:r>
            <a:r>
              <a:rPr lang="en-US" alt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need</a:t>
            </a:r>
            <a:endParaRPr lang="en-US" alt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grpSp>
        <p:nvGrpSpPr>
          <p:cNvPr id="63492" name="Group 3" descr="Decorative figure"/>
          <p:cNvGrpSpPr>
            <a:grpSpLocks/>
          </p:cNvGrpSpPr>
          <p:nvPr/>
        </p:nvGrpSpPr>
        <p:grpSpPr bwMode="auto">
          <a:xfrm>
            <a:off x="0" y="6162675"/>
            <a:ext cx="6781800" cy="466725"/>
            <a:chOff x="-76200" y="5938838"/>
            <a:chExt cx="6858000" cy="466725"/>
          </a:xfrm>
        </p:grpSpPr>
        <p:sp>
          <p:nvSpPr>
            <p:cNvPr id="19" name="Rectangle 18"/>
            <p:cNvSpPr/>
            <p:nvPr/>
          </p:nvSpPr>
          <p:spPr>
            <a:xfrm>
              <a:off x="-76200" y="5943600"/>
              <a:ext cx="6858000" cy="461963"/>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3505" name="TextBox 3"/>
            <p:cNvSpPr txBox="1">
              <a:spLocks noChangeArrowheads="1"/>
            </p:cNvSpPr>
            <p:nvPr/>
          </p:nvSpPr>
          <p:spPr bwMode="auto">
            <a:xfrm>
              <a:off x="1222624" y="5938838"/>
              <a:ext cx="50197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70C0"/>
                  </a:solidFill>
                  <a:latin typeface="Calibri" panose="020F0502020204030204" pitchFamily="34" charset="0"/>
                </a:rPr>
                <a:t>osha.gov/publications</a:t>
              </a:r>
            </a:p>
          </p:txBody>
        </p:sp>
      </p:grpSp>
      <p:grpSp>
        <p:nvGrpSpPr>
          <p:cNvPr id="63493" name="Group 3" descr="Screenshots of OSHA publications"/>
          <p:cNvGrpSpPr>
            <a:grpSpLocks/>
          </p:cNvGrpSpPr>
          <p:nvPr/>
        </p:nvGrpSpPr>
        <p:grpSpPr bwMode="auto">
          <a:xfrm>
            <a:off x="914400" y="2362200"/>
            <a:ext cx="7246281" cy="3711575"/>
            <a:chOff x="587806" y="1491610"/>
            <a:chExt cx="7992863" cy="4093402"/>
          </a:xfrm>
        </p:grpSpPr>
        <p:pic>
          <p:nvPicPr>
            <p:cNvPr id="3" name="Picture 2" descr="Screenshot of OSHA publicatio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279329" y="3216161"/>
              <a:ext cx="1807093" cy="2295317"/>
            </a:xfrm>
            <a:prstGeom prst="rect">
              <a:avLst/>
            </a:prstGeom>
            <a:ln w="12700">
              <a:solidFill>
                <a:schemeClr val="bg1">
                  <a:lumMod val="75000"/>
                </a:schemeClr>
              </a:solidFill>
            </a:ln>
            <a:effectLst>
              <a:outerShdw blurRad="355600" dist="139700" dir="2700000" algn="tl" rotWithShape="0">
                <a:prstClr val="black">
                  <a:alpha val="40000"/>
                </a:prstClr>
              </a:outerShdw>
            </a:effectLst>
          </p:spPr>
        </p:pic>
        <p:pic>
          <p:nvPicPr>
            <p:cNvPr id="12" name="Picture 8" descr="Screenshot of OSHA publicatio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27412" y="1491610"/>
              <a:ext cx="2251862" cy="3112946"/>
            </a:xfrm>
            <a:prstGeom prst="rect">
              <a:avLst/>
            </a:prstGeom>
            <a:ln>
              <a:solidFill>
                <a:schemeClr val="bg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 name="Picture 19" descr="Screenshot of OSHA publication"/>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50688" y="1719216"/>
              <a:ext cx="1857875" cy="2494909"/>
            </a:xfrm>
            <a:prstGeom prst="rect">
              <a:avLst/>
            </a:prstGeom>
            <a:ln>
              <a:solidFill>
                <a:schemeClr val="bg2"/>
              </a:solidFill>
            </a:ln>
            <a:effectLst>
              <a:outerShdw blurRad="457200" dist="152400" dir="2640000" algn="ctr" rotWithShape="0">
                <a:srgbClr val="000000">
                  <a:alpha val="43137"/>
                </a:srgbClr>
              </a:outerShdw>
            </a:effectLst>
          </p:spPr>
        </p:pic>
        <p:pic>
          <p:nvPicPr>
            <p:cNvPr id="18" name="Picture 17" descr="Screenshot of OSHA publication"/>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838208" y="1719216"/>
              <a:ext cx="1747557" cy="2283061"/>
            </a:xfrm>
            <a:prstGeom prst="rect">
              <a:avLst/>
            </a:prstGeom>
            <a:ln>
              <a:solidFill>
                <a:schemeClr val="bg2"/>
              </a:solidFill>
            </a:ln>
            <a:effectLst>
              <a:outerShdw blurRad="279400" dist="177800" dir="3240000" algn="ctr" rotWithShape="0">
                <a:srgbClr val="000000">
                  <a:alpha val="43137"/>
                </a:srgbClr>
              </a:outerShdw>
            </a:effectLst>
          </p:spPr>
        </p:pic>
        <p:pic>
          <p:nvPicPr>
            <p:cNvPr id="2" name="Picture 1" descr="Screenshot of OSHA publication"/>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768020" y="2214695"/>
              <a:ext cx="1786081" cy="2295317"/>
            </a:xfrm>
            <a:prstGeom prst="rect">
              <a:avLst/>
            </a:prstGeom>
            <a:ln>
              <a:solidFill>
                <a:schemeClr val="bg2"/>
              </a:solidFill>
            </a:ln>
            <a:effectLst>
              <a:outerShdw blurRad="355600" dist="139700" dir="2700000" algn="tl" rotWithShape="0">
                <a:prstClr val="black">
                  <a:alpha val="40000"/>
                </a:prstClr>
              </a:outerShdw>
            </a:effectLst>
          </p:spPr>
        </p:pic>
        <p:pic>
          <p:nvPicPr>
            <p:cNvPr id="13" name="Picture 9" descr="Screenshot of OSHA publication"/>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21266818">
              <a:off x="587806" y="3161886"/>
              <a:ext cx="1006860" cy="2272556"/>
            </a:xfrm>
            <a:prstGeom prst="rect">
              <a:avLst/>
            </a:prstGeom>
            <a:ln>
              <a:solidFill>
                <a:schemeClr val="bg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2" name="Picture 21" descr="Screenshot of OSHA publication"/>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4452395" y="3289695"/>
              <a:ext cx="998104" cy="2295317"/>
            </a:xfrm>
            <a:prstGeom prst="rect">
              <a:avLst/>
            </a:prstGeom>
            <a:ln>
              <a:solidFill>
                <a:schemeClr val="bg2"/>
              </a:solidFill>
            </a:ln>
            <a:effectLst>
              <a:outerShdw blurRad="254000" dist="101600" dir="2040000" algn="ctr" rotWithShape="0">
                <a:srgbClr val="000000">
                  <a:alpha val="43000"/>
                </a:srgbClr>
              </a:outerShdw>
            </a:effectLst>
          </p:spPr>
        </p:pic>
        <p:pic>
          <p:nvPicPr>
            <p:cNvPr id="6" name="Picture 5" descr="Screenshot of OSHA publication"/>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7593795" y="1974835"/>
              <a:ext cx="949074" cy="2190267"/>
            </a:xfrm>
            <a:prstGeom prst="rect">
              <a:avLst/>
            </a:prstGeom>
            <a:ln>
              <a:solidFill>
                <a:schemeClr val="bg2"/>
              </a:solidFill>
            </a:ln>
            <a:effectLst>
              <a:outerShdw blurRad="165100" dist="190500" dir="4200000" algn="ctr" rotWithShape="0">
                <a:srgbClr val="000000">
                  <a:alpha val="33000"/>
                </a:srgbClr>
              </a:outerShdw>
            </a:effectLst>
          </p:spPr>
        </p:pic>
        <p:pic>
          <p:nvPicPr>
            <p:cNvPr id="5" name="Picture 4" descr="Screenshot of OSHA publication"/>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bwMode="auto">
            <a:xfrm>
              <a:off x="5690393" y="2573613"/>
              <a:ext cx="1787832" cy="2298818"/>
            </a:xfrm>
            <a:prstGeom prst="rect">
              <a:avLst/>
            </a:prstGeom>
            <a:ln>
              <a:solidFill>
                <a:schemeClr val="bg2"/>
              </a:solidFill>
            </a:ln>
            <a:effectLst>
              <a:outerShdw blurRad="355600" dist="139700" dir="2700000" algn="tl" rotWithShape="0">
                <a:prstClr val="black">
                  <a:alpha val="40000"/>
                </a:prstClr>
              </a:outerShdw>
            </a:effectLst>
          </p:spPr>
        </p:pic>
        <p:pic>
          <p:nvPicPr>
            <p:cNvPr id="8" name="Picture 7" descr="Screenshot of OSHA publication"/>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auto">
            <a:xfrm rot="600743">
              <a:off x="7302395" y="3520868"/>
              <a:ext cx="1278274" cy="1936400"/>
            </a:xfrm>
            <a:prstGeom prst="rect">
              <a:avLst/>
            </a:prstGeom>
            <a:ln>
              <a:solidFill>
                <a:schemeClr val="bg2"/>
              </a:solidFill>
            </a:ln>
            <a:effectLst>
              <a:outerShdw blurRad="355600" dist="139700" dir="2700000" algn="tl" rotWithShape="0">
                <a:prstClr val="black">
                  <a:alpha val="40000"/>
                </a:prstClr>
              </a:outerShdw>
            </a:effectLst>
          </p:spPr>
        </p:pic>
      </p:grpSp>
    </p:spTree>
    <p:extLst>
      <p:ext uri="{BB962C8B-B14F-4D97-AF65-F5344CB8AC3E}">
        <p14:creationId xmlns:p14="http://schemas.microsoft.com/office/powerpoint/2010/main" val="25487908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4192"/>
            <a:ext cx="6781800" cy="868362"/>
          </a:xfrm>
        </p:spPr>
        <p:txBody>
          <a:bodyPr/>
          <a:lstStyle/>
          <a:p>
            <a:pPr eaLnBrk="1" hangingPunct="1"/>
            <a:r>
              <a:rPr lang="en-US" altLang="en-US" sz="3600" dirty="0" smtClean="0">
                <a:solidFill>
                  <a:schemeClr val="bg1"/>
                </a:solidFill>
                <a:effectLst>
                  <a:outerShdw blurRad="38100" dist="38100" dir="2700000" algn="tl">
                    <a:srgbClr val="000000">
                      <a:alpha val="43137"/>
                    </a:srgbClr>
                  </a:outerShdw>
                </a:effectLst>
                <a:latin typeface="Calibri" pitchFamily="34" charset="0"/>
              </a:rPr>
              <a:t>Spanish-Language Resources</a:t>
            </a:r>
            <a:r>
              <a:rPr lang="en-US" altLang="en-US" dirty="0">
                <a:solidFill>
                  <a:srgbClr val="0070C0"/>
                </a:solidFill>
                <a:effectLst>
                  <a:outerShdw blurRad="38100" dist="38100" dir="2700000" algn="tl">
                    <a:srgbClr val="000000">
                      <a:alpha val="43137"/>
                    </a:srgbClr>
                  </a:outerShdw>
                </a:effectLst>
                <a:latin typeface="Calibri" pitchFamily="34" charset="0"/>
              </a:rPr>
              <a:t/>
            </a:r>
            <a:br>
              <a:rPr lang="en-US" altLang="en-US" dirty="0">
                <a:solidFill>
                  <a:srgbClr val="0070C0"/>
                </a:solidFill>
                <a:effectLst>
                  <a:outerShdw blurRad="38100" dist="38100" dir="2700000" algn="tl">
                    <a:srgbClr val="000000">
                      <a:alpha val="43137"/>
                    </a:srgbClr>
                  </a:outerShdw>
                </a:effectLst>
                <a:latin typeface="Calibri" pitchFamily="34" charset="0"/>
              </a:rPr>
            </a:b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304800" y="2514600"/>
            <a:ext cx="71628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1800"/>
              </a:spcAft>
              <a:buClr>
                <a:srgbClr val="0070C0"/>
              </a:buClr>
              <a:buSzPct val="115000"/>
              <a:buFont typeface="Wingdings" pitchFamily="2" charset="2"/>
              <a:buChar char="§"/>
            </a:pPr>
            <a:r>
              <a:rPr lang="en-US" altLang="en-US" sz="2800" dirty="0" smtClean="0">
                <a:latin typeface="Calibri" pitchFamily="34" charset="0"/>
              </a:rPr>
              <a:t>OSHA Webpage</a:t>
            </a:r>
          </a:p>
          <a:p>
            <a:pPr>
              <a:spcBef>
                <a:spcPct val="0"/>
              </a:spcBef>
              <a:spcAft>
                <a:spcPts val="1800"/>
              </a:spcAft>
              <a:buClr>
                <a:srgbClr val="0070C0"/>
              </a:buClr>
              <a:buSzPct val="115000"/>
              <a:buFont typeface="Wingdings" pitchFamily="2" charset="2"/>
              <a:buChar char="§"/>
            </a:pPr>
            <a:r>
              <a:rPr lang="en-US" altLang="en-US" sz="2800" dirty="0" smtClean="0">
                <a:latin typeface="Calibri" pitchFamily="34" charset="0"/>
              </a:rPr>
              <a:t>OSHA Poster</a:t>
            </a:r>
          </a:p>
          <a:p>
            <a:pPr>
              <a:spcBef>
                <a:spcPct val="0"/>
              </a:spcBef>
              <a:spcAft>
                <a:spcPts val="1800"/>
              </a:spcAft>
              <a:buClr>
                <a:srgbClr val="0070C0"/>
              </a:buClr>
              <a:buSzPct val="115000"/>
              <a:buFont typeface="Wingdings" pitchFamily="2" charset="2"/>
              <a:buChar char="§"/>
            </a:pPr>
            <a:r>
              <a:rPr lang="en-US" altLang="en-US" sz="2800" dirty="0" smtClean="0">
                <a:latin typeface="Calibri" pitchFamily="34" charset="0"/>
              </a:rPr>
              <a:t>Publications </a:t>
            </a:r>
          </a:p>
          <a:p>
            <a:pPr>
              <a:spcBef>
                <a:spcPct val="0"/>
              </a:spcBef>
              <a:spcAft>
                <a:spcPts val="1800"/>
              </a:spcAft>
              <a:buClr>
                <a:srgbClr val="0070C0"/>
              </a:buClr>
              <a:buSzPct val="115000"/>
              <a:buFont typeface="Wingdings" pitchFamily="2" charset="2"/>
              <a:buChar char="§"/>
            </a:pPr>
            <a:r>
              <a:rPr lang="en-US" altLang="en-US" sz="2800" dirty="0" smtClean="0">
                <a:latin typeface="Calibri" pitchFamily="34" charset="0"/>
              </a:rPr>
              <a:t>Videos</a:t>
            </a:r>
          </a:p>
          <a:p>
            <a:pPr>
              <a:spcBef>
                <a:spcPct val="0"/>
              </a:spcBef>
              <a:spcAft>
                <a:spcPts val="1800"/>
              </a:spcAft>
              <a:buClr>
                <a:srgbClr val="0070C0"/>
              </a:buClr>
              <a:buSzPct val="115000"/>
              <a:buFont typeface="Wingdings" pitchFamily="2" charset="2"/>
              <a:buChar char="§"/>
            </a:pPr>
            <a:r>
              <a:rPr lang="en-US" altLang="en-US" sz="2800" dirty="0" smtClean="0">
                <a:latin typeface="Calibri" pitchFamily="34" charset="0"/>
              </a:rPr>
              <a:t>800 Number</a:t>
            </a:r>
          </a:p>
          <a:p>
            <a:pPr>
              <a:spcBef>
                <a:spcPct val="0"/>
              </a:spcBef>
              <a:spcAft>
                <a:spcPts val="1800"/>
              </a:spcAft>
              <a:buClr>
                <a:srgbClr val="0070C0"/>
              </a:buClr>
              <a:buSzPct val="115000"/>
              <a:buFont typeface="Wingdings" pitchFamily="2" charset="2"/>
              <a:buChar char="§"/>
            </a:pPr>
            <a:r>
              <a:rPr lang="en-US" altLang="en-US" sz="2800" dirty="0" smtClean="0">
                <a:latin typeface="Calibri" pitchFamily="34" charset="0"/>
              </a:rPr>
              <a:t>Dictionaries</a:t>
            </a:r>
          </a:p>
          <a:p>
            <a:pPr>
              <a:spcBef>
                <a:spcPct val="0"/>
              </a:spcBef>
              <a:spcAft>
                <a:spcPts val="2400"/>
              </a:spcAft>
              <a:buClr>
                <a:srgbClr val="0070C0"/>
              </a:buClr>
              <a:buSzPct val="115000"/>
              <a:buFont typeface="Wingdings" pitchFamily="2" charset="2"/>
              <a:buChar char="§"/>
            </a:pPr>
            <a:endParaRPr lang="en-US" altLang="en-US" dirty="0" smtClean="0">
              <a:latin typeface="Calibri" pitchFamily="34" charset="0"/>
            </a:endParaRPr>
          </a:p>
        </p:txBody>
      </p:sp>
      <p:pic>
        <p:nvPicPr>
          <p:cNvPr id="5" name="Picture 4" descr="Screenshot of OSHA publication"/>
          <p:cNvPicPr/>
          <p:nvPr/>
        </p:nvPicPr>
        <p:blipFill rotWithShape="1">
          <a:blip r:embed="rId3" cstate="screen">
            <a:extLst>
              <a:ext uri="{28A0092B-C50C-407E-A947-70E740481C1C}">
                <a14:useLocalDpi xmlns:a14="http://schemas.microsoft.com/office/drawing/2010/main"/>
              </a:ext>
            </a:extLst>
          </a:blip>
          <a:srcRect t="4557" b="11049"/>
          <a:stretch/>
        </p:blipFill>
        <p:spPr bwMode="auto">
          <a:xfrm>
            <a:off x="3505200" y="2514600"/>
            <a:ext cx="1481772" cy="2831307"/>
          </a:xfrm>
          <a:prstGeom prst="rect">
            <a:avLst/>
          </a:prstGeom>
          <a:ln>
            <a:solidFill>
              <a:schemeClr val="bg2"/>
            </a:solidFill>
          </a:ln>
          <a:effectLst>
            <a:outerShdw blurRad="292100" dist="139700" dir="2700000" algn="tl" rotWithShape="0">
              <a:srgbClr val="333333">
                <a:alpha val="65000"/>
              </a:srgbClr>
            </a:outerShdw>
          </a:effectLst>
        </p:spPr>
      </p:pic>
      <p:pic>
        <p:nvPicPr>
          <p:cNvPr id="6" name="Picture 5" descr="Screenshot of OSHA publication"/>
          <p:cNvPicPr/>
          <p:nvPr/>
        </p:nvPicPr>
        <p:blipFill rotWithShape="1">
          <a:blip r:embed="rId4" cstate="screen">
            <a:extLst>
              <a:ext uri="{28A0092B-C50C-407E-A947-70E740481C1C}">
                <a14:useLocalDpi xmlns:a14="http://schemas.microsoft.com/office/drawing/2010/main"/>
              </a:ext>
            </a:extLst>
          </a:blip>
          <a:srcRect/>
          <a:stretch/>
        </p:blipFill>
        <p:spPr bwMode="auto">
          <a:xfrm>
            <a:off x="6010989" y="2173129"/>
            <a:ext cx="2151222" cy="3212307"/>
          </a:xfrm>
          <a:prstGeom prst="rect">
            <a:avLst/>
          </a:prstGeom>
          <a:ln>
            <a:solidFill>
              <a:schemeClr val="bg2"/>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Picture 3" descr="Screenshot of OSHA publication"/>
          <p:cNvPicPr/>
          <p:nvPr/>
        </p:nvPicPr>
        <p:blipFill rotWithShape="1">
          <a:blip r:embed="rId5" cstate="screen">
            <a:extLst>
              <a:ext uri="{28A0092B-C50C-407E-A947-70E740481C1C}">
                <a14:useLocalDpi xmlns:a14="http://schemas.microsoft.com/office/drawing/2010/main"/>
              </a:ext>
            </a:extLst>
          </a:blip>
          <a:srcRect/>
          <a:stretch/>
        </p:blipFill>
        <p:spPr bwMode="auto">
          <a:xfrm>
            <a:off x="4267200" y="3285013"/>
            <a:ext cx="2218134" cy="2990850"/>
          </a:xfrm>
          <a:prstGeom prst="rect">
            <a:avLst/>
          </a:prstGeom>
          <a:ln>
            <a:solidFill>
              <a:schemeClr val="bg2"/>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83582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4724400" y="2200275"/>
            <a:ext cx="41910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800"/>
              </a:spcAft>
              <a:buClr>
                <a:srgbClr val="0082C4"/>
              </a:buClr>
              <a:buFont typeface="Wingdings" panose="05000000000000000000" pitchFamily="2" charset="2"/>
              <a:buChar char="§"/>
            </a:pPr>
            <a:r>
              <a:rPr lang="en-US" altLang="en-US" sz="2200" b="1" dirty="0">
                <a:solidFill>
                  <a:srgbClr val="0070C0"/>
                </a:solidFill>
                <a:latin typeface="Calibri" panose="020F0502020204030204" pitchFamily="34" charset="0"/>
              </a:rPr>
              <a:t>FREE</a:t>
            </a:r>
            <a:r>
              <a:rPr lang="en-US" altLang="en-US" sz="2200" dirty="0">
                <a:latin typeface="Calibri" panose="020F0502020204030204" pitchFamily="34" charset="0"/>
              </a:rPr>
              <a:t> OSHA e-newsletter delivered twice monthly </a:t>
            </a:r>
            <a:br>
              <a:rPr lang="en-US" altLang="en-US" sz="2200" dirty="0">
                <a:latin typeface="Calibri" panose="020F0502020204030204" pitchFamily="34" charset="0"/>
              </a:rPr>
            </a:br>
            <a:r>
              <a:rPr lang="en-US" altLang="en-US" sz="2200" dirty="0">
                <a:latin typeface="Calibri" panose="020F0502020204030204" pitchFamily="34" charset="0"/>
              </a:rPr>
              <a:t>to more than </a:t>
            </a:r>
            <a:r>
              <a:rPr lang="en-US" altLang="en-US" sz="2200" b="1" dirty="0" smtClean="0">
                <a:latin typeface="Calibri" panose="020F0502020204030204" pitchFamily="34" charset="0"/>
              </a:rPr>
              <a:t>250,000</a:t>
            </a:r>
            <a:r>
              <a:rPr lang="en-US" altLang="en-US" sz="2200" dirty="0" smtClean="0">
                <a:latin typeface="Calibri" panose="020F0502020204030204" pitchFamily="34" charset="0"/>
              </a:rPr>
              <a:t> </a:t>
            </a:r>
            <a:r>
              <a:rPr lang="en-US" altLang="en-US" sz="2200" dirty="0">
                <a:latin typeface="Calibri" panose="020F0502020204030204" pitchFamily="34" charset="0"/>
              </a:rPr>
              <a:t>subscribers  </a:t>
            </a:r>
          </a:p>
          <a:p>
            <a:pPr eaLnBrk="1" hangingPunct="1">
              <a:spcAft>
                <a:spcPts val="1800"/>
              </a:spcAft>
              <a:buClr>
                <a:srgbClr val="0082C4"/>
              </a:buClr>
              <a:buFont typeface="Wingdings" panose="05000000000000000000" pitchFamily="2" charset="2"/>
              <a:buChar char="§"/>
            </a:pPr>
            <a:r>
              <a:rPr lang="en-US" altLang="en-US" sz="2200" b="1" dirty="0">
                <a:solidFill>
                  <a:srgbClr val="0070C0"/>
                </a:solidFill>
                <a:latin typeface="Calibri" panose="020F0502020204030204" pitchFamily="34" charset="0"/>
              </a:rPr>
              <a:t>Latest news </a:t>
            </a:r>
            <a:r>
              <a:rPr lang="en-US" altLang="en-US" sz="2200" dirty="0">
                <a:latin typeface="Calibri" panose="020F0502020204030204" pitchFamily="34" charset="0"/>
              </a:rPr>
              <a:t>about OSHA initiatives and products </a:t>
            </a:r>
            <a:br>
              <a:rPr lang="en-US" altLang="en-US" sz="2200" dirty="0">
                <a:latin typeface="Calibri" panose="020F0502020204030204" pitchFamily="34" charset="0"/>
              </a:rPr>
            </a:br>
            <a:r>
              <a:rPr lang="en-US" altLang="en-US" sz="2200" dirty="0">
                <a:latin typeface="Calibri" panose="020F0502020204030204" pitchFamily="34" charset="0"/>
              </a:rPr>
              <a:t>to help employers and </a:t>
            </a:r>
            <a:br>
              <a:rPr lang="en-US" altLang="en-US" sz="2200" dirty="0">
                <a:latin typeface="Calibri" panose="020F0502020204030204" pitchFamily="34" charset="0"/>
              </a:rPr>
            </a:br>
            <a:r>
              <a:rPr lang="en-US" altLang="en-US" sz="2200" dirty="0">
                <a:latin typeface="Calibri" panose="020F0502020204030204" pitchFamily="34" charset="0"/>
              </a:rPr>
              <a:t>workers  find and prevent workplace hazards</a:t>
            </a:r>
          </a:p>
          <a:p>
            <a:pPr eaLnBrk="1" hangingPunct="1">
              <a:lnSpc>
                <a:spcPct val="90000"/>
              </a:lnSpc>
              <a:spcAft>
                <a:spcPts val="1800"/>
              </a:spcAft>
              <a:buClr>
                <a:srgbClr val="0082C4"/>
              </a:buClr>
              <a:buFont typeface="Wingdings" panose="05000000000000000000" pitchFamily="2" charset="2"/>
              <a:buChar char="§"/>
            </a:pPr>
            <a:r>
              <a:rPr lang="en-US" altLang="en-US" sz="2400" b="1" dirty="0">
                <a:latin typeface="Calibri" panose="020F0502020204030204" pitchFamily="34" charset="0"/>
              </a:rPr>
              <a:t>Sign up at </a:t>
            </a:r>
            <a:r>
              <a:rPr lang="en-US" altLang="en-US" sz="2400" b="1" dirty="0">
                <a:solidFill>
                  <a:srgbClr val="0070C0"/>
                </a:solidFill>
                <a:latin typeface="Calibri" panose="020F0502020204030204" pitchFamily="34" charset="0"/>
              </a:rPr>
              <a:t>www.osha.gov</a:t>
            </a:r>
          </a:p>
        </p:txBody>
      </p:sp>
      <p:sp>
        <p:nvSpPr>
          <p:cNvPr id="6" name="Rectangle 5" descr="Decorative figure"/>
          <p:cNvSpPr/>
          <p:nvPr/>
        </p:nvSpPr>
        <p:spPr>
          <a:xfrm>
            <a:off x="5105400" y="5638800"/>
            <a:ext cx="4038600" cy="433388"/>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6" descr="Photograph of OSHA QuickTakes on a phone"/>
          <p:cNvSpPr/>
          <p:nvPr/>
        </p:nvSpPr>
        <p:spPr>
          <a:xfrm>
            <a:off x="526054" y="2473543"/>
            <a:ext cx="3207746" cy="2622332"/>
          </a:xfrm>
          <a:custGeom>
            <a:avLst/>
            <a:gdLst>
              <a:gd name="connsiteX0" fmla="*/ 0 w 3810000"/>
              <a:gd name="connsiteY0" fmla="*/ 0 h 3113314"/>
              <a:gd name="connsiteX1" fmla="*/ 3341915 w 3810000"/>
              <a:gd name="connsiteY1" fmla="*/ 555171 h 3113314"/>
              <a:gd name="connsiteX2" fmla="*/ 3810000 w 3810000"/>
              <a:gd name="connsiteY2" fmla="*/ 2764971 h 3113314"/>
              <a:gd name="connsiteX3" fmla="*/ 489858 w 3810000"/>
              <a:gd name="connsiteY3" fmla="*/ 3113314 h 3113314"/>
              <a:gd name="connsiteX4" fmla="*/ 0 w 3810000"/>
              <a:gd name="connsiteY4" fmla="*/ 0 h 311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3113314">
                <a:moveTo>
                  <a:pt x="0" y="0"/>
                </a:moveTo>
                <a:lnTo>
                  <a:pt x="3341915" y="555171"/>
                </a:lnTo>
                <a:lnTo>
                  <a:pt x="3810000" y="2764971"/>
                </a:lnTo>
                <a:lnTo>
                  <a:pt x="489858" y="31133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9" name="Picture 8" descr="Photograph of OSHA QuickTakes on a phon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2362200"/>
            <a:ext cx="3581400" cy="3719146"/>
          </a:xfrm>
          <a:prstGeom prst="rect">
            <a:avLst/>
          </a:prstGeom>
        </p:spPr>
      </p:pic>
      <p:sp>
        <p:nvSpPr>
          <p:cNvPr id="8" name="Title 1"/>
          <p:cNvSpPr>
            <a:spLocks noGrp="1"/>
          </p:cNvSpPr>
          <p:nvPr>
            <p:ph type="title"/>
          </p:nvPr>
        </p:nvSpPr>
        <p:spPr>
          <a:xfrm>
            <a:off x="0" y="304800"/>
            <a:ext cx="4648200" cy="868362"/>
          </a:xfrm>
        </p:spPr>
        <p:txBody>
          <a:bodyPr/>
          <a:lstStyle/>
          <a:p>
            <a:pPr algn="ctr" eaLnBrk="1" hangingPunct="1"/>
            <a:r>
              <a:rPr lang="en-US" altLang="en-US" sz="4400" dirty="0" smtClean="0">
                <a:solidFill>
                  <a:schemeClr val="bg1"/>
                </a:solidFill>
                <a:effectLst>
                  <a:outerShdw blurRad="38100" dist="38100" dir="2700000" algn="tl">
                    <a:srgbClr val="000000">
                      <a:alpha val="43137"/>
                    </a:srgbClr>
                  </a:outerShdw>
                </a:effectLst>
                <a:latin typeface="Calibri" pitchFamily="34" charset="0"/>
              </a:rPr>
              <a:t>OSHA </a:t>
            </a:r>
            <a:r>
              <a:rPr lang="en-US" altLang="en-US" i="1" dirty="0" err="1" smtClean="0">
                <a:solidFill>
                  <a:schemeClr val="bg1"/>
                </a:solidFill>
                <a:effectLst>
                  <a:outerShdw blurRad="38100" dist="38100" dir="2700000" algn="tl">
                    <a:srgbClr val="000000">
                      <a:alpha val="43137"/>
                    </a:srgbClr>
                  </a:outerShdw>
                </a:effectLst>
                <a:latin typeface="Calibri" pitchFamily="34" charset="0"/>
              </a:rPr>
              <a:t>QuickTakes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17905081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3886200" cy="868362"/>
          </a:xfrm>
        </p:spPr>
        <p:txBody>
          <a:bodyPr/>
          <a:lstStyle/>
          <a:p>
            <a:pPr algn="ctr" eaLnBrk="1" hangingPunct="1"/>
            <a:r>
              <a:rPr lang="en-US" altLang="en-US" sz="4400" dirty="0" smtClean="0">
                <a:solidFill>
                  <a:schemeClr val="bg1"/>
                </a:solidFill>
                <a:effectLst>
                  <a:outerShdw blurRad="38100" dist="38100" dir="2700000" algn="tl">
                    <a:srgbClr val="000000">
                      <a:alpha val="43137"/>
                    </a:srgbClr>
                  </a:outerShdw>
                </a:effectLst>
                <a:latin typeface="Calibri" pitchFamily="34" charset="0"/>
              </a:rPr>
              <a:t>Contact OSHA</a:t>
            </a:r>
            <a:endParaRPr lang="en-US" altLang="en-US" sz="4400"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685800" y="2743200"/>
            <a:ext cx="77724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2400"/>
              </a:spcAft>
              <a:buSzPct val="115000"/>
              <a:buFont typeface="Wingdings" pitchFamily="2" charset="2"/>
              <a:buChar char="§"/>
            </a:pPr>
            <a:r>
              <a:rPr lang="en-US" dirty="0">
                <a:latin typeface="Calibri" pitchFamily="34" charset="0"/>
                <a:cs typeface="Calibri" pitchFamily="34" charset="0"/>
              </a:rPr>
              <a:t>Toll-free hotline:  1-800-321-OSHA (6742)</a:t>
            </a:r>
          </a:p>
          <a:p>
            <a:pPr>
              <a:spcBef>
                <a:spcPct val="0"/>
              </a:spcBef>
              <a:spcAft>
                <a:spcPts val="2400"/>
              </a:spcAft>
              <a:buSzPct val="115000"/>
              <a:buFont typeface="Wingdings" pitchFamily="2" charset="2"/>
              <a:buChar char="§"/>
            </a:pPr>
            <a:r>
              <a:rPr lang="en-US" dirty="0">
                <a:latin typeface="Calibri" pitchFamily="34" charset="0"/>
                <a:cs typeface="Calibri" pitchFamily="34" charset="0"/>
              </a:rPr>
              <a:t>Submit email questions through OSHA’s website at www.osha.gov</a:t>
            </a:r>
          </a:p>
          <a:p>
            <a:pPr>
              <a:spcBef>
                <a:spcPct val="0"/>
              </a:spcBef>
              <a:spcAft>
                <a:spcPts val="2400"/>
              </a:spcAft>
              <a:buSzPct val="115000"/>
              <a:buFont typeface="Wingdings" pitchFamily="2" charset="2"/>
              <a:buChar char="§"/>
            </a:pPr>
            <a:r>
              <a:rPr lang="en-US" dirty="0">
                <a:latin typeface="Calibri" pitchFamily="34" charset="0"/>
                <a:cs typeface="Calibri" pitchFamily="34" charset="0"/>
              </a:rPr>
              <a:t>Contact your local OSHA Area Office</a:t>
            </a:r>
          </a:p>
          <a:p>
            <a:pPr marL="0" indent="0">
              <a:spcBef>
                <a:spcPct val="0"/>
              </a:spcBef>
              <a:spcAft>
                <a:spcPts val="2400"/>
              </a:spcAft>
              <a:buClr>
                <a:srgbClr val="0070C0"/>
              </a:buClr>
              <a:buSzPct val="115000"/>
              <a:buNone/>
            </a:pPr>
            <a:endParaRPr lang="en-US" altLang="en-US" dirty="0" smtClean="0">
              <a:latin typeface="Calibri" pitchFamily="34" charset="0"/>
            </a:endParaRPr>
          </a:p>
        </p:txBody>
      </p:sp>
    </p:spTree>
    <p:extLst>
      <p:ext uri="{BB962C8B-B14F-4D97-AF65-F5344CB8AC3E}">
        <p14:creationId xmlns:p14="http://schemas.microsoft.com/office/powerpoint/2010/main" val="3899226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General Indu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628" y="2438400"/>
            <a:ext cx="2709921" cy="3565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2819400"/>
            <a:ext cx="5029200" cy="1920526"/>
          </a:xfrm>
          <a:prstGeom prst="rect">
            <a:avLst/>
          </a:prstGeom>
          <a:noFill/>
        </p:spPr>
        <p:txBody>
          <a:bodyPr wrap="square" rtlCol="0">
            <a:spAutoFit/>
          </a:bodyPr>
          <a:lstStyle/>
          <a:p>
            <a:pPr eaLnBrk="1" hangingPunct="1">
              <a:lnSpc>
                <a:spcPct val="120000"/>
              </a:lnSpc>
            </a:pPr>
            <a:r>
              <a:rPr lang="en-US" altLang="en-US" sz="2800" b="1" dirty="0">
                <a:latin typeface="Calibri" panose="020F0502020204030204" pitchFamily="34" charset="0"/>
              </a:rPr>
              <a:t>OSHA </a:t>
            </a:r>
            <a:r>
              <a:rPr lang="en-US" altLang="en-US" sz="2800" b="1" dirty="0" smtClean="0">
                <a:latin typeface="Calibri" panose="020F0502020204030204" pitchFamily="34" charset="0"/>
              </a:rPr>
              <a:t>works </a:t>
            </a:r>
            <a:r>
              <a:rPr lang="en-US" altLang="en-US" sz="2800" b="1" dirty="0">
                <a:latin typeface="Calibri" panose="020F0502020204030204" pitchFamily="34" charset="0"/>
              </a:rPr>
              <a:t>with employers</a:t>
            </a:r>
          </a:p>
          <a:p>
            <a:pPr eaLnBrk="1" hangingPunct="1">
              <a:lnSpc>
                <a:spcPct val="120000"/>
              </a:lnSpc>
            </a:pPr>
            <a:r>
              <a:rPr lang="en-US" altLang="en-US" sz="2800" b="1" dirty="0">
                <a:latin typeface="Calibri" panose="020F0502020204030204" pitchFamily="34" charset="0"/>
              </a:rPr>
              <a:t>to improve workplace safety </a:t>
            </a:r>
            <a:br>
              <a:rPr lang="en-US" altLang="en-US" sz="2800" b="1" dirty="0">
                <a:latin typeface="Calibri" panose="020F0502020204030204" pitchFamily="34" charset="0"/>
              </a:rPr>
            </a:br>
            <a:r>
              <a:rPr lang="en-US" altLang="en-US" sz="2800" b="1" dirty="0">
                <a:latin typeface="Calibri" panose="020F0502020204030204" pitchFamily="34" charset="0"/>
              </a:rPr>
              <a:t>and health</a:t>
            </a:r>
          </a:p>
          <a:p>
            <a:endParaRPr lang="en-US" dirty="0"/>
          </a:p>
        </p:txBody>
      </p:sp>
      <p:sp>
        <p:nvSpPr>
          <p:cNvPr id="7" name="Title 1"/>
          <p:cNvSpPr>
            <a:spLocks noGrp="1"/>
          </p:cNvSpPr>
          <p:nvPr>
            <p:ph type="title"/>
          </p:nvPr>
        </p:nvSpPr>
        <p:spPr>
          <a:xfrm>
            <a:off x="457200" y="304800"/>
            <a:ext cx="8902908" cy="914400"/>
          </a:xfrm>
        </p:spPr>
        <p:txBody>
          <a:bodyPr/>
          <a:lstStyle/>
          <a:p>
            <a:r>
              <a:rPr lang="en-US"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Compliance Assistance</a:t>
            </a:r>
            <a:endParaRPr lang="en-US"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72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revent Falls"/>
          <p:cNvPicPr>
            <a:picLocks noChangeAspect="1" noChangeArrowheads="1"/>
          </p:cNvPicPr>
          <p:nvPr/>
        </p:nvPicPr>
        <p:blipFill>
          <a:blip r:embed="rId3">
            <a:extLst>
              <a:ext uri="{28A0092B-C50C-407E-A947-70E740481C1C}">
                <a14:useLocalDpi xmlns:a14="http://schemas.microsoft.com/office/drawing/2010/main" val="0"/>
              </a:ext>
            </a:extLst>
          </a:blip>
          <a:srcRect l="24660" r="23427"/>
          <a:stretch>
            <a:fillRect/>
          </a:stretch>
        </p:blipFill>
        <p:spPr bwMode="auto">
          <a:xfrm>
            <a:off x="5105400" y="2209800"/>
            <a:ext cx="3398606"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685800" y="2743200"/>
            <a:ext cx="3657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90513" indent="-290513" eaLnBrk="1" hangingPunct="1">
              <a:lnSpc>
                <a:spcPct val="130000"/>
              </a:lnSpc>
              <a:buClr>
                <a:srgbClr val="0070C0"/>
              </a:buClr>
              <a:buSzPct val="110000"/>
              <a:buFont typeface="Wingdings" panose="05000000000000000000" pitchFamily="2" charset="2"/>
              <a:buChar char="§"/>
              <a:defRPr/>
            </a:pPr>
            <a:r>
              <a:rPr lang="en-US" altLang="en-US" sz="3200" b="1" dirty="0" smtClean="0">
                <a:latin typeface="Calibri" panose="020F0502020204030204" pitchFamily="34" charset="0"/>
              </a:rPr>
              <a:t>saves lives</a:t>
            </a:r>
          </a:p>
          <a:p>
            <a:pPr marL="290513" indent="-290513" eaLnBrk="1" hangingPunct="1">
              <a:lnSpc>
                <a:spcPct val="130000"/>
              </a:lnSpc>
              <a:buClr>
                <a:srgbClr val="0070C0"/>
              </a:buClr>
              <a:buSzPct val="110000"/>
              <a:buFont typeface="Wingdings" panose="05000000000000000000" pitchFamily="2" charset="2"/>
              <a:buChar char="§"/>
              <a:defRPr/>
            </a:pPr>
            <a:r>
              <a:rPr lang="en-US" altLang="en-US" sz="3200" b="1" dirty="0" smtClean="0">
                <a:latin typeface="Calibri" panose="020F0502020204030204" pitchFamily="34" charset="0"/>
              </a:rPr>
              <a:t>prevents injuries </a:t>
            </a:r>
          </a:p>
          <a:p>
            <a:pPr marL="290513" indent="-290513" eaLnBrk="1" hangingPunct="1">
              <a:lnSpc>
                <a:spcPct val="130000"/>
              </a:lnSpc>
              <a:buClr>
                <a:srgbClr val="0070C0"/>
              </a:buClr>
              <a:buSzPct val="110000"/>
              <a:buFont typeface="Wingdings" panose="05000000000000000000" pitchFamily="2" charset="2"/>
              <a:buChar char="§"/>
              <a:defRPr/>
            </a:pPr>
            <a:r>
              <a:rPr lang="en-US" altLang="en-US" sz="3200" b="1" dirty="0" smtClean="0">
                <a:latin typeface="Calibri" panose="020F0502020204030204" pitchFamily="34" charset="0"/>
              </a:rPr>
              <a:t>saves money</a:t>
            </a:r>
          </a:p>
          <a:p>
            <a:pPr eaLnBrk="1" hangingPunct="1">
              <a:defRPr/>
            </a:pPr>
            <a:endParaRPr lang="en-US" altLang="en-US" dirty="0" smtClean="0"/>
          </a:p>
        </p:txBody>
      </p:sp>
      <p:sp>
        <p:nvSpPr>
          <p:cNvPr id="7" name="Title 1"/>
          <p:cNvSpPr>
            <a:spLocks noGrp="1"/>
          </p:cNvSpPr>
          <p:nvPr>
            <p:ph type="title"/>
          </p:nvPr>
        </p:nvSpPr>
        <p:spPr>
          <a:xfrm>
            <a:off x="698292" y="381000"/>
            <a:ext cx="8902908" cy="914400"/>
          </a:xfrm>
        </p:spPr>
        <p:txBody>
          <a:bodyPr/>
          <a:lstStyle/>
          <a:p>
            <a:r>
              <a:rPr lang="en-US" sz="4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Prevention</a:t>
            </a:r>
            <a:endParaRPr lang="en-US" sz="4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37273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7"/>
          <p:cNvSpPr txBox="1">
            <a:spLocks noChangeArrowheads="1"/>
          </p:cNvSpPr>
          <p:nvPr/>
        </p:nvSpPr>
        <p:spPr bwMode="auto">
          <a:xfrm>
            <a:off x="685800" y="2286000"/>
            <a:ext cx="71628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tabLst>
                <a:tab pos="1485900" algn="l"/>
              </a:tabLst>
            </a:pPr>
            <a:r>
              <a:rPr lang="en-US" altLang="en-US" sz="2800" b="1" dirty="0">
                <a:solidFill>
                  <a:srgbClr val="0082C4"/>
                </a:solidFill>
                <a:latin typeface="Calibri" panose="020F0502020204030204" pitchFamily="34" charset="0"/>
              </a:rPr>
              <a:t>      </a:t>
            </a:r>
            <a:r>
              <a:rPr lang="en-US" altLang="en-US" sz="2800" b="1" dirty="0" smtClean="0">
                <a:solidFill>
                  <a:srgbClr val="0082C4"/>
                </a:solidFill>
                <a:latin typeface="Calibri" panose="020F0502020204030204" pitchFamily="34" charset="0"/>
              </a:rPr>
              <a:t>   </a:t>
            </a:r>
            <a:r>
              <a:rPr lang="en-US" altLang="en-US" sz="2400" b="1" dirty="0" smtClean="0">
                <a:solidFill>
                  <a:srgbClr val="0070C0"/>
                </a:solidFill>
                <a:latin typeface="Calibri" panose="020F0502020204030204" pitchFamily="34" charset="0"/>
              </a:rPr>
              <a:t>5,000</a:t>
            </a:r>
            <a:r>
              <a:rPr lang="en-US" altLang="en-US" sz="2400" b="1" dirty="0" smtClean="0">
                <a:solidFill>
                  <a:srgbClr val="92D050"/>
                </a:solidFill>
                <a:latin typeface="Calibri" panose="020F0502020204030204" pitchFamily="34" charset="0"/>
              </a:rPr>
              <a:t>	</a:t>
            </a:r>
            <a:r>
              <a:rPr lang="en-US" altLang="en-US" sz="2000" b="1" dirty="0" smtClean="0">
                <a:solidFill>
                  <a:srgbClr val="000000"/>
                </a:solidFill>
                <a:latin typeface="Calibri" panose="020F0502020204030204" pitchFamily="34" charset="0"/>
              </a:rPr>
              <a:t>outreach</a:t>
            </a:r>
            <a:r>
              <a:rPr lang="en-US" altLang="en-US" sz="2000" dirty="0" smtClean="0">
                <a:solidFill>
                  <a:srgbClr val="000000"/>
                </a:solidFill>
                <a:latin typeface="Calibri" panose="020F0502020204030204" pitchFamily="34" charset="0"/>
              </a:rPr>
              <a:t> </a:t>
            </a:r>
            <a:r>
              <a:rPr lang="en-US" altLang="en-US" sz="2000" dirty="0">
                <a:solidFill>
                  <a:srgbClr val="000000"/>
                </a:solidFill>
                <a:latin typeface="Calibri" panose="020F0502020204030204" pitchFamily="34" charset="0"/>
              </a:rPr>
              <a:t>activities by Regional &amp; Area Offices </a:t>
            </a:r>
          </a:p>
          <a:p>
            <a:pPr eaLnBrk="1" hangingPunct="1">
              <a:spcAft>
                <a:spcPts val="600"/>
              </a:spcAft>
              <a:tabLst>
                <a:tab pos="1828800" algn="l"/>
              </a:tabLst>
            </a:pPr>
            <a:r>
              <a:rPr lang="en-US" altLang="en-US" sz="2000" b="1" dirty="0">
                <a:solidFill>
                  <a:srgbClr val="0082C4"/>
                </a:solidFill>
                <a:latin typeface="Calibri" panose="020F0502020204030204" pitchFamily="34" charset="0"/>
              </a:rPr>
              <a:t>     </a:t>
            </a:r>
            <a:r>
              <a:rPr lang="en-US" altLang="en-US" sz="2000" b="1" dirty="0" smtClean="0">
                <a:solidFill>
                  <a:srgbClr val="0082C4"/>
                </a:solidFill>
                <a:latin typeface="Calibri" panose="020F0502020204030204" pitchFamily="34" charset="0"/>
              </a:rPr>
              <a:t>     </a:t>
            </a:r>
            <a:r>
              <a:rPr lang="en-US" altLang="en-US" sz="2400" b="1" dirty="0" smtClean="0">
                <a:solidFill>
                  <a:srgbClr val="0082C4"/>
                </a:solidFill>
                <a:latin typeface="Calibri" panose="020F0502020204030204" pitchFamily="34" charset="0"/>
              </a:rPr>
              <a:t>12,000</a:t>
            </a:r>
            <a:r>
              <a:rPr lang="en-US" altLang="en-US" sz="2400" dirty="0" smtClean="0">
                <a:solidFill>
                  <a:srgbClr val="000000"/>
                </a:solidFill>
                <a:latin typeface="Calibri" panose="020F0502020204030204" pitchFamily="34" charset="0"/>
              </a:rPr>
              <a:t> </a:t>
            </a:r>
            <a:r>
              <a:rPr lang="en-US" altLang="en-US" sz="2000" b="1" dirty="0" smtClean="0">
                <a:solidFill>
                  <a:srgbClr val="000000"/>
                </a:solidFill>
                <a:latin typeface="Calibri" panose="020F0502020204030204" pitchFamily="34" charset="0"/>
              </a:rPr>
              <a:t>email</a:t>
            </a:r>
            <a:r>
              <a:rPr lang="en-US" altLang="en-US" sz="2000" dirty="0" smtClean="0">
                <a:solidFill>
                  <a:srgbClr val="000000"/>
                </a:solidFill>
                <a:latin typeface="Calibri" panose="020F0502020204030204" pitchFamily="34" charset="0"/>
              </a:rPr>
              <a:t> </a:t>
            </a:r>
            <a:r>
              <a:rPr lang="en-US" altLang="en-US" sz="2000" b="1" dirty="0">
                <a:solidFill>
                  <a:srgbClr val="000000"/>
                </a:solidFill>
                <a:latin typeface="Calibri" panose="020F0502020204030204" pitchFamily="34" charset="0"/>
              </a:rPr>
              <a:t>requests</a:t>
            </a:r>
            <a:r>
              <a:rPr lang="en-US" altLang="en-US" sz="2000" dirty="0">
                <a:solidFill>
                  <a:srgbClr val="000000"/>
                </a:solidFill>
                <a:latin typeface="Calibri" panose="020F0502020204030204" pitchFamily="34" charset="0"/>
              </a:rPr>
              <a:t> for assistance answered </a:t>
            </a:r>
          </a:p>
          <a:p>
            <a:pPr eaLnBrk="1" hangingPunct="1">
              <a:spcAft>
                <a:spcPts val="600"/>
              </a:spcAft>
              <a:tabLst>
                <a:tab pos="1828800" algn="l"/>
              </a:tabLst>
            </a:pPr>
            <a:r>
              <a:rPr lang="en-US" altLang="en-US" sz="2000" b="1" dirty="0">
                <a:solidFill>
                  <a:srgbClr val="0070C0"/>
                </a:solidFill>
                <a:latin typeface="Calibri" panose="020F0502020204030204" pitchFamily="34" charset="0"/>
              </a:rPr>
              <a:t>    </a:t>
            </a:r>
            <a:r>
              <a:rPr lang="en-US" altLang="en-US" sz="2000" b="1" dirty="0" smtClean="0">
                <a:solidFill>
                  <a:srgbClr val="0070C0"/>
                </a:solidFill>
                <a:latin typeface="Calibri" panose="020F0502020204030204" pitchFamily="34" charset="0"/>
              </a:rPr>
              <a:t>      </a:t>
            </a:r>
            <a:r>
              <a:rPr lang="en-US" altLang="en-US" sz="2400" b="1" dirty="0" smtClean="0">
                <a:solidFill>
                  <a:srgbClr val="0070C0"/>
                </a:solidFill>
                <a:latin typeface="Calibri" panose="020F0502020204030204" pitchFamily="34" charset="0"/>
              </a:rPr>
              <a:t>26,000</a:t>
            </a:r>
            <a:r>
              <a:rPr lang="en-US" altLang="en-US" sz="2400" dirty="0" smtClean="0">
                <a:solidFill>
                  <a:srgbClr val="FF0000"/>
                </a:solidFill>
                <a:latin typeface="Calibri" panose="020F0502020204030204" pitchFamily="34" charset="0"/>
              </a:rPr>
              <a:t> </a:t>
            </a:r>
            <a:r>
              <a:rPr lang="en-US" altLang="en-US" sz="2000" b="1" dirty="0" smtClean="0">
                <a:latin typeface="Calibri" panose="020F0502020204030204" pitchFamily="34" charset="0"/>
              </a:rPr>
              <a:t>small </a:t>
            </a:r>
            <a:r>
              <a:rPr lang="en-US" altLang="en-US" sz="2000" b="1" dirty="0">
                <a:latin typeface="Calibri" panose="020F0502020204030204" pitchFamily="34" charset="0"/>
              </a:rPr>
              <a:t>businesses </a:t>
            </a:r>
            <a:r>
              <a:rPr lang="en-US" altLang="en-US" sz="2000" dirty="0">
                <a:latin typeface="Calibri" panose="020F0502020204030204" pitchFamily="34" charset="0"/>
              </a:rPr>
              <a:t>helped through Consultati</a:t>
            </a:r>
            <a:r>
              <a:rPr lang="en-US" altLang="en-US" dirty="0">
                <a:latin typeface="Calibri" panose="020F0502020204030204" pitchFamily="34" charset="0"/>
              </a:rPr>
              <a:t>on</a:t>
            </a:r>
            <a:endParaRPr lang="en-US" altLang="en-US" sz="2000" dirty="0"/>
          </a:p>
          <a:p>
            <a:pPr eaLnBrk="1" hangingPunct="1">
              <a:spcAft>
                <a:spcPts val="600"/>
              </a:spcAft>
              <a:tabLst>
                <a:tab pos="1828800" algn="l"/>
              </a:tabLst>
            </a:pPr>
            <a:r>
              <a:rPr lang="en-US" altLang="en-US" sz="2400" b="1" dirty="0" smtClean="0">
                <a:solidFill>
                  <a:srgbClr val="0070C0"/>
                </a:solidFill>
                <a:latin typeface="Calibri" panose="020F0502020204030204" pitchFamily="34" charset="0"/>
              </a:rPr>
              <a:t>   </a:t>
            </a:r>
            <a:r>
              <a:rPr lang="en-US" altLang="en-US" sz="2000" b="1" dirty="0" smtClean="0">
                <a:solidFill>
                  <a:srgbClr val="0070C0"/>
                </a:solidFill>
                <a:latin typeface="Calibri" panose="020F0502020204030204" pitchFamily="34" charset="0"/>
              </a:rPr>
              <a:t>    </a:t>
            </a:r>
            <a:r>
              <a:rPr lang="en-US" altLang="en-US" sz="2400" b="1" dirty="0" smtClean="0">
                <a:solidFill>
                  <a:srgbClr val="0070C0"/>
                </a:solidFill>
                <a:latin typeface="Calibri" panose="020F0502020204030204" pitchFamily="34" charset="0"/>
              </a:rPr>
              <a:t>247,000 </a:t>
            </a:r>
            <a:r>
              <a:rPr lang="en-US" altLang="en-US" sz="2000" b="1" dirty="0" smtClean="0">
                <a:solidFill>
                  <a:srgbClr val="000000"/>
                </a:solidFill>
                <a:latin typeface="Calibri" panose="020F0502020204030204" pitchFamily="34" charset="0"/>
              </a:rPr>
              <a:t>responses </a:t>
            </a:r>
            <a:r>
              <a:rPr lang="en-US" altLang="en-US" sz="2000" b="1" dirty="0">
                <a:solidFill>
                  <a:srgbClr val="000000"/>
                </a:solidFill>
                <a:latin typeface="Calibri" panose="020F0502020204030204" pitchFamily="34" charset="0"/>
              </a:rPr>
              <a:t>to </a:t>
            </a:r>
            <a:r>
              <a:rPr lang="en-US" altLang="en-US" sz="2000" dirty="0">
                <a:solidFill>
                  <a:srgbClr val="000000"/>
                </a:solidFill>
                <a:latin typeface="Calibri" panose="020F0502020204030204" pitchFamily="34" charset="0"/>
              </a:rPr>
              <a:t>OSHA</a:t>
            </a:r>
            <a:r>
              <a:rPr lang="en-US" altLang="en-US" sz="2000" b="1" dirty="0">
                <a:solidFill>
                  <a:srgbClr val="000000"/>
                </a:solidFill>
                <a:latin typeface="Calibri" panose="020F0502020204030204" pitchFamily="34" charset="0"/>
              </a:rPr>
              <a:t> </a:t>
            </a:r>
            <a:r>
              <a:rPr lang="en-US" altLang="en-US" sz="2000" dirty="0">
                <a:solidFill>
                  <a:srgbClr val="000000"/>
                </a:solidFill>
                <a:latin typeface="Calibri" panose="020F0502020204030204" pitchFamily="34" charset="0"/>
              </a:rPr>
              <a:t>1-800</a:t>
            </a:r>
            <a:r>
              <a:rPr lang="en-US" altLang="en-US" sz="2000" b="1" dirty="0">
                <a:solidFill>
                  <a:srgbClr val="000000"/>
                </a:solidFill>
                <a:latin typeface="Calibri" panose="020F0502020204030204" pitchFamily="34" charset="0"/>
              </a:rPr>
              <a:t> calls for </a:t>
            </a:r>
            <a:r>
              <a:rPr lang="en-US" altLang="en-US" sz="2000" b="1" dirty="0" smtClean="0">
                <a:solidFill>
                  <a:srgbClr val="000000"/>
                </a:solidFill>
                <a:latin typeface="Calibri" panose="020F0502020204030204" pitchFamily="34" charset="0"/>
              </a:rPr>
              <a:t>help</a:t>
            </a:r>
          </a:p>
          <a:p>
            <a:pPr eaLnBrk="1" hangingPunct="1">
              <a:spcAft>
                <a:spcPts val="600"/>
              </a:spcAft>
              <a:tabLst>
                <a:tab pos="1828800" algn="l"/>
              </a:tabLst>
            </a:pPr>
            <a:r>
              <a:rPr lang="en-US" altLang="en-US" sz="2400" b="1" dirty="0" smtClean="0">
                <a:solidFill>
                  <a:srgbClr val="0070C0"/>
                </a:solidFill>
                <a:latin typeface="Calibri" panose="020F0502020204030204" pitchFamily="34" charset="0"/>
              </a:rPr>
              <a:t>      250,000</a:t>
            </a:r>
            <a:r>
              <a:rPr lang="en-US" altLang="en-US" sz="2400" dirty="0" smtClean="0">
                <a:solidFill>
                  <a:srgbClr val="000000"/>
                </a:solidFill>
                <a:latin typeface="Calibri" panose="020F0502020204030204" pitchFamily="34" charset="0"/>
              </a:rPr>
              <a:t> </a:t>
            </a:r>
            <a:r>
              <a:rPr lang="en-US" altLang="en-US" sz="2000" b="1" dirty="0">
                <a:solidFill>
                  <a:srgbClr val="000000"/>
                </a:solidFill>
                <a:latin typeface="Calibri" panose="020F0502020204030204" pitchFamily="34" charset="0"/>
              </a:rPr>
              <a:t>subscribers</a:t>
            </a:r>
            <a:r>
              <a:rPr lang="en-US" altLang="en-US" sz="2000" dirty="0">
                <a:solidFill>
                  <a:srgbClr val="000000"/>
                </a:solidFill>
                <a:latin typeface="Calibri" panose="020F0502020204030204" pitchFamily="34" charset="0"/>
              </a:rPr>
              <a:t> to OSHA’s </a:t>
            </a:r>
            <a:r>
              <a:rPr lang="en-US" altLang="en-US" sz="2000" dirty="0" err="1">
                <a:solidFill>
                  <a:srgbClr val="000000"/>
                </a:solidFill>
                <a:latin typeface="Calibri" panose="020F0502020204030204" pitchFamily="34" charset="0"/>
              </a:rPr>
              <a:t>QuickTakes</a:t>
            </a:r>
            <a:r>
              <a:rPr lang="en-US" altLang="en-US" sz="2000" dirty="0">
                <a:solidFill>
                  <a:srgbClr val="000000"/>
                </a:solidFill>
                <a:latin typeface="Calibri" panose="020F0502020204030204" pitchFamily="34" charset="0"/>
              </a:rPr>
              <a:t> newsletter</a:t>
            </a:r>
            <a:endParaRPr lang="en-US" altLang="en-US" sz="2000" b="1" dirty="0">
              <a:solidFill>
                <a:srgbClr val="000000"/>
              </a:solidFill>
              <a:latin typeface="Calibri" panose="020F0502020204030204" pitchFamily="34" charset="0"/>
            </a:endParaRPr>
          </a:p>
          <a:p>
            <a:pPr eaLnBrk="1" hangingPunct="1">
              <a:spcAft>
                <a:spcPts val="600"/>
              </a:spcAft>
              <a:tabLst>
                <a:tab pos="1485900" algn="l"/>
              </a:tabLst>
            </a:pPr>
            <a:r>
              <a:rPr lang="en-US" altLang="en-US" sz="2000" b="1" dirty="0" smtClean="0">
                <a:solidFill>
                  <a:srgbClr val="0070C0"/>
                </a:solidFill>
                <a:latin typeface="Calibri" panose="020F0502020204030204" pitchFamily="34" charset="0"/>
              </a:rPr>
              <a:t>       </a:t>
            </a:r>
            <a:r>
              <a:rPr lang="en-US" altLang="en-US" sz="2400" b="1" dirty="0" smtClean="0">
                <a:solidFill>
                  <a:srgbClr val="0070C0"/>
                </a:solidFill>
                <a:latin typeface="Calibri" panose="020F0502020204030204" pitchFamily="34" charset="0"/>
              </a:rPr>
              <a:t>500,000	</a:t>
            </a:r>
            <a:r>
              <a:rPr lang="en-US" altLang="en-US" sz="2000" b="1" dirty="0" smtClean="0">
                <a:solidFill>
                  <a:srgbClr val="000000"/>
                </a:solidFill>
                <a:latin typeface="Calibri" panose="020F0502020204030204" pitchFamily="34" charset="0"/>
              </a:rPr>
              <a:t>views</a:t>
            </a:r>
            <a:r>
              <a:rPr lang="en-US" altLang="en-US" sz="2000" dirty="0" smtClean="0">
                <a:solidFill>
                  <a:srgbClr val="000000"/>
                </a:solidFill>
                <a:latin typeface="Calibri" panose="020F0502020204030204" pitchFamily="34" charset="0"/>
              </a:rPr>
              <a:t> of OSHA’s videos on YouTube</a:t>
            </a:r>
            <a:endParaRPr lang="en-US" altLang="en-US" sz="2000" b="1" dirty="0" smtClean="0">
              <a:solidFill>
                <a:srgbClr val="0070C0"/>
              </a:solidFill>
              <a:latin typeface="Calibri" panose="020F0502020204030204" pitchFamily="34" charset="0"/>
            </a:endParaRPr>
          </a:p>
          <a:p>
            <a:pPr eaLnBrk="1" hangingPunct="1">
              <a:spcAft>
                <a:spcPts val="600"/>
              </a:spcAft>
              <a:tabLst>
                <a:tab pos="1485900" algn="l"/>
              </a:tabLst>
            </a:pPr>
            <a:r>
              <a:rPr lang="en-US" altLang="en-US" sz="2400" b="1" dirty="0" smtClean="0">
                <a:solidFill>
                  <a:srgbClr val="92D050"/>
                </a:solidFill>
                <a:latin typeface="Calibri" panose="020F0502020204030204" pitchFamily="34" charset="0"/>
              </a:rPr>
              <a:t>     </a:t>
            </a:r>
            <a:r>
              <a:rPr lang="en-US" altLang="en-US" sz="2400" b="1" dirty="0" smtClean="0">
                <a:solidFill>
                  <a:srgbClr val="0070C0"/>
                </a:solidFill>
                <a:latin typeface="Calibri" panose="020F0502020204030204" pitchFamily="34" charset="0"/>
              </a:rPr>
              <a:t>1 million	</a:t>
            </a:r>
            <a:r>
              <a:rPr lang="en-US" altLang="en-US" sz="2000" b="1" dirty="0" smtClean="0">
                <a:solidFill>
                  <a:srgbClr val="000000"/>
                </a:solidFill>
                <a:latin typeface="Calibri" panose="020F0502020204030204" pitchFamily="34" charset="0"/>
              </a:rPr>
              <a:t>trained</a:t>
            </a:r>
            <a:r>
              <a:rPr lang="en-US" altLang="en-US" sz="2000" dirty="0" smtClean="0">
                <a:solidFill>
                  <a:srgbClr val="000000"/>
                </a:solidFill>
                <a:latin typeface="Calibri" panose="020F0502020204030204" pitchFamily="34" charset="0"/>
              </a:rPr>
              <a:t> </a:t>
            </a:r>
            <a:r>
              <a:rPr lang="en-US" altLang="en-US" sz="2000" dirty="0">
                <a:solidFill>
                  <a:srgbClr val="000000"/>
                </a:solidFill>
                <a:latin typeface="Calibri" panose="020F0502020204030204" pitchFamily="34" charset="0"/>
              </a:rPr>
              <a:t>in OSHA’s Outreach Training </a:t>
            </a:r>
            <a:r>
              <a:rPr lang="en-US" altLang="en-US" sz="2000" dirty="0" smtClean="0">
                <a:solidFill>
                  <a:srgbClr val="000000"/>
                </a:solidFill>
                <a:latin typeface="Calibri" panose="020F0502020204030204" pitchFamily="34" charset="0"/>
              </a:rPr>
              <a:t>Program</a:t>
            </a:r>
          </a:p>
          <a:p>
            <a:pPr eaLnBrk="1" hangingPunct="1">
              <a:spcAft>
                <a:spcPts val="600"/>
              </a:spcAft>
              <a:tabLst>
                <a:tab pos="1485900" algn="l"/>
              </a:tabLst>
            </a:pPr>
            <a:r>
              <a:rPr lang="en-US" altLang="en-US" sz="2400" b="1" dirty="0" smtClean="0">
                <a:solidFill>
                  <a:srgbClr val="92D050"/>
                </a:solidFill>
                <a:latin typeface="Calibri" panose="020F0502020204030204" pitchFamily="34" charset="0"/>
              </a:rPr>
              <a:t> </a:t>
            </a:r>
            <a:r>
              <a:rPr lang="en-US" altLang="en-US" sz="2400" b="1" dirty="0" smtClean="0">
                <a:solidFill>
                  <a:srgbClr val="0070C0"/>
                </a:solidFill>
                <a:latin typeface="Calibri" panose="020F0502020204030204" pitchFamily="34" charset="0"/>
              </a:rPr>
              <a:t>2.9 million</a:t>
            </a:r>
            <a:r>
              <a:rPr lang="en-US" altLang="en-US" sz="2400" b="1" dirty="0" smtClean="0">
                <a:solidFill>
                  <a:srgbClr val="92D050"/>
                </a:solidFill>
                <a:latin typeface="Calibri" panose="020F0502020204030204" pitchFamily="34" charset="0"/>
              </a:rPr>
              <a:t>	</a:t>
            </a:r>
            <a:r>
              <a:rPr lang="en-US" altLang="en-US" sz="2000" b="1" dirty="0" smtClean="0">
                <a:solidFill>
                  <a:srgbClr val="000000"/>
                </a:solidFill>
                <a:latin typeface="Calibri" panose="020F0502020204030204" pitchFamily="34" charset="0"/>
              </a:rPr>
              <a:t>workers</a:t>
            </a:r>
            <a:r>
              <a:rPr lang="en-US" altLang="en-US" sz="2000" dirty="0" smtClean="0">
                <a:solidFill>
                  <a:srgbClr val="000000"/>
                </a:solidFill>
                <a:latin typeface="Calibri" panose="020F0502020204030204" pitchFamily="34" charset="0"/>
              </a:rPr>
              <a:t> removed from hazards</a:t>
            </a:r>
            <a:endParaRPr lang="en-US" altLang="en-US" sz="2000" dirty="0">
              <a:solidFill>
                <a:srgbClr val="000000"/>
              </a:solidFill>
              <a:latin typeface="Calibri" panose="020F0502020204030204" pitchFamily="34" charset="0"/>
            </a:endParaRPr>
          </a:p>
          <a:p>
            <a:pPr eaLnBrk="1" hangingPunct="1">
              <a:spcAft>
                <a:spcPts val="600"/>
              </a:spcAft>
              <a:tabLst>
                <a:tab pos="1485900" algn="l"/>
              </a:tabLst>
            </a:pPr>
            <a:r>
              <a:rPr lang="en-US" altLang="en-US" sz="2400" b="1" dirty="0" smtClean="0">
                <a:solidFill>
                  <a:srgbClr val="0082C4"/>
                </a:solidFill>
                <a:latin typeface="Calibri" panose="020F0502020204030204" pitchFamily="34" charset="0"/>
              </a:rPr>
              <a:t>  19 million	</a:t>
            </a:r>
            <a:r>
              <a:rPr lang="en-US" altLang="en-US" sz="2000" b="1" dirty="0" smtClean="0">
                <a:solidFill>
                  <a:srgbClr val="000000"/>
                </a:solidFill>
                <a:latin typeface="Calibri" panose="020F0502020204030204" pitchFamily="34" charset="0"/>
              </a:rPr>
              <a:t>people</a:t>
            </a:r>
            <a:r>
              <a:rPr lang="en-US" altLang="en-US" sz="2000" dirty="0" smtClean="0">
                <a:solidFill>
                  <a:srgbClr val="000000"/>
                </a:solidFill>
                <a:latin typeface="Calibri" panose="020F0502020204030204" pitchFamily="34" charset="0"/>
              </a:rPr>
              <a:t> used </a:t>
            </a:r>
            <a:r>
              <a:rPr lang="en-US" altLang="en-US" sz="2000" dirty="0">
                <a:solidFill>
                  <a:srgbClr val="000000"/>
                </a:solidFill>
                <a:latin typeface="Calibri" panose="020F0502020204030204" pitchFamily="34" charset="0"/>
              </a:rPr>
              <a:t>OSHA’s website </a:t>
            </a:r>
            <a:endParaRPr lang="en-US" altLang="en-US" sz="2000" dirty="0">
              <a:solidFill>
                <a:srgbClr val="0066CC"/>
              </a:solidFill>
              <a:latin typeface="Calibri" panose="020F0502020204030204" pitchFamily="34" charset="0"/>
            </a:endParaRPr>
          </a:p>
        </p:txBody>
      </p:sp>
      <p:sp>
        <p:nvSpPr>
          <p:cNvPr id="31751" name="TextBox 1"/>
          <p:cNvSpPr txBox="1">
            <a:spLocks noChangeArrowheads="1"/>
          </p:cNvSpPr>
          <p:nvPr/>
        </p:nvSpPr>
        <p:spPr bwMode="auto">
          <a:xfrm>
            <a:off x="389467" y="1487933"/>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dirty="0" smtClean="0">
                <a:solidFill>
                  <a:schemeClr val="bg1"/>
                </a:solidFill>
                <a:latin typeface="Calibri" panose="020F0502020204030204" pitchFamily="34" charset="0"/>
              </a:rPr>
              <a:t>2018 </a:t>
            </a:r>
            <a:r>
              <a:rPr lang="en-US" altLang="en-US" sz="1600" b="1" dirty="0">
                <a:solidFill>
                  <a:schemeClr val="bg1"/>
                </a:solidFill>
                <a:latin typeface="Calibri" panose="020F0502020204030204" pitchFamily="34" charset="0"/>
              </a:rPr>
              <a:t>OSHA data</a:t>
            </a:r>
          </a:p>
        </p:txBody>
      </p:sp>
      <p:sp>
        <p:nvSpPr>
          <p:cNvPr id="6" name="Title 1"/>
          <p:cNvSpPr txBox="1">
            <a:spLocks/>
          </p:cNvSpPr>
          <p:nvPr/>
        </p:nvSpPr>
        <p:spPr>
          <a:xfrm>
            <a:off x="374227" y="304800"/>
            <a:ext cx="8902908" cy="914400"/>
          </a:xfrm>
          <a:prstGeom prst="rect">
            <a:avLst/>
          </a:prstGeom>
        </p:spPr>
        <p:txBody>
          <a:bodyPr/>
          <a:lstStyle>
            <a:lvl1pPr algn="ctr" rtl="0" eaLnBrk="0" fontAlgn="base" hangingPunct="0">
              <a:spcBef>
                <a:spcPct val="0"/>
              </a:spcBef>
              <a:spcAft>
                <a:spcPct val="0"/>
              </a:spcAft>
              <a:defRPr sz="4000" b="1">
                <a:solidFill>
                  <a:schemeClr val="accent2"/>
                </a:solidFill>
                <a:latin typeface="+mj-lt"/>
                <a:ea typeface="ＭＳ Ｐゴシック" charset="0"/>
                <a:cs typeface="+mj-cs"/>
              </a:defRPr>
            </a:lvl1pPr>
            <a:lvl2pPr algn="ctr" rtl="0" eaLnBrk="0" fontAlgn="base" hangingPunct="0">
              <a:spcBef>
                <a:spcPct val="0"/>
              </a:spcBef>
              <a:spcAft>
                <a:spcPct val="0"/>
              </a:spcAft>
              <a:defRPr sz="4000" b="1">
                <a:solidFill>
                  <a:schemeClr val="accent2"/>
                </a:solidFill>
                <a:latin typeface="Arial" charset="0"/>
                <a:ea typeface="ＭＳ Ｐゴシック" charset="0"/>
              </a:defRPr>
            </a:lvl2pPr>
            <a:lvl3pPr algn="ctr" rtl="0" eaLnBrk="0" fontAlgn="base" hangingPunct="0">
              <a:spcBef>
                <a:spcPct val="0"/>
              </a:spcBef>
              <a:spcAft>
                <a:spcPct val="0"/>
              </a:spcAft>
              <a:defRPr sz="4000" b="1">
                <a:solidFill>
                  <a:schemeClr val="accent2"/>
                </a:solidFill>
                <a:latin typeface="Arial" charset="0"/>
                <a:ea typeface="ＭＳ Ｐゴシック" charset="0"/>
              </a:defRPr>
            </a:lvl3pPr>
            <a:lvl4pPr algn="ctr" rtl="0" eaLnBrk="0" fontAlgn="base" hangingPunct="0">
              <a:spcBef>
                <a:spcPct val="0"/>
              </a:spcBef>
              <a:spcAft>
                <a:spcPct val="0"/>
              </a:spcAft>
              <a:defRPr sz="4000" b="1">
                <a:solidFill>
                  <a:schemeClr val="accent2"/>
                </a:solidFill>
                <a:latin typeface="Arial" charset="0"/>
                <a:ea typeface="ＭＳ Ｐゴシック" charset="0"/>
              </a:defRPr>
            </a:lvl4pPr>
            <a:lvl5pPr algn="ctr" rtl="0" eaLnBrk="0" fontAlgn="base" hangingPunct="0">
              <a:spcBef>
                <a:spcPct val="0"/>
              </a:spcBef>
              <a:spcAft>
                <a:spcPct val="0"/>
              </a:spcAft>
              <a:defRPr sz="4000" b="1">
                <a:solidFill>
                  <a:schemeClr val="accent2"/>
                </a:solidFill>
                <a:latin typeface="Arial" charset="0"/>
                <a:ea typeface="ＭＳ Ｐゴシック" charset="0"/>
              </a:defRPr>
            </a:lvl5pPr>
            <a:lvl6pPr marL="457200" algn="ctr" rtl="0" fontAlgn="base">
              <a:spcBef>
                <a:spcPct val="0"/>
              </a:spcBef>
              <a:spcAft>
                <a:spcPct val="0"/>
              </a:spcAft>
              <a:defRPr sz="4000" b="1">
                <a:solidFill>
                  <a:schemeClr val="accent2"/>
                </a:solidFill>
                <a:latin typeface="Arial" charset="0"/>
              </a:defRPr>
            </a:lvl6pPr>
            <a:lvl7pPr marL="914400" algn="ctr" rtl="0" fontAlgn="base">
              <a:spcBef>
                <a:spcPct val="0"/>
              </a:spcBef>
              <a:spcAft>
                <a:spcPct val="0"/>
              </a:spcAft>
              <a:defRPr sz="4000" b="1">
                <a:solidFill>
                  <a:schemeClr val="accent2"/>
                </a:solidFill>
                <a:latin typeface="Arial" charset="0"/>
              </a:defRPr>
            </a:lvl7pPr>
            <a:lvl8pPr marL="1371600" algn="ctr" rtl="0" fontAlgn="base">
              <a:spcBef>
                <a:spcPct val="0"/>
              </a:spcBef>
              <a:spcAft>
                <a:spcPct val="0"/>
              </a:spcAft>
              <a:defRPr sz="4000" b="1">
                <a:solidFill>
                  <a:schemeClr val="accent2"/>
                </a:solidFill>
                <a:latin typeface="Arial" charset="0"/>
              </a:defRPr>
            </a:lvl8pPr>
            <a:lvl9pPr marL="1828800" algn="ctr" rtl="0" fontAlgn="base">
              <a:spcBef>
                <a:spcPct val="0"/>
              </a:spcBef>
              <a:spcAft>
                <a:spcPct val="0"/>
              </a:spcAft>
              <a:defRPr sz="4000" b="1">
                <a:solidFill>
                  <a:schemeClr val="accent2"/>
                </a:solidFill>
                <a:latin typeface="Arial" charset="0"/>
              </a:defRPr>
            </a:lvl9pPr>
          </a:lstStyle>
          <a:p>
            <a:pPr algn="l"/>
            <a:r>
              <a:rPr lang="en-US" kern="0"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OSHA Working With Employers</a:t>
            </a:r>
            <a:endParaRPr lang="en-US"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61959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92" y="381000"/>
            <a:ext cx="8902908" cy="914400"/>
          </a:xfrm>
        </p:spPr>
        <p:txBody>
          <a:bodyPr/>
          <a:lstStyle/>
          <a:p>
            <a:r>
              <a:rPr lang="en-US" sz="4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OSHA’s Cooperative Programs </a:t>
            </a:r>
            <a:endParaRPr lang="en-US" sz="4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2"/>
          <p:cNvSpPr txBox="1">
            <a:spLocks noChangeArrowheads="1"/>
          </p:cNvSpPr>
          <p:nvPr/>
        </p:nvSpPr>
        <p:spPr bwMode="auto">
          <a:xfrm>
            <a:off x="481860" y="2514600"/>
            <a:ext cx="858594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800"/>
              </a:spcAft>
              <a:buClr>
                <a:srgbClr val="0070C0"/>
              </a:buClr>
              <a:buSzPct val="110000"/>
              <a:buFont typeface="Wingdings" panose="05000000000000000000" pitchFamily="2" charset="2"/>
              <a:buChar char="§"/>
            </a:pPr>
            <a:r>
              <a:rPr lang="en-US" sz="2600" dirty="0">
                <a:solidFill>
                  <a:srgbClr val="000000"/>
                </a:solidFill>
                <a:latin typeface="Calibri" panose="020F0502020204030204" pitchFamily="34" charset="0"/>
                <a:ea typeface="Arial Unicode MS" pitchFamily="34" charset="-128"/>
                <a:cs typeface="Calibri" panose="020F0502020204030204" pitchFamily="34" charset="0"/>
              </a:rPr>
              <a:t>On-Site Consultation Program </a:t>
            </a:r>
            <a:endParaRPr lang="en-US" sz="2600" dirty="0" smtClean="0">
              <a:solidFill>
                <a:srgbClr val="000000"/>
              </a:solidFill>
              <a:latin typeface="Calibri" panose="020F0502020204030204" pitchFamily="34" charset="0"/>
              <a:ea typeface="Arial Unicode MS" pitchFamily="34" charset="-128"/>
              <a:cs typeface="Calibri" panose="020F0502020204030204" pitchFamily="34" charset="0"/>
            </a:endParaRPr>
          </a:p>
          <a:p>
            <a:pPr eaLnBrk="1" hangingPunct="1">
              <a:spcAft>
                <a:spcPts val="1800"/>
              </a:spcAft>
              <a:buClr>
                <a:srgbClr val="0070C0"/>
              </a:buClr>
              <a:buSzPct val="110000"/>
              <a:buFont typeface="Wingdings" panose="05000000000000000000" pitchFamily="2" charset="2"/>
              <a:buChar char="§"/>
            </a:pPr>
            <a:r>
              <a:rPr lang="en-US" sz="2600" dirty="0" smtClean="0">
                <a:solidFill>
                  <a:srgbClr val="000000"/>
                </a:solidFill>
                <a:latin typeface="Calibri" panose="020F0502020204030204" pitchFamily="34" charset="0"/>
                <a:ea typeface="Arial Unicode MS" pitchFamily="34" charset="-128"/>
                <a:cs typeface="Calibri" panose="020F0502020204030204" pitchFamily="34" charset="0"/>
              </a:rPr>
              <a:t>Safety and </a:t>
            </a:r>
            <a:r>
              <a:rPr lang="en-US" sz="2600" dirty="0">
                <a:solidFill>
                  <a:srgbClr val="000000"/>
                </a:solidFill>
                <a:latin typeface="Calibri" panose="020F0502020204030204" pitchFamily="34" charset="0"/>
                <a:ea typeface="Arial Unicode MS" pitchFamily="34" charset="-128"/>
                <a:cs typeface="Calibri" panose="020F0502020204030204" pitchFamily="34" charset="0"/>
              </a:rPr>
              <a:t>Health Achievement Recognition Program (SHARP) </a:t>
            </a:r>
          </a:p>
          <a:p>
            <a:pPr eaLnBrk="1" hangingPunct="1">
              <a:spcAft>
                <a:spcPts val="1800"/>
              </a:spcAft>
              <a:buClr>
                <a:srgbClr val="0070C0"/>
              </a:buClr>
              <a:buSzPct val="110000"/>
              <a:buFont typeface="Wingdings" panose="05000000000000000000" pitchFamily="2" charset="2"/>
              <a:buChar char="§"/>
            </a:pPr>
            <a:r>
              <a:rPr lang="en-US" sz="2600" dirty="0" smtClean="0">
                <a:latin typeface="Calibri" panose="020F0502020204030204" pitchFamily="34" charset="0"/>
                <a:ea typeface="Arial Unicode MS" pitchFamily="34" charset="-128"/>
                <a:cs typeface="Calibri" panose="020F0502020204030204" pitchFamily="34" charset="0"/>
              </a:rPr>
              <a:t>Alliance Program</a:t>
            </a:r>
          </a:p>
          <a:p>
            <a:pPr eaLnBrk="1" hangingPunct="1">
              <a:spcAft>
                <a:spcPts val="1800"/>
              </a:spcAft>
              <a:buClr>
                <a:srgbClr val="0070C0"/>
              </a:buClr>
              <a:buSzPct val="110000"/>
              <a:buFont typeface="Wingdings" panose="05000000000000000000" pitchFamily="2" charset="2"/>
              <a:buChar char="§"/>
            </a:pPr>
            <a:r>
              <a:rPr lang="en-US" sz="2600" dirty="0" smtClean="0">
                <a:latin typeface="Calibri" panose="020F0502020204030204" pitchFamily="34" charset="0"/>
                <a:ea typeface="Arial Unicode MS" pitchFamily="34" charset="-128"/>
                <a:cs typeface="Calibri" panose="020F0502020204030204" pitchFamily="34" charset="0"/>
              </a:rPr>
              <a:t>O</a:t>
            </a:r>
            <a:r>
              <a:rPr lang="en-US" sz="2600" dirty="0" smtClean="0">
                <a:solidFill>
                  <a:srgbClr val="000000"/>
                </a:solidFill>
                <a:latin typeface="Calibri" panose="020F0502020204030204" pitchFamily="34" charset="0"/>
                <a:ea typeface="Arial Unicode MS" pitchFamily="34" charset="-128"/>
                <a:cs typeface="Calibri" panose="020F0502020204030204" pitchFamily="34" charset="0"/>
              </a:rPr>
              <a:t>SHA </a:t>
            </a:r>
            <a:r>
              <a:rPr lang="en-US" sz="2600" dirty="0">
                <a:solidFill>
                  <a:srgbClr val="000000"/>
                </a:solidFill>
                <a:latin typeface="Calibri" panose="020F0502020204030204" pitchFamily="34" charset="0"/>
                <a:ea typeface="Arial Unicode MS" pitchFamily="34" charset="-128"/>
                <a:cs typeface="Calibri" panose="020F0502020204030204" pitchFamily="34" charset="0"/>
              </a:rPr>
              <a:t>Strategic Partnership </a:t>
            </a:r>
            <a:r>
              <a:rPr lang="en-US" sz="2600" dirty="0" smtClean="0">
                <a:solidFill>
                  <a:srgbClr val="000000"/>
                </a:solidFill>
                <a:latin typeface="Calibri" panose="020F0502020204030204" pitchFamily="34" charset="0"/>
                <a:ea typeface="Arial Unicode MS" pitchFamily="34" charset="-128"/>
                <a:cs typeface="Calibri" panose="020F0502020204030204" pitchFamily="34" charset="0"/>
              </a:rPr>
              <a:t>Program</a:t>
            </a:r>
          </a:p>
          <a:p>
            <a:pPr eaLnBrk="1" hangingPunct="1">
              <a:spcAft>
                <a:spcPts val="1800"/>
              </a:spcAft>
              <a:buClr>
                <a:srgbClr val="0070C0"/>
              </a:buClr>
              <a:buSzPct val="110000"/>
              <a:buFont typeface="Wingdings" panose="05000000000000000000" pitchFamily="2" charset="2"/>
              <a:buChar char="§"/>
            </a:pPr>
            <a:r>
              <a:rPr lang="en-US" sz="2600" dirty="0" smtClean="0">
                <a:solidFill>
                  <a:srgbClr val="000000"/>
                </a:solidFill>
                <a:latin typeface="Calibri" panose="020F0502020204030204" pitchFamily="34" charset="0"/>
                <a:ea typeface="Arial Unicode MS" pitchFamily="34" charset="-128"/>
                <a:cs typeface="Calibri" panose="020F0502020204030204" pitchFamily="34" charset="0"/>
              </a:rPr>
              <a:t>Voluntary </a:t>
            </a:r>
            <a:r>
              <a:rPr lang="en-US" sz="2600" dirty="0">
                <a:solidFill>
                  <a:srgbClr val="000000"/>
                </a:solidFill>
                <a:latin typeface="Calibri" panose="020F0502020204030204" pitchFamily="34" charset="0"/>
                <a:ea typeface="Arial Unicode MS" pitchFamily="34" charset="-128"/>
                <a:cs typeface="Calibri" panose="020F0502020204030204" pitchFamily="34" charset="0"/>
              </a:rPr>
              <a:t>Protection </a:t>
            </a:r>
            <a:r>
              <a:rPr lang="en-US" sz="2600" dirty="0" smtClean="0">
                <a:solidFill>
                  <a:srgbClr val="000000"/>
                </a:solidFill>
                <a:latin typeface="Calibri" panose="020F0502020204030204" pitchFamily="34" charset="0"/>
                <a:ea typeface="Arial Unicode MS" pitchFamily="34" charset="-128"/>
                <a:cs typeface="Calibri" panose="020F0502020204030204" pitchFamily="34" charset="0"/>
              </a:rPr>
              <a:t>Programs </a:t>
            </a:r>
            <a:r>
              <a:rPr lang="en-US" sz="2600" dirty="0">
                <a:solidFill>
                  <a:srgbClr val="000000"/>
                </a:solidFill>
                <a:latin typeface="Calibri" panose="020F0502020204030204" pitchFamily="34" charset="0"/>
                <a:ea typeface="Arial Unicode MS" pitchFamily="34" charset="-128"/>
                <a:cs typeface="Calibri" panose="020F0502020204030204" pitchFamily="34" charset="0"/>
              </a:rPr>
              <a:t>(VPP</a:t>
            </a:r>
            <a:r>
              <a:rPr lang="en-US" sz="2600" dirty="0" smtClean="0">
                <a:solidFill>
                  <a:srgbClr val="000000"/>
                </a:solidFill>
                <a:latin typeface="Calibri" panose="020F0502020204030204" pitchFamily="34" charset="0"/>
                <a:ea typeface="Arial Unicode MS" pitchFamily="34" charset="-128"/>
                <a:cs typeface="Calibri" panose="020F0502020204030204" pitchFamily="34" charset="0"/>
              </a:rPr>
              <a:t>)</a:t>
            </a:r>
          </a:p>
          <a:p>
            <a:pPr eaLnBrk="1" hangingPunct="1">
              <a:spcAft>
                <a:spcPts val="1800"/>
              </a:spcAft>
              <a:buClr>
                <a:srgbClr val="0070C0"/>
              </a:buClr>
              <a:buSzPct val="110000"/>
              <a:buFont typeface="Wingdings" panose="05000000000000000000" pitchFamily="2" charset="2"/>
              <a:buChar char="§"/>
            </a:pPr>
            <a:r>
              <a:rPr lang="en-US" sz="2600" dirty="0" smtClean="0">
                <a:solidFill>
                  <a:srgbClr val="000000"/>
                </a:solidFill>
                <a:latin typeface="Calibri" panose="020F0502020204030204" pitchFamily="34" charset="0"/>
                <a:ea typeface="Arial Unicode MS" pitchFamily="34" charset="-128"/>
                <a:cs typeface="Calibri" panose="020F0502020204030204" pitchFamily="34" charset="0"/>
              </a:rPr>
              <a:t>OSHA </a:t>
            </a:r>
            <a:r>
              <a:rPr lang="en-US" sz="2600" dirty="0">
                <a:solidFill>
                  <a:srgbClr val="000000"/>
                </a:solidFill>
                <a:latin typeface="Calibri" panose="020F0502020204030204" pitchFamily="34" charset="0"/>
                <a:ea typeface="Arial Unicode MS" pitchFamily="34" charset="-128"/>
                <a:cs typeface="Calibri" panose="020F0502020204030204" pitchFamily="34" charset="0"/>
              </a:rPr>
              <a:t>Challenge </a:t>
            </a:r>
            <a:endParaRPr lang="en-US" sz="2600" dirty="0" smtClean="0">
              <a:solidFill>
                <a:srgbClr val="000000"/>
              </a:solidFill>
              <a:latin typeface="Calibri" panose="020F0502020204030204" pitchFamily="34" charset="0"/>
              <a:ea typeface="Arial Unicode MS" pitchFamily="34" charset="-128"/>
              <a:cs typeface="Calibri" panose="020F0502020204030204" pitchFamily="34" charset="0"/>
            </a:endParaRPr>
          </a:p>
        </p:txBody>
      </p:sp>
    </p:spTree>
    <p:extLst>
      <p:ext uri="{BB962C8B-B14F-4D97-AF65-F5344CB8AC3E}">
        <p14:creationId xmlns:p14="http://schemas.microsoft.com/office/powerpoint/2010/main" val="1559035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363377"/>
            <a:ext cx="9144000" cy="1254445"/>
          </a:xfrm>
        </p:spPr>
        <p:txBody>
          <a:bodyPr/>
          <a:lstStyle/>
          <a:p>
            <a:pPr eaLnBrk="1" hangingPunct="1"/>
            <a:r>
              <a:rPr lang="en-US" altLang="en-US" sz="4400" dirty="0" smtClean="0">
                <a:solidFill>
                  <a:srgbClr val="FF0000"/>
                </a:solidFill>
                <a:latin typeface="Calibri" panose="020F0502020204030204" pitchFamily="34" charset="0"/>
                <a:cs typeface="Calibri" panose="020F0502020204030204" pitchFamily="34" charset="0"/>
              </a:rPr>
              <a:t>I.  General Overview</a:t>
            </a:r>
            <a:r>
              <a:rPr lang="en-US" altLang="en-US" sz="4400" dirty="0" smtClean="0">
                <a:latin typeface="Calibri" panose="020F0502020204030204" pitchFamily="34" charset="0"/>
                <a:cs typeface="Calibri" panose="020F0502020204030204" pitchFamily="34" charset="0"/>
              </a:rPr>
              <a:t/>
            </a:r>
            <a:br>
              <a:rPr lang="en-US" altLang="en-US" sz="4400" dirty="0" smtClean="0">
                <a:latin typeface="Calibri" panose="020F0502020204030204" pitchFamily="34" charset="0"/>
                <a:cs typeface="Calibri" panose="020F0502020204030204" pitchFamily="34" charset="0"/>
              </a:rPr>
            </a:br>
            <a:r>
              <a:rPr lang="en-US" altLang="en-US" sz="4400" dirty="0" smtClean="0">
                <a:latin typeface="Calibri" panose="020F0502020204030204" pitchFamily="34" charset="0"/>
                <a:cs typeface="Calibri" panose="020F0502020204030204" pitchFamily="34" charset="0"/>
              </a:rPr>
              <a:t>Occupational Safety and Health Act (OSH Act)</a:t>
            </a:r>
          </a:p>
        </p:txBody>
      </p:sp>
      <p:sp>
        <p:nvSpPr>
          <p:cNvPr id="16387" name="TextBox 2" descr="Decorative figure"/>
          <p:cNvSpPr txBox="1">
            <a:spLocks noChangeArrowheads="1"/>
          </p:cNvSpPr>
          <p:nvPr/>
        </p:nvSpPr>
        <p:spPr bwMode="auto">
          <a:xfrm>
            <a:off x="381000" y="9906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7" name="Rectangle 3"/>
          <p:cNvSpPr txBox="1">
            <a:spLocks noChangeArrowheads="1"/>
          </p:cNvSpPr>
          <p:nvPr/>
        </p:nvSpPr>
        <p:spPr>
          <a:xfrm>
            <a:off x="396240" y="2667000"/>
            <a:ext cx="4937760" cy="2743200"/>
          </a:xfrm>
          <a:prstGeom prst="rect">
            <a:avLst/>
          </a:prstGeom>
        </p:spPr>
        <p:txBody>
          <a:bodyPr/>
          <a:lstStyle>
            <a:lvl1pPr marL="342900" indent="-342900" algn="l" rtl="0" eaLnBrk="0" fontAlgn="base" hangingPunct="0">
              <a:spcBef>
                <a:spcPct val="20000"/>
              </a:spcBef>
              <a:spcAft>
                <a:spcPct val="0"/>
              </a:spcAft>
              <a:buClr>
                <a:srgbClr val="0070C0"/>
              </a:buClr>
              <a:buFont typeface="Wingdings"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70C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0"/>
              </a:spcBef>
              <a:spcAft>
                <a:spcPts val="1800"/>
              </a:spcAft>
              <a:defRPr/>
            </a:pPr>
            <a:r>
              <a:rPr lang="en-US" altLang="en-US" kern="0" dirty="0" smtClean="0">
                <a:latin typeface="Calibri" panose="020F0502020204030204" pitchFamily="34" charset="0"/>
                <a:cs typeface="Calibri" panose="020F0502020204030204" pitchFamily="34" charset="0"/>
              </a:rPr>
              <a:t>Signed </a:t>
            </a:r>
            <a:br>
              <a:rPr lang="en-US" altLang="en-US" kern="0" dirty="0" smtClean="0">
                <a:latin typeface="Calibri" panose="020F0502020204030204" pitchFamily="34" charset="0"/>
                <a:cs typeface="Calibri" panose="020F0502020204030204" pitchFamily="34" charset="0"/>
              </a:rPr>
            </a:br>
            <a:r>
              <a:rPr lang="en-US" altLang="en-US" b="1" kern="0" dirty="0" smtClean="0">
                <a:latin typeface="Calibri" panose="020F0502020204030204" pitchFamily="34" charset="0"/>
                <a:cs typeface="Calibri" panose="020F0502020204030204" pitchFamily="34" charset="0"/>
              </a:rPr>
              <a:t>December 29, 1970</a:t>
            </a:r>
          </a:p>
          <a:p>
            <a:pPr eaLnBrk="1" hangingPunct="1">
              <a:spcBef>
                <a:spcPts val="0"/>
              </a:spcBef>
              <a:spcAft>
                <a:spcPts val="1800"/>
              </a:spcAft>
              <a:defRPr/>
            </a:pPr>
            <a:r>
              <a:rPr lang="en-US" altLang="en-US" kern="0" dirty="0" smtClean="0">
                <a:latin typeface="Calibri" panose="020F0502020204030204" pitchFamily="34" charset="0"/>
                <a:cs typeface="Calibri" panose="020F0502020204030204" pitchFamily="34" charset="0"/>
              </a:rPr>
              <a:t>OSHA opened its doors </a:t>
            </a:r>
            <a:br>
              <a:rPr lang="en-US" altLang="en-US" kern="0" dirty="0" smtClean="0">
                <a:latin typeface="Calibri" panose="020F0502020204030204" pitchFamily="34" charset="0"/>
                <a:cs typeface="Calibri" panose="020F0502020204030204" pitchFamily="34" charset="0"/>
              </a:rPr>
            </a:br>
            <a:r>
              <a:rPr lang="en-US" altLang="en-US" b="1" kern="0" dirty="0" smtClean="0">
                <a:latin typeface="Calibri" panose="020F0502020204030204" pitchFamily="34" charset="0"/>
                <a:cs typeface="Calibri" panose="020F0502020204030204" pitchFamily="34" charset="0"/>
              </a:rPr>
              <a:t>April 28, 1971</a:t>
            </a:r>
          </a:p>
          <a:p>
            <a:pPr marL="0" indent="0" eaLnBrk="1" hangingPunct="1">
              <a:buFontTx/>
              <a:buNone/>
              <a:defRPr/>
            </a:pPr>
            <a:endParaRPr lang="en-US" altLang="en-US" kern="0" dirty="0" smtClean="0">
              <a:solidFill>
                <a:schemeClr val="accent2"/>
              </a:solidFill>
            </a:endParaRPr>
          </a:p>
        </p:txBody>
      </p:sp>
      <p:pic>
        <p:nvPicPr>
          <p:cNvPr id="2052" name="Picture 4" descr="Image result for osh a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2667000"/>
            <a:ext cx="3810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954563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526" y="182841"/>
            <a:ext cx="7551296" cy="900891"/>
          </a:xfrm>
        </p:spPr>
        <p:txBody>
          <a:bodyPr/>
          <a:lstStyle/>
          <a:p>
            <a:r>
              <a:rPr lang="en-US" sz="4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On-Site Consultation Program</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25526" y="2464178"/>
            <a:ext cx="8461948" cy="4142510"/>
          </a:xfrm>
        </p:spPr>
        <p:txBody>
          <a:bodyPr/>
          <a:lstStyle/>
          <a:p>
            <a:pPr marL="457200" lvl="0" indent="-457200">
              <a:spcBef>
                <a:spcPts val="0"/>
              </a:spcBef>
              <a:spcAft>
                <a:spcPts val="1500"/>
              </a:spcAft>
              <a:buClr>
                <a:srgbClr val="0070C0"/>
              </a:buClr>
              <a:buSzPct val="110000"/>
              <a:buFont typeface="Wingdings" panose="05000000000000000000" pitchFamily="2" charset="2"/>
              <a:buChar char="§"/>
            </a:pPr>
            <a:r>
              <a:rPr lang="en-US" sz="2800" dirty="0" smtClean="0">
                <a:latin typeface="Calibri" panose="020F0502020204030204" pitchFamily="34" charset="0"/>
                <a:cs typeface="Calibri" panose="020F0502020204030204" pitchFamily="34" charset="0"/>
              </a:rPr>
              <a:t>No </a:t>
            </a:r>
            <a:r>
              <a:rPr lang="en-US" sz="2800" dirty="0">
                <a:latin typeface="Calibri" panose="020F0502020204030204" pitchFamily="34" charset="0"/>
                <a:cs typeface="Calibri" panose="020F0502020204030204" pitchFamily="34" charset="0"/>
              </a:rPr>
              <a:t>cost to employers</a:t>
            </a:r>
          </a:p>
          <a:p>
            <a:pPr marL="457200" lvl="0" indent="-457200">
              <a:lnSpc>
                <a:spcPct val="90000"/>
              </a:lnSpc>
              <a:spcBef>
                <a:spcPts val="0"/>
              </a:spcBef>
              <a:spcAft>
                <a:spcPts val="1500"/>
              </a:spcAft>
              <a:buClr>
                <a:srgbClr val="0070C0"/>
              </a:buClr>
              <a:buSzPct val="110000"/>
              <a:buFont typeface="Wingdings" panose="05000000000000000000" pitchFamily="2" charset="2"/>
              <a:buChar char="§"/>
            </a:pPr>
            <a:r>
              <a:rPr lang="en-US" sz="2800" dirty="0">
                <a:latin typeface="Calibri" panose="020F0502020204030204" pitchFamily="34" charset="0"/>
                <a:cs typeface="Calibri" panose="020F0502020204030204" pitchFamily="34" charset="0"/>
              </a:rPr>
              <a:t>Separate from enforcement</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and confidential</a:t>
            </a:r>
          </a:p>
          <a:p>
            <a:pPr marL="457200" lvl="0" indent="-457200">
              <a:spcBef>
                <a:spcPts val="0"/>
              </a:spcBef>
              <a:spcAft>
                <a:spcPts val="1500"/>
              </a:spcAft>
              <a:buClr>
                <a:srgbClr val="0070C0"/>
              </a:buClr>
              <a:buSzPct val="110000"/>
              <a:buFont typeface="Wingdings" panose="05000000000000000000" pitchFamily="2" charset="2"/>
              <a:buChar char="§"/>
            </a:pPr>
            <a:r>
              <a:rPr lang="en-US" sz="2800" dirty="0">
                <a:latin typeface="Calibri" panose="020F0502020204030204" pitchFamily="34" charset="0"/>
                <a:cs typeface="Calibri" panose="020F0502020204030204" pitchFamily="34" charset="0"/>
              </a:rPr>
              <a:t>Identifies workplace hazards</a:t>
            </a:r>
          </a:p>
          <a:p>
            <a:pPr marL="457200" lvl="0" indent="-457200">
              <a:spcBef>
                <a:spcPts val="0"/>
              </a:spcBef>
              <a:spcAft>
                <a:spcPts val="1500"/>
              </a:spcAft>
              <a:buClr>
                <a:srgbClr val="0070C0"/>
              </a:buClr>
              <a:buSzPct val="110000"/>
              <a:buFont typeface="Wingdings" panose="05000000000000000000" pitchFamily="2" charset="2"/>
              <a:buChar char="§"/>
            </a:pPr>
            <a:r>
              <a:rPr lang="en-US" sz="2800" dirty="0">
                <a:latin typeface="Calibri" panose="020F0502020204030204" pitchFamily="34" charset="0"/>
                <a:cs typeface="Calibri" panose="020F0502020204030204" pitchFamily="34" charset="0"/>
              </a:rPr>
              <a:t>Advice on </a:t>
            </a:r>
            <a:r>
              <a:rPr lang="en-US" sz="2800" dirty="0" smtClean="0">
                <a:latin typeface="Calibri" panose="020F0502020204030204" pitchFamily="34" charset="0"/>
                <a:cs typeface="Calibri" panose="020F0502020204030204" pitchFamily="34" charset="0"/>
              </a:rPr>
              <a:t>compliance with </a:t>
            </a:r>
            <a:r>
              <a:rPr lang="en-US" sz="2800" dirty="0">
                <a:latin typeface="Calibri" panose="020F0502020204030204" pitchFamily="34" charset="0"/>
                <a:cs typeface="Calibri" panose="020F0502020204030204" pitchFamily="34" charset="0"/>
              </a:rPr>
              <a:t>OSHA standards</a:t>
            </a:r>
          </a:p>
          <a:p>
            <a:pPr marL="457200" lvl="0" indent="-457200">
              <a:spcBef>
                <a:spcPts val="0"/>
              </a:spcBef>
              <a:spcAft>
                <a:spcPts val="1500"/>
              </a:spcAft>
              <a:buClr>
                <a:srgbClr val="0070C0"/>
              </a:buClr>
              <a:buSzPct val="110000"/>
              <a:buFont typeface="Wingdings" panose="05000000000000000000" pitchFamily="2" charset="2"/>
              <a:buChar char="§"/>
            </a:pPr>
            <a:r>
              <a:rPr lang="en-US" sz="2800" dirty="0">
                <a:latin typeface="Calibri" panose="020F0502020204030204" pitchFamily="34" charset="0"/>
                <a:cs typeface="Calibri" panose="020F0502020204030204" pitchFamily="34" charset="0"/>
              </a:rPr>
              <a:t>Helps employers establish safety and health programs</a:t>
            </a:r>
          </a:p>
          <a:p>
            <a:pPr marL="457200" indent="-457200">
              <a:spcBef>
                <a:spcPts val="0"/>
              </a:spcBef>
              <a:spcAft>
                <a:spcPts val="1500"/>
              </a:spcAft>
              <a:buClr>
                <a:srgbClr val="0070C0"/>
              </a:buClr>
              <a:buSzPct val="110000"/>
              <a:buFont typeface="Wingdings" panose="05000000000000000000" pitchFamily="2" charset="2"/>
              <a:buChar char="§"/>
            </a:pPr>
            <a:r>
              <a:rPr lang="en-US" sz="2800" dirty="0">
                <a:latin typeface="Calibri" panose="020F0502020204030204" pitchFamily="34" charset="0"/>
                <a:cs typeface="Calibri" panose="020F0502020204030204" pitchFamily="34" charset="0"/>
              </a:rPr>
              <a:t>26,000 </a:t>
            </a:r>
            <a:r>
              <a:rPr lang="en-US" sz="2800" dirty="0" smtClean="0">
                <a:latin typeface="Calibri" panose="020F0502020204030204" pitchFamily="34" charset="0"/>
                <a:cs typeface="Calibri" panose="020F0502020204030204" pitchFamily="34" charset="0"/>
              </a:rPr>
              <a:t>visits annually to </a:t>
            </a:r>
            <a:r>
              <a:rPr lang="en-US" sz="2800" dirty="0">
                <a:latin typeface="Calibri" panose="020F0502020204030204" pitchFamily="34" charset="0"/>
                <a:cs typeface="Calibri" panose="020F0502020204030204" pitchFamily="34" charset="0"/>
              </a:rPr>
              <a:t>small </a:t>
            </a:r>
            <a:r>
              <a:rPr lang="en-US" sz="2800" dirty="0" smtClean="0">
                <a:latin typeface="Calibri" panose="020F0502020204030204" pitchFamily="34" charset="0"/>
                <a:cs typeface="Calibri" panose="020F0502020204030204" pitchFamily="34" charset="0"/>
              </a:rPr>
              <a:t>employers</a:t>
            </a:r>
            <a:endParaRPr lang="en-US" sz="2800" dirty="0">
              <a:latin typeface="Calibri" panose="020F0502020204030204" pitchFamily="34" charset="0"/>
              <a:cs typeface="Calibri" panose="020F0502020204030204" pitchFamily="34" charset="0"/>
            </a:endParaRPr>
          </a:p>
        </p:txBody>
      </p:sp>
      <p:pic>
        <p:nvPicPr>
          <p:cNvPr id="5" name="Picture 4" descr="Workers reviewing a paper"/>
          <p:cNvPicPr>
            <a:picLocks noChangeAspect="1"/>
          </p:cNvPicPr>
          <p:nvPr/>
        </p:nvPicPr>
        <p:blipFill rotWithShape="1">
          <a:blip r:embed="rId3" cstate="email">
            <a:extLst>
              <a:ext uri="{28A0092B-C50C-407E-A947-70E740481C1C}">
                <a14:useLocalDpi xmlns:a14="http://schemas.microsoft.com/office/drawing/2010/main" val="0"/>
              </a:ext>
            </a:extLst>
          </a:blip>
          <a:srcRect t="6294"/>
          <a:stretch/>
        </p:blipFill>
        <p:spPr>
          <a:xfrm>
            <a:off x="5675077" y="2327563"/>
            <a:ext cx="3468923" cy="2207870"/>
          </a:xfrm>
          <a:prstGeom prst="rect">
            <a:avLst/>
          </a:prstGeom>
        </p:spPr>
      </p:pic>
    </p:spTree>
    <p:extLst>
      <p:ext uri="{BB962C8B-B14F-4D97-AF65-F5344CB8AC3E}">
        <p14:creationId xmlns:p14="http://schemas.microsoft.com/office/powerpoint/2010/main" val="4176032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3200" y="238990"/>
            <a:ext cx="8732230" cy="957631"/>
          </a:xfrm>
        </p:spPr>
        <p:txBody>
          <a:bodyPr/>
          <a:lstStyle/>
          <a:p>
            <a:pPr algn="l" eaLnBrk="1" hangingPunct="1">
              <a:lnSpc>
                <a:spcPct val="90000"/>
              </a:lnSpc>
            </a:pPr>
            <a:r>
              <a:rPr lang="en-US" alt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Safety and Health Achievement     </a:t>
            </a:r>
            <a:br>
              <a:rPr lang="en-US" alt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Recognition Program (SHARP)</a:t>
            </a:r>
          </a:p>
        </p:txBody>
      </p:sp>
      <p:sp>
        <p:nvSpPr>
          <p:cNvPr id="10243" name="Rectangle 3"/>
          <p:cNvSpPr>
            <a:spLocks noGrp="1" noChangeArrowheads="1"/>
          </p:cNvSpPr>
          <p:nvPr>
            <p:ph type="body" sz="half" idx="1"/>
          </p:nvPr>
        </p:nvSpPr>
        <p:spPr>
          <a:xfrm>
            <a:off x="533401" y="2615637"/>
            <a:ext cx="8305800" cy="4013763"/>
          </a:xfrm>
        </p:spPr>
        <p:txBody>
          <a:bodyPr/>
          <a:lstStyle/>
          <a:p>
            <a:pPr marL="457200" indent="-457200" eaLnBrk="1" hangingPunct="1">
              <a:lnSpc>
                <a:spcPct val="90000"/>
              </a:lnSpc>
              <a:spcBef>
                <a:spcPts val="0"/>
              </a:spcBef>
              <a:spcAft>
                <a:spcPts val="1800"/>
              </a:spcAft>
              <a:buClr>
                <a:srgbClr val="0070C0"/>
              </a:buClr>
              <a:buSzPct val="110000"/>
              <a:buFont typeface="Wingdings" panose="05000000000000000000" pitchFamily="2" charset="2"/>
              <a:buChar char="§"/>
            </a:pPr>
            <a:r>
              <a:rPr lang="en-US" altLang="en-US" sz="2800" dirty="0" smtClean="0">
                <a:solidFill>
                  <a:srgbClr val="000000"/>
                </a:solidFill>
                <a:latin typeface="Calibri" panose="020F0502020204030204" pitchFamily="34" charset="0"/>
                <a:cs typeface="Calibri" panose="020F0502020204030204" pitchFamily="34" charset="0"/>
              </a:rPr>
              <a:t>Recognizes businesses as </a:t>
            </a:r>
            <a:r>
              <a:rPr lang="en-US" altLang="en-US" sz="2800" dirty="0">
                <a:solidFill>
                  <a:srgbClr val="000000"/>
                </a:solidFill>
                <a:latin typeface="Calibri" panose="020F0502020204030204" pitchFamily="34" charset="0"/>
                <a:cs typeface="Calibri" panose="020F0502020204030204" pitchFamily="34" charset="0"/>
              </a:rPr>
              <a:t>models </a:t>
            </a:r>
            <a:r>
              <a:rPr lang="en-US" altLang="en-US" sz="2800" dirty="0" smtClean="0">
                <a:solidFill>
                  <a:srgbClr val="000000"/>
                </a:solidFill>
                <a:latin typeface="Calibri" panose="020F0502020204030204" pitchFamily="34" charset="0"/>
                <a:cs typeface="Calibri" panose="020F0502020204030204" pitchFamily="34" charset="0"/>
              </a:rPr>
              <a:t/>
            </a:r>
            <a:br>
              <a:rPr lang="en-US" altLang="en-US" sz="2800" dirty="0" smtClean="0">
                <a:solidFill>
                  <a:srgbClr val="000000"/>
                </a:solidFill>
                <a:latin typeface="Calibri" panose="020F0502020204030204" pitchFamily="34" charset="0"/>
                <a:cs typeface="Calibri" panose="020F0502020204030204" pitchFamily="34" charset="0"/>
              </a:rPr>
            </a:br>
            <a:r>
              <a:rPr lang="en-US" altLang="en-US" sz="2800" dirty="0" smtClean="0">
                <a:solidFill>
                  <a:srgbClr val="000000"/>
                </a:solidFill>
                <a:latin typeface="Calibri" panose="020F0502020204030204" pitchFamily="34" charset="0"/>
                <a:cs typeface="Calibri" panose="020F0502020204030204" pitchFamily="34" charset="0"/>
              </a:rPr>
              <a:t>for </a:t>
            </a:r>
            <a:r>
              <a:rPr lang="en-US" altLang="en-US" sz="2800" dirty="0">
                <a:solidFill>
                  <a:srgbClr val="000000"/>
                </a:solidFill>
                <a:latin typeface="Calibri" panose="020F0502020204030204" pitchFamily="34" charset="0"/>
                <a:cs typeface="Calibri" panose="020F0502020204030204" pitchFamily="34" charset="0"/>
              </a:rPr>
              <a:t>worksite </a:t>
            </a:r>
            <a:r>
              <a:rPr lang="en-US" altLang="en-US" sz="2800" dirty="0" smtClean="0">
                <a:solidFill>
                  <a:srgbClr val="000000"/>
                </a:solidFill>
                <a:latin typeface="Calibri" panose="020F0502020204030204" pitchFamily="34" charset="0"/>
                <a:cs typeface="Calibri" panose="020F0502020204030204" pitchFamily="34" charset="0"/>
              </a:rPr>
              <a:t>safety </a:t>
            </a:r>
            <a:r>
              <a:rPr lang="en-US" altLang="en-US" sz="2800" dirty="0">
                <a:solidFill>
                  <a:srgbClr val="000000"/>
                </a:solidFill>
                <a:latin typeface="Calibri" panose="020F0502020204030204" pitchFamily="34" charset="0"/>
                <a:cs typeface="Calibri" panose="020F0502020204030204" pitchFamily="34" charset="0"/>
              </a:rPr>
              <a:t>and </a:t>
            </a:r>
            <a:r>
              <a:rPr lang="en-US" altLang="en-US" sz="2800" dirty="0" smtClean="0">
                <a:solidFill>
                  <a:srgbClr val="000000"/>
                </a:solidFill>
                <a:latin typeface="Calibri" panose="020F0502020204030204" pitchFamily="34" charset="0"/>
                <a:cs typeface="Calibri" panose="020F0502020204030204" pitchFamily="34" charset="0"/>
              </a:rPr>
              <a:t>health</a:t>
            </a:r>
            <a:endParaRPr lang="en-US" altLang="en-US" sz="2800" dirty="0">
              <a:solidFill>
                <a:srgbClr val="000000"/>
              </a:solidFill>
              <a:latin typeface="Calibri" panose="020F0502020204030204" pitchFamily="34" charset="0"/>
              <a:cs typeface="Calibri" panose="020F0502020204030204" pitchFamily="34" charset="0"/>
            </a:endParaRPr>
          </a:p>
          <a:p>
            <a:pPr marL="457200" indent="-457200" eaLnBrk="1" hangingPunct="1">
              <a:lnSpc>
                <a:spcPct val="90000"/>
              </a:lnSpc>
              <a:spcBef>
                <a:spcPts val="0"/>
              </a:spcBef>
              <a:spcAft>
                <a:spcPts val="1800"/>
              </a:spcAft>
              <a:buClr>
                <a:srgbClr val="0070C0"/>
              </a:buClr>
              <a:buSzPct val="110000"/>
              <a:buFont typeface="Wingdings" panose="05000000000000000000" pitchFamily="2" charset="2"/>
              <a:buChar char="§"/>
            </a:pPr>
            <a:r>
              <a:rPr lang="en-US" altLang="en-US" sz="2800" dirty="0">
                <a:solidFill>
                  <a:srgbClr val="000000"/>
                </a:solidFill>
                <a:latin typeface="Calibri" panose="020F0502020204030204" pitchFamily="34" charset="0"/>
                <a:cs typeface="Calibri" panose="020F0502020204030204" pitchFamily="34" charset="0"/>
              </a:rPr>
              <a:t>Deferrals from OSHA's </a:t>
            </a:r>
            <a:r>
              <a:rPr lang="en-US" altLang="en-US" sz="2800" dirty="0" smtClean="0">
                <a:solidFill>
                  <a:srgbClr val="000000"/>
                </a:solidFill>
                <a:latin typeface="Calibri" panose="020F0502020204030204" pitchFamily="34" charset="0"/>
                <a:cs typeface="Calibri" panose="020F0502020204030204" pitchFamily="34" charset="0"/>
              </a:rPr>
              <a:t>programmed</a:t>
            </a:r>
            <a:br>
              <a:rPr lang="en-US" altLang="en-US" sz="2800" dirty="0" smtClean="0">
                <a:solidFill>
                  <a:srgbClr val="000000"/>
                </a:solidFill>
                <a:latin typeface="Calibri" panose="020F0502020204030204" pitchFamily="34" charset="0"/>
                <a:cs typeface="Calibri" panose="020F0502020204030204" pitchFamily="34" charset="0"/>
              </a:rPr>
            </a:br>
            <a:r>
              <a:rPr lang="en-US" altLang="en-US" sz="2800" dirty="0" smtClean="0">
                <a:solidFill>
                  <a:srgbClr val="000000"/>
                </a:solidFill>
                <a:latin typeface="Calibri" panose="020F0502020204030204" pitchFamily="34" charset="0"/>
                <a:cs typeface="Calibri" panose="020F0502020204030204" pitchFamily="34" charset="0"/>
              </a:rPr>
              <a:t>enforcement inspections </a:t>
            </a:r>
            <a:r>
              <a:rPr lang="en-US" altLang="en-US" sz="2800" dirty="0">
                <a:solidFill>
                  <a:srgbClr val="000000"/>
                </a:solidFill>
                <a:latin typeface="Calibri" panose="020F0502020204030204" pitchFamily="34" charset="0"/>
                <a:cs typeface="Calibri" panose="020F0502020204030204" pitchFamily="34" charset="0"/>
              </a:rPr>
              <a:t>while </a:t>
            </a:r>
            <a:r>
              <a:rPr lang="en-US" altLang="en-US" sz="2800" dirty="0" smtClean="0">
                <a:solidFill>
                  <a:srgbClr val="000000"/>
                </a:solidFill>
                <a:latin typeface="Calibri" panose="020F0502020204030204" pitchFamily="34" charset="0"/>
                <a:cs typeface="Calibri" panose="020F0502020204030204" pitchFamily="34" charset="0"/>
              </a:rPr>
              <a:t/>
            </a:r>
            <a:br>
              <a:rPr lang="en-US" altLang="en-US" sz="2800" dirty="0" smtClean="0">
                <a:solidFill>
                  <a:srgbClr val="000000"/>
                </a:solidFill>
                <a:latin typeface="Calibri" panose="020F0502020204030204" pitchFamily="34" charset="0"/>
                <a:cs typeface="Calibri" panose="020F0502020204030204" pitchFamily="34" charset="0"/>
              </a:rPr>
            </a:br>
            <a:r>
              <a:rPr lang="en-US" altLang="en-US" sz="2800" dirty="0" smtClean="0">
                <a:solidFill>
                  <a:srgbClr val="000000"/>
                </a:solidFill>
                <a:latin typeface="Calibri" panose="020F0502020204030204" pitchFamily="34" charset="0"/>
                <a:cs typeface="Calibri" panose="020F0502020204030204" pitchFamily="34" charset="0"/>
              </a:rPr>
              <a:t>SHARP </a:t>
            </a:r>
            <a:r>
              <a:rPr lang="en-US" altLang="en-US" sz="2800" dirty="0">
                <a:solidFill>
                  <a:srgbClr val="000000"/>
                </a:solidFill>
                <a:latin typeface="Calibri" panose="020F0502020204030204" pitchFamily="34" charset="0"/>
                <a:cs typeface="Calibri" panose="020F0502020204030204" pitchFamily="34" charset="0"/>
              </a:rPr>
              <a:t>certification is </a:t>
            </a:r>
            <a:r>
              <a:rPr lang="en-US" altLang="en-US" sz="2800" dirty="0" smtClean="0">
                <a:solidFill>
                  <a:srgbClr val="000000"/>
                </a:solidFill>
                <a:latin typeface="Calibri" panose="020F0502020204030204" pitchFamily="34" charset="0"/>
                <a:cs typeface="Calibri" panose="020F0502020204030204" pitchFamily="34" charset="0"/>
              </a:rPr>
              <a:t>valid</a:t>
            </a:r>
          </a:p>
          <a:p>
            <a:pPr marL="457200" indent="-457200" eaLnBrk="1" hangingPunct="1">
              <a:lnSpc>
                <a:spcPct val="90000"/>
              </a:lnSpc>
              <a:spcBef>
                <a:spcPts val="0"/>
              </a:spcBef>
              <a:spcAft>
                <a:spcPts val="1800"/>
              </a:spcAft>
              <a:buClr>
                <a:srgbClr val="0070C0"/>
              </a:buClr>
              <a:buSzPct val="110000"/>
              <a:buFont typeface="Wingdings" panose="05000000000000000000" pitchFamily="2" charset="2"/>
              <a:buChar char="§"/>
            </a:pPr>
            <a:r>
              <a:rPr lang="en-US" altLang="en-US" sz="2800" dirty="0" smtClean="0">
                <a:solidFill>
                  <a:srgbClr val="000000"/>
                </a:solidFill>
                <a:latin typeface="Calibri" panose="020F0502020204030204" pitchFamily="34" charset="0"/>
                <a:cs typeface="Calibri" panose="020F0502020204030204" pitchFamily="34" charset="0"/>
              </a:rPr>
              <a:t>Companies must meet strict eligibility requirements </a:t>
            </a:r>
            <a:br>
              <a:rPr lang="en-US" altLang="en-US" sz="2800" dirty="0" smtClean="0">
                <a:solidFill>
                  <a:srgbClr val="000000"/>
                </a:solidFill>
                <a:latin typeface="Calibri" panose="020F0502020204030204" pitchFamily="34" charset="0"/>
                <a:cs typeface="Calibri" panose="020F0502020204030204" pitchFamily="34" charset="0"/>
              </a:rPr>
            </a:br>
            <a:r>
              <a:rPr lang="en-US" altLang="en-US" sz="2800" dirty="0" smtClean="0">
                <a:solidFill>
                  <a:srgbClr val="000000"/>
                </a:solidFill>
                <a:latin typeface="Calibri" panose="020F0502020204030204" pitchFamily="34" charset="0"/>
                <a:cs typeface="Calibri" panose="020F0502020204030204" pitchFamily="34" charset="0"/>
              </a:rPr>
              <a:t>to be recognized for SHARP</a:t>
            </a:r>
            <a:endParaRPr lang="en-US" altLang="en-US" sz="2800" dirty="0">
              <a:solidFill>
                <a:srgbClr val="000000"/>
              </a:solidFill>
              <a:latin typeface="Calibri" panose="020F0502020204030204" pitchFamily="34" charset="0"/>
              <a:cs typeface="Calibri" panose="020F0502020204030204" pitchFamily="34" charset="0"/>
            </a:endParaRPr>
          </a:p>
          <a:p>
            <a:pPr marL="457200" indent="-457200" eaLnBrk="1" hangingPunct="1">
              <a:lnSpc>
                <a:spcPct val="90000"/>
              </a:lnSpc>
              <a:spcBef>
                <a:spcPts val="0"/>
              </a:spcBef>
              <a:spcAft>
                <a:spcPts val="1200"/>
              </a:spcAft>
              <a:buClr>
                <a:srgbClr val="0070C0"/>
              </a:buClr>
              <a:buSzPct val="110000"/>
              <a:buFont typeface="Wingdings" panose="05000000000000000000" pitchFamily="2" charset="2"/>
              <a:buChar char="§"/>
            </a:pPr>
            <a:r>
              <a:rPr lang="en-US" altLang="en-US" sz="2800" dirty="0" smtClean="0">
                <a:solidFill>
                  <a:srgbClr val="000000"/>
                </a:solidFill>
                <a:latin typeface="Calibri" panose="020F0502020204030204" pitchFamily="34" charset="0"/>
                <a:cs typeface="Calibri" panose="020F0502020204030204" pitchFamily="34" charset="0"/>
              </a:rPr>
              <a:t>1,322 </a:t>
            </a:r>
            <a:r>
              <a:rPr lang="en-US" altLang="en-US" sz="2800" dirty="0">
                <a:solidFill>
                  <a:srgbClr val="000000"/>
                </a:solidFill>
                <a:latin typeface="Calibri" panose="020F0502020204030204" pitchFamily="34" charset="0"/>
                <a:cs typeface="Calibri" panose="020F0502020204030204" pitchFamily="34" charset="0"/>
              </a:rPr>
              <a:t>SHARP </a:t>
            </a:r>
            <a:r>
              <a:rPr lang="en-US" altLang="en-US" sz="2800" dirty="0" smtClean="0">
                <a:solidFill>
                  <a:srgbClr val="000000"/>
                </a:solidFill>
                <a:latin typeface="Calibri" panose="020F0502020204030204" pitchFamily="34" charset="0"/>
                <a:cs typeface="Calibri" panose="020F0502020204030204" pitchFamily="34" charset="0"/>
              </a:rPr>
              <a:t>sites</a:t>
            </a:r>
            <a:endParaRPr lang="en-US" altLang="en-US" sz="1400" dirty="0">
              <a:solidFill>
                <a:srgbClr val="000000"/>
              </a:solidFill>
              <a:latin typeface="Calibri" panose="020F0502020204030204" pitchFamily="34" charset="0"/>
              <a:cs typeface="Calibri" panose="020F0502020204030204" pitchFamily="34" charset="0"/>
            </a:endParaRPr>
          </a:p>
          <a:p>
            <a:pPr marL="173831" indent="-173831" eaLnBrk="1" hangingPunct="1">
              <a:lnSpc>
                <a:spcPct val="85000"/>
              </a:lnSpc>
              <a:buNone/>
            </a:pPr>
            <a:endParaRPr lang="en-US" altLang="en-US" sz="1800" dirty="0">
              <a:solidFill>
                <a:srgbClr val="000000"/>
              </a:solidFill>
            </a:endParaRPr>
          </a:p>
        </p:txBody>
      </p:sp>
      <p:pic>
        <p:nvPicPr>
          <p:cNvPr id="10244" name="Picture 4" descr="OSHA SHARP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782"/>
          <a:stretch/>
        </p:blipFill>
        <p:spPr bwMode="auto">
          <a:xfrm>
            <a:off x="6934200" y="2615637"/>
            <a:ext cx="2001230" cy="129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7353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3116" y="332167"/>
            <a:ext cx="4114800" cy="1066800"/>
          </a:xfrm>
          <a:prstGeom prst="rect">
            <a:avLst/>
          </a:prstGeom>
        </p:spPr>
        <p:txBody>
          <a:bodyPr>
            <a:noAutofit/>
          </a:bodyPr>
          <a:lstStyle/>
          <a:p>
            <a:r>
              <a:rPr lang="en-US" sz="4400" b="1" dirty="0" smtClean="0">
                <a:solidFill>
                  <a:schemeClr val="bg1"/>
                </a:solidFill>
                <a:latin typeface="Calibri" panose="020F0502020204030204" pitchFamily="34" charset="0"/>
                <a:cs typeface="Calibri" panose="020F0502020204030204" pitchFamily="34" charset="0"/>
              </a:rPr>
              <a:t>OSHA Challenge</a:t>
            </a:r>
            <a:r>
              <a:rPr lang="en-US" sz="4400" b="1" dirty="0">
                <a:solidFill>
                  <a:schemeClr val="bg1"/>
                </a:solidFill>
                <a:latin typeface="Calibri" panose="020F0502020204030204" pitchFamily="34" charset="0"/>
                <a:cs typeface="Calibri" panose="020F0502020204030204" pitchFamily="34" charset="0"/>
              </a:rPr>
              <a:t/>
            </a:r>
            <a:br>
              <a:rPr lang="en-US" sz="4400" b="1" dirty="0">
                <a:solidFill>
                  <a:schemeClr val="bg1"/>
                </a:solidFill>
                <a:latin typeface="Calibri" panose="020F0502020204030204" pitchFamily="34" charset="0"/>
                <a:cs typeface="Calibri" panose="020F0502020204030204" pitchFamily="34" charset="0"/>
              </a:rPr>
            </a:br>
            <a:endParaRPr lang="en-US" sz="2800" b="1" dirty="0">
              <a:solidFill>
                <a:schemeClr val="bg1"/>
              </a:solidFill>
              <a:latin typeface="Calibri" panose="020F0502020204030204" pitchFamily="34" charset="0"/>
              <a:cs typeface="Calibri" panose="020F0502020204030204" pitchFamily="34" charset="0"/>
            </a:endParaRPr>
          </a:p>
        </p:txBody>
      </p:sp>
      <p:sp>
        <p:nvSpPr>
          <p:cNvPr id="3" name="Content Placeholder 2"/>
          <p:cNvSpPr>
            <a:spLocks noGrp="1"/>
          </p:cNvSpPr>
          <p:nvPr>
            <p:ph idx="4294967295"/>
          </p:nvPr>
        </p:nvSpPr>
        <p:spPr>
          <a:xfrm>
            <a:off x="441216" y="2514600"/>
            <a:ext cx="8153400" cy="4191000"/>
          </a:xfrm>
          <a:prstGeom prst="rect">
            <a:avLst/>
          </a:prstGeom>
        </p:spPr>
        <p:txBody>
          <a:bodyPr>
            <a:noAutofit/>
          </a:bodyPr>
          <a:lstStyle/>
          <a:p>
            <a:pPr lvl="0">
              <a:lnSpc>
                <a:spcPct val="90000"/>
              </a:lnSpc>
              <a:spcBef>
                <a:spcPts val="0"/>
              </a:spcBef>
              <a:spcAft>
                <a:spcPts val="2000"/>
              </a:spcAft>
              <a:buClr>
                <a:srgbClr val="0070C0"/>
              </a:buClr>
              <a:buSzPct val="110000"/>
              <a:buFont typeface="Wingdings" panose="05000000000000000000" pitchFamily="2" charset="2"/>
              <a:buChar char="§"/>
            </a:pPr>
            <a:r>
              <a:rPr lang="en-US" sz="2800" dirty="0" smtClean="0">
                <a:latin typeface="Calibri" panose="020F0502020204030204" pitchFamily="34" charset="0"/>
                <a:cs typeface="Calibri" panose="020F0502020204030204" pitchFamily="34" charset="0"/>
              </a:rPr>
              <a:t>Avenue to develop or </a:t>
            </a:r>
            <a:r>
              <a:rPr lang="en-US" sz="2800" dirty="0">
                <a:latin typeface="Calibri" panose="020F0502020204030204" pitchFamily="34" charset="0"/>
                <a:cs typeface="Calibri" panose="020F0502020204030204" pitchFamily="34" charset="0"/>
              </a:rPr>
              <a:t>improve </a:t>
            </a:r>
            <a:r>
              <a:rPr lang="en-US" sz="2800" dirty="0" smtClean="0">
                <a:latin typeface="Calibri" panose="020F0502020204030204" pitchFamily="34" charset="0"/>
                <a:cs typeface="Calibri" panose="020F0502020204030204" pitchFamily="34" charset="0"/>
              </a:rPr>
              <a:t/>
            </a:r>
            <a:br>
              <a:rPr lang="en-US" sz="28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safety and health programs  </a:t>
            </a:r>
          </a:p>
          <a:p>
            <a:pPr lvl="0">
              <a:lnSpc>
                <a:spcPct val="90000"/>
              </a:lnSpc>
              <a:spcBef>
                <a:spcPts val="0"/>
              </a:spcBef>
              <a:spcAft>
                <a:spcPts val="2000"/>
              </a:spcAft>
              <a:buClr>
                <a:srgbClr val="0070C0"/>
              </a:buClr>
              <a:buSzPct val="110000"/>
              <a:buFont typeface="Wingdings" panose="05000000000000000000" pitchFamily="2" charset="2"/>
              <a:buChar char="§"/>
            </a:pPr>
            <a:r>
              <a:rPr lang="en-US" sz="2800" dirty="0" smtClean="0">
                <a:latin typeface="Calibri" panose="020F0502020204030204" pitchFamily="34" charset="0"/>
                <a:cs typeface="Calibri" panose="020F0502020204030204" pitchFamily="34" charset="0"/>
              </a:rPr>
              <a:t>Volunteer administrators provide mentoring</a:t>
            </a:r>
            <a:r>
              <a:rPr lang="en-US" sz="2800" dirty="0">
                <a:latin typeface="Calibri" panose="020F0502020204030204" pitchFamily="34" charset="0"/>
                <a:cs typeface="Calibri" panose="020F0502020204030204" pitchFamily="34" charset="0"/>
              </a:rPr>
              <a:t>, training and progress </a:t>
            </a:r>
            <a:r>
              <a:rPr lang="en-US" sz="2800" dirty="0" smtClean="0">
                <a:latin typeface="Calibri" panose="020F0502020204030204" pitchFamily="34" charset="0"/>
                <a:cs typeface="Calibri" panose="020F0502020204030204" pitchFamily="34" charset="0"/>
              </a:rPr>
              <a:t>tracking  </a:t>
            </a:r>
          </a:p>
          <a:p>
            <a:pPr lvl="0">
              <a:lnSpc>
                <a:spcPct val="90000"/>
              </a:lnSpc>
              <a:spcBef>
                <a:spcPts val="0"/>
              </a:spcBef>
              <a:spcAft>
                <a:spcPts val="2000"/>
              </a:spcAft>
              <a:buClr>
                <a:srgbClr val="0070C0"/>
              </a:buClr>
              <a:buSzPct val="110000"/>
              <a:buFont typeface="Wingdings" panose="05000000000000000000" pitchFamily="2" charset="2"/>
              <a:buChar char="§"/>
            </a:pPr>
            <a:r>
              <a:rPr lang="en-US" sz="2800" dirty="0" smtClean="0">
                <a:latin typeface="Calibri" panose="020F0502020204030204" pitchFamily="34" charset="0"/>
                <a:cs typeface="Calibri" panose="020F0502020204030204" pitchFamily="34" charset="0"/>
              </a:rPr>
              <a:t>Currently 103 participants </a:t>
            </a:r>
            <a:r>
              <a:rPr lang="en-US" sz="2800" dirty="0">
                <a:latin typeface="Calibri" panose="020F0502020204030204" pitchFamily="34" charset="0"/>
                <a:cs typeface="Calibri" panose="020F0502020204030204" pitchFamily="34" charset="0"/>
              </a:rPr>
              <a:t>in OSHA </a:t>
            </a:r>
            <a:r>
              <a:rPr lang="en-US" sz="2800" dirty="0" smtClean="0">
                <a:latin typeface="Calibri" panose="020F0502020204030204" pitchFamily="34" charset="0"/>
                <a:cs typeface="Calibri" panose="020F0502020204030204" pitchFamily="34" charset="0"/>
              </a:rPr>
              <a:t>Challenge  </a:t>
            </a:r>
            <a:endParaRPr lang="en-US" sz="2800" dirty="0">
              <a:latin typeface="Calibri" panose="020F0502020204030204" pitchFamily="34" charset="0"/>
              <a:cs typeface="Calibri" panose="020F0502020204030204" pitchFamily="34" charset="0"/>
            </a:endParaRPr>
          </a:p>
          <a:p>
            <a:pPr lvl="0">
              <a:lnSpc>
                <a:spcPct val="90000"/>
              </a:lnSpc>
              <a:spcBef>
                <a:spcPts val="0"/>
              </a:spcBef>
              <a:spcAft>
                <a:spcPts val="2000"/>
              </a:spcAft>
              <a:buClr>
                <a:srgbClr val="0070C0"/>
              </a:buClr>
              <a:buSzPct val="110000"/>
              <a:buFont typeface="Wingdings" panose="05000000000000000000" pitchFamily="2" charset="2"/>
              <a:buChar char="§"/>
            </a:pPr>
            <a:r>
              <a:rPr lang="en-US" sz="2800" dirty="0">
                <a:latin typeface="Calibri" panose="020F0502020204030204" pitchFamily="34" charset="0"/>
                <a:cs typeface="Calibri" panose="020F0502020204030204" pitchFamily="34" charset="0"/>
              </a:rPr>
              <a:t>81 employers have </a:t>
            </a:r>
            <a:r>
              <a:rPr lang="en-US" sz="2800" dirty="0" smtClean="0">
                <a:latin typeface="Calibri" panose="020F0502020204030204" pitchFamily="34" charset="0"/>
                <a:cs typeface="Calibri" panose="020F0502020204030204" pitchFamily="34" charset="0"/>
              </a:rPr>
              <a:t>graduated </a:t>
            </a:r>
            <a:r>
              <a:rPr lang="en-US" sz="2800" dirty="0">
                <a:latin typeface="Calibri" panose="020F0502020204030204" pitchFamily="34" charset="0"/>
                <a:cs typeface="Calibri" panose="020F0502020204030204" pitchFamily="34" charset="0"/>
              </a:rPr>
              <a:t>from OSHA </a:t>
            </a:r>
            <a:r>
              <a:rPr lang="en-US" sz="2800" dirty="0" smtClean="0">
                <a:latin typeface="Calibri" panose="020F0502020204030204" pitchFamily="34" charset="0"/>
                <a:cs typeface="Calibri" panose="020F0502020204030204" pitchFamily="34" charset="0"/>
              </a:rPr>
              <a:t>Challenge; 31 </a:t>
            </a:r>
            <a:r>
              <a:rPr lang="en-US" sz="2800" dirty="0">
                <a:latin typeface="Calibri" panose="020F0502020204030204" pitchFamily="34" charset="0"/>
                <a:cs typeface="Calibri" panose="020F0502020204030204" pitchFamily="34" charset="0"/>
              </a:rPr>
              <a:t>of these employers achieved VPP </a:t>
            </a:r>
            <a:r>
              <a:rPr lang="en-US" sz="2800" dirty="0" smtClean="0">
                <a:latin typeface="Calibri" panose="020F0502020204030204" pitchFamily="34" charset="0"/>
                <a:cs typeface="Calibri" panose="020F0502020204030204" pitchFamily="34" charset="0"/>
              </a:rPr>
              <a:t>recognition </a:t>
            </a:r>
            <a:endParaRPr lang="en-US" sz="2800" dirty="0">
              <a:latin typeface="Calibri" panose="020F0502020204030204" pitchFamily="34" charset="0"/>
              <a:cs typeface="Calibri" panose="020F0502020204030204" pitchFamily="34" charset="0"/>
            </a:endParaRPr>
          </a:p>
          <a:p>
            <a:pPr marL="0" lvl="0" indent="0">
              <a:lnSpc>
                <a:spcPct val="110000"/>
              </a:lnSpc>
              <a:buClr>
                <a:srgbClr val="00007D"/>
              </a:buClr>
              <a:buNone/>
            </a:pPr>
            <a:endParaRPr lang="en-US" sz="1200" dirty="0">
              <a:solidFill>
                <a:schemeClr val="accent6"/>
              </a:solidFill>
              <a:latin typeface="Calibri" panose="020F0502020204030204" pitchFamily="34" charset="0"/>
              <a:cs typeface="Calibri" panose="020F0502020204030204" pitchFamily="34" charset="0"/>
            </a:endParaRPr>
          </a:p>
        </p:txBody>
      </p:sp>
      <p:pic>
        <p:nvPicPr>
          <p:cNvPr id="4" name="Picture 3" descr="OSHA Challenge logo - A roadmap to safety and health excellence"/>
          <p:cNvPicPr>
            <a:picLocks noChangeAspect="1"/>
          </p:cNvPicPr>
          <p:nvPr/>
        </p:nvPicPr>
        <p:blipFill rotWithShape="1">
          <a:blip r:embed="rId3">
            <a:clrChange>
              <a:clrFrom>
                <a:srgbClr val="FFFFFF"/>
              </a:clrFrom>
              <a:clrTo>
                <a:srgbClr val="FFFFFF">
                  <a:alpha val="0"/>
                </a:srgbClr>
              </a:clrTo>
            </a:clrChange>
          </a:blip>
          <a:srcRect b="22115"/>
          <a:stretch/>
        </p:blipFill>
        <p:spPr>
          <a:xfrm>
            <a:off x="6172200" y="1524000"/>
            <a:ext cx="2801911" cy="1828800"/>
          </a:xfrm>
          <a:prstGeom prst="rect">
            <a:avLst/>
          </a:prstGeom>
        </p:spPr>
      </p:pic>
    </p:spTree>
    <p:extLst>
      <p:ext uri="{BB962C8B-B14F-4D97-AF65-F5344CB8AC3E}">
        <p14:creationId xmlns:p14="http://schemas.microsoft.com/office/powerpoint/2010/main" val="21609000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19100"/>
            <a:ext cx="7607191" cy="1066800"/>
          </a:xfrm>
          <a:prstGeom prst="rect">
            <a:avLst/>
          </a:prstGeom>
        </p:spPr>
        <p:txBody>
          <a:bodyPr>
            <a:noAutofit/>
          </a:bodyPr>
          <a:lstStyle/>
          <a:p>
            <a:r>
              <a:rPr lang="en-US" sz="4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Voluntary Protection Programs</a:t>
            </a:r>
            <a:r>
              <a:rPr 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4294967295"/>
          </p:nvPr>
        </p:nvSpPr>
        <p:spPr>
          <a:xfrm>
            <a:off x="609600" y="2552700"/>
            <a:ext cx="8153400" cy="3352800"/>
          </a:xfrm>
          <a:prstGeom prst="rect">
            <a:avLst/>
          </a:prstGeom>
        </p:spPr>
        <p:txBody>
          <a:bodyPr>
            <a:noAutofit/>
          </a:bodyPr>
          <a:lstStyle/>
          <a:p>
            <a:pPr marL="0" indent="0">
              <a:lnSpc>
                <a:spcPct val="90000"/>
              </a:lnSpc>
              <a:spcBef>
                <a:spcPts val="0"/>
              </a:spcBef>
              <a:spcAft>
                <a:spcPts val="1800"/>
              </a:spcAft>
              <a:buClr>
                <a:srgbClr val="0070C0"/>
              </a:buClr>
              <a:buSzPct val="110000"/>
              <a:buNone/>
            </a:pPr>
            <a:r>
              <a:rPr lang="en-US" dirty="0" smtClean="0">
                <a:latin typeface="Calibri" panose="020F0502020204030204" pitchFamily="34" charset="0"/>
                <a:cs typeface="Calibri" panose="020F0502020204030204" pitchFamily="34" charset="0"/>
              </a:rPr>
              <a:t>Participants:</a:t>
            </a:r>
          </a:p>
          <a:p>
            <a:pPr>
              <a:lnSpc>
                <a:spcPct val="90000"/>
              </a:lnSpc>
              <a:spcBef>
                <a:spcPts val="0"/>
              </a:spcBef>
              <a:spcAft>
                <a:spcPts val="1800"/>
              </a:spcAft>
              <a:buClr>
                <a:srgbClr val="0070C0"/>
              </a:buClr>
              <a:buSzPct val="110000"/>
              <a:buFont typeface="Wingdings" panose="05000000000000000000" pitchFamily="2" charset="2"/>
              <a:buChar char="§"/>
            </a:pPr>
            <a:r>
              <a:rPr lang="en-US" dirty="0">
                <a:latin typeface="Calibri" panose="020F0502020204030204" pitchFamily="34" charset="0"/>
                <a:cs typeface="Calibri" panose="020F0502020204030204" pitchFamily="34" charset="0"/>
              </a:rPr>
              <a:t>E</a:t>
            </a:r>
            <a:r>
              <a:rPr lang="en-US" dirty="0" smtClean="0">
                <a:latin typeface="Calibri" panose="020F0502020204030204" pitchFamily="34" charset="0"/>
                <a:cs typeface="Calibri" panose="020F0502020204030204" pitchFamily="34" charset="0"/>
              </a:rPr>
              <a:t>xceed OSHA standards </a:t>
            </a:r>
          </a:p>
          <a:p>
            <a:pPr lvl="0">
              <a:lnSpc>
                <a:spcPct val="90000"/>
              </a:lnSpc>
              <a:spcBef>
                <a:spcPts val="0"/>
              </a:spcBef>
              <a:spcAft>
                <a:spcPts val="1800"/>
              </a:spcAft>
              <a:buClr>
                <a:srgbClr val="0070C0"/>
              </a:buClr>
              <a:buSzPct val="110000"/>
              <a:buFont typeface="Wingdings" panose="05000000000000000000" pitchFamily="2" charset="2"/>
              <a:buChar char="§"/>
            </a:pPr>
            <a:r>
              <a:rPr lang="en-US" dirty="0" smtClean="0">
                <a:latin typeface="Calibri" panose="020F0502020204030204" pitchFamily="34" charset="0"/>
                <a:cs typeface="Calibri" panose="020F0502020204030204" pitchFamily="34" charset="0"/>
              </a:rPr>
              <a:t>Develop </a:t>
            </a:r>
            <a:r>
              <a:rPr lang="en-US" dirty="0">
                <a:latin typeface="Calibri" panose="020F0502020204030204" pitchFamily="34" charset="0"/>
                <a:cs typeface="Calibri" panose="020F0502020204030204" pitchFamily="34" charset="0"/>
              </a:rPr>
              <a:t>and implement </a:t>
            </a:r>
            <a:r>
              <a:rPr lang="en-US" dirty="0" smtClean="0">
                <a:latin typeface="Calibri" panose="020F0502020204030204" pitchFamily="34" charset="0"/>
                <a:cs typeface="Calibri" panose="020F0502020204030204" pitchFamily="34" charset="0"/>
              </a:rPr>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effective </a:t>
            </a:r>
            <a:r>
              <a:rPr lang="en-US" dirty="0">
                <a:latin typeface="Calibri" panose="020F0502020204030204" pitchFamily="34" charset="0"/>
                <a:cs typeface="Calibri" panose="020F0502020204030204" pitchFamily="34" charset="0"/>
              </a:rPr>
              <a:t>safety and health </a:t>
            </a:r>
            <a:r>
              <a:rPr lang="en-US" dirty="0" smtClean="0">
                <a:latin typeface="Calibri" panose="020F0502020204030204" pitchFamily="34" charset="0"/>
                <a:cs typeface="Calibri" panose="020F0502020204030204" pitchFamily="34" charset="0"/>
              </a:rPr>
              <a:t>programs</a:t>
            </a:r>
          </a:p>
          <a:p>
            <a:pPr lvl="0">
              <a:lnSpc>
                <a:spcPct val="90000"/>
              </a:lnSpc>
              <a:spcBef>
                <a:spcPts val="0"/>
              </a:spcBef>
              <a:spcAft>
                <a:spcPts val="1800"/>
              </a:spcAft>
              <a:buClr>
                <a:srgbClr val="0070C0"/>
              </a:buClr>
              <a:buSzPct val="110000"/>
              <a:buFont typeface="Wingdings" panose="05000000000000000000" pitchFamily="2" charset="2"/>
              <a:buChar char="§"/>
            </a:pPr>
            <a:r>
              <a:rPr lang="en-US" dirty="0" smtClean="0">
                <a:latin typeface="Calibri" panose="020F0502020204030204" pitchFamily="34" charset="0"/>
                <a:cs typeface="Calibri" panose="020F0502020204030204" pitchFamily="34" charset="0"/>
              </a:rPr>
              <a:t>Mentor </a:t>
            </a:r>
            <a:r>
              <a:rPr lang="en-US" dirty="0">
                <a:latin typeface="Calibri" panose="020F0502020204030204" pitchFamily="34" charset="0"/>
                <a:cs typeface="Calibri" panose="020F0502020204030204" pitchFamily="34" charset="0"/>
              </a:rPr>
              <a:t>other employers and </a:t>
            </a:r>
            <a:r>
              <a:rPr lang="en-US" dirty="0" smtClean="0">
                <a:latin typeface="Calibri" panose="020F0502020204030204" pitchFamily="34" charset="0"/>
                <a:cs typeface="Calibri" panose="020F0502020204030204" pitchFamily="34" charset="0"/>
              </a:rPr>
              <a:t>workers</a:t>
            </a:r>
          </a:p>
          <a:p>
            <a:pPr lvl="0">
              <a:lnSpc>
                <a:spcPct val="90000"/>
              </a:lnSpc>
              <a:spcBef>
                <a:spcPts val="0"/>
              </a:spcBef>
              <a:spcAft>
                <a:spcPts val="1800"/>
              </a:spcAft>
              <a:buClr>
                <a:srgbClr val="0070C0"/>
              </a:buClr>
              <a:buSzPct val="110000"/>
              <a:buFont typeface="Wingdings" panose="05000000000000000000" pitchFamily="2" charset="2"/>
              <a:buChar char="§"/>
            </a:pPr>
            <a:r>
              <a:rPr lang="en-US" dirty="0" smtClean="0">
                <a:latin typeface="Calibri" panose="020F0502020204030204" pitchFamily="34" charset="0"/>
                <a:cs typeface="Calibri" panose="020F0502020204030204" pitchFamily="34" charset="0"/>
              </a:rPr>
              <a:t>1,386 federal VPP sites currently</a:t>
            </a:r>
            <a:endParaRPr lang="en-US" dirty="0">
              <a:latin typeface="Calibri" panose="020F0502020204030204" pitchFamily="34" charset="0"/>
              <a:cs typeface="Calibri" panose="020F0502020204030204" pitchFamily="34" charset="0"/>
            </a:endParaRPr>
          </a:p>
        </p:txBody>
      </p:sp>
      <p:pic>
        <p:nvPicPr>
          <p:cNvPr id="5" name="Picture 4" descr="OSHA VPP logo - Voluntary Protection Programs - An OSHA Cooperative Program"/>
          <p:cNvPicPr>
            <a:picLocks noChangeAspect="1"/>
          </p:cNvPicPr>
          <p:nvPr/>
        </p:nvPicPr>
        <p:blipFill>
          <a:blip r:embed="rId3"/>
          <a:stretch>
            <a:fillRect/>
          </a:stretch>
        </p:blipFill>
        <p:spPr>
          <a:xfrm>
            <a:off x="6096000" y="1981200"/>
            <a:ext cx="2911485" cy="1752600"/>
          </a:xfrm>
          <a:prstGeom prst="rect">
            <a:avLst/>
          </a:prstGeom>
        </p:spPr>
      </p:pic>
    </p:spTree>
    <p:extLst>
      <p:ext uri="{BB962C8B-B14F-4D97-AF65-F5344CB8AC3E}">
        <p14:creationId xmlns:p14="http://schemas.microsoft.com/office/powerpoint/2010/main" val="748683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1771"/>
            <a:ext cx="9144000" cy="6629400"/>
          </a:xfrm>
          <a:prstGeom prst="rect">
            <a:avLst/>
          </a:prstGeom>
        </p:spPr>
      </p:pic>
    </p:spTree>
    <p:extLst>
      <p:ext uri="{BB962C8B-B14F-4D97-AF65-F5344CB8AC3E}">
        <p14:creationId xmlns:p14="http://schemas.microsoft.com/office/powerpoint/2010/main" val="2004625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3260"/>
            <a:ext cx="9149444" cy="6610473"/>
          </a:xfrm>
          <a:prstGeom prst="rect">
            <a:avLst/>
          </a:prstGeom>
        </p:spPr>
      </p:pic>
    </p:spTree>
    <p:extLst>
      <p:ext uri="{BB962C8B-B14F-4D97-AF65-F5344CB8AC3E}">
        <p14:creationId xmlns:p14="http://schemas.microsoft.com/office/powerpoint/2010/main" val="17559809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32657"/>
            <a:ext cx="9144000" cy="6858000"/>
          </a:xfrm>
        </p:spPr>
      </p:pic>
    </p:spTree>
    <p:extLst>
      <p:ext uri="{BB962C8B-B14F-4D97-AF65-F5344CB8AC3E}">
        <p14:creationId xmlns:p14="http://schemas.microsoft.com/office/powerpoint/2010/main" val="1202202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04660"/>
          </a:xfrm>
          <a:prstGeom prst="rect">
            <a:avLst/>
          </a:prstGeom>
        </p:spPr>
      </p:pic>
    </p:spTree>
    <p:extLst>
      <p:ext uri="{BB962C8B-B14F-4D97-AF65-F5344CB8AC3E}">
        <p14:creationId xmlns:p14="http://schemas.microsoft.com/office/powerpoint/2010/main" val="6767589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VPP Sites in WNY</a:t>
            </a:r>
            <a:endParaRPr lang="en-US" dirty="0"/>
          </a:p>
        </p:txBody>
      </p:sp>
      <p:sp>
        <p:nvSpPr>
          <p:cNvPr id="3" name="Content Placeholder 2"/>
          <p:cNvSpPr>
            <a:spLocks noGrp="1"/>
          </p:cNvSpPr>
          <p:nvPr>
            <p:ph idx="1"/>
          </p:nvPr>
        </p:nvSpPr>
        <p:spPr>
          <a:xfrm>
            <a:off x="462643" y="2362200"/>
            <a:ext cx="8229600" cy="3763963"/>
          </a:xfrm>
        </p:spPr>
        <p:txBody>
          <a:bodyPr/>
          <a:lstStyle/>
          <a:p>
            <a:r>
              <a:rPr lang="en-US" sz="2400" dirty="0"/>
              <a:t>American Packaging </a:t>
            </a:r>
            <a:r>
              <a:rPr lang="en-US" sz="2400" dirty="0" smtClean="0"/>
              <a:t>Corporation, </a:t>
            </a:r>
            <a:r>
              <a:rPr lang="en-US" sz="2400" dirty="0"/>
              <a:t>Rochester, NY</a:t>
            </a:r>
          </a:p>
          <a:p>
            <a:r>
              <a:rPr lang="en-US" sz="2400" dirty="0"/>
              <a:t>Covanta Niagara 1, LLC, Niagara Falls, NY</a:t>
            </a:r>
          </a:p>
          <a:p>
            <a:r>
              <a:rPr lang="en-US" sz="2400" dirty="0"/>
              <a:t>Georgia Pacific Corrugated III, LLC, Batavia, NY</a:t>
            </a:r>
          </a:p>
          <a:p>
            <a:r>
              <a:rPr lang="en-US" sz="2400" dirty="0"/>
              <a:t>Goodyear Tire &amp; Rubber Co., Niagara Falls, NY</a:t>
            </a:r>
          </a:p>
          <a:p>
            <a:r>
              <a:rPr lang="en-US" sz="2400" dirty="0"/>
              <a:t>Honeywell UOP, Tonawanda, </a:t>
            </a:r>
            <a:r>
              <a:rPr lang="en-US" sz="2400" dirty="0" smtClean="0"/>
              <a:t>NY</a:t>
            </a:r>
          </a:p>
          <a:p>
            <a:r>
              <a:rPr lang="en-US" sz="2400" dirty="0"/>
              <a:t>Mollenberg-Betz, </a:t>
            </a:r>
            <a:r>
              <a:rPr lang="en-US" sz="2400" dirty="0" smtClean="0"/>
              <a:t>Inc., Buffalo</a:t>
            </a:r>
            <a:r>
              <a:rPr lang="en-US" sz="2400" dirty="0"/>
              <a:t>, NY</a:t>
            </a:r>
          </a:p>
          <a:p>
            <a:r>
              <a:rPr lang="en-US" sz="2400" dirty="0" smtClean="0"/>
              <a:t>Occidental </a:t>
            </a:r>
            <a:r>
              <a:rPr lang="en-US" sz="2400" dirty="0"/>
              <a:t>Chemical </a:t>
            </a:r>
            <a:r>
              <a:rPr lang="en-US" sz="2400" dirty="0" smtClean="0"/>
              <a:t>Company, </a:t>
            </a:r>
            <a:r>
              <a:rPr lang="en-US" sz="2400" dirty="0"/>
              <a:t>Niagara Falls, NY</a:t>
            </a:r>
          </a:p>
          <a:p>
            <a:r>
              <a:rPr lang="en-US" sz="2400" dirty="0" smtClean="0"/>
              <a:t>Olin Corporation, Niagara Falls, NY</a:t>
            </a:r>
          </a:p>
          <a:p>
            <a:r>
              <a:rPr lang="en-US" sz="2400" dirty="0" smtClean="0"/>
              <a:t>Ortho-Clinical Diagnostics Inc., Rochester, NY</a:t>
            </a:r>
          </a:p>
          <a:p>
            <a:endParaRPr lang="en-US" dirty="0"/>
          </a:p>
        </p:txBody>
      </p:sp>
      <p:pic>
        <p:nvPicPr>
          <p:cNvPr id="4" name="Picture 3" descr="OSHA VPP logo - Voluntary Protection Programs - An OSHA Cooperative Program"/>
          <p:cNvPicPr>
            <a:picLocks noChangeAspect="1"/>
          </p:cNvPicPr>
          <p:nvPr/>
        </p:nvPicPr>
        <p:blipFill>
          <a:blip r:embed="rId2"/>
          <a:stretch>
            <a:fillRect/>
          </a:stretch>
        </p:blipFill>
        <p:spPr>
          <a:xfrm>
            <a:off x="5943600" y="263752"/>
            <a:ext cx="2911485" cy="1752600"/>
          </a:xfrm>
          <a:prstGeom prst="rect">
            <a:avLst/>
          </a:prstGeom>
        </p:spPr>
      </p:pic>
    </p:spTree>
    <p:extLst>
      <p:ext uri="{BB962C8B-B14F-4D97-AF65-F5344CB8AC3E}">
        <p14:creationId xmlns:p14="http://schemas.microsoft.com/office/powerpoint/2010/main" val="2956126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7696200" cy="769441"/>
          </a:xfrm>
          <a:prstGeom prst="rect">
            <a:avLst/>
          </a:prstGeom>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VPP National </a:t>
            </a:r>
            <a:r>
              <a:rPr lang="en-US" sz="4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Impact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5" name="Group 4" descr="Illutration of workers performing various tasks"/>
          <p:cNvGrpSpPr>
            <a:grpSpLocks/>
          </p:cNvGrpSpPr>
          <p:nvPr/>
        </p:nvGrpSpPr>
        <p:grpSpPr bwMode="auto">
          <a:xfrm>
            <a:off x="685800" y="2438400"/>
            <a:ext cx="3476977" cy="4267200"/>
            <a:chOff x="5334004" y="1412496"/>
            <a:chExt cx="3276602" cy="4278688"/>
          </a:xfrm>
        </p:grpSpPr>
        <p:pic>
          <p:nvPicPr>
            <p:cNvPr id="6" name="Picture 5" descr="Illustration of workers performing various tasks"/>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t="25957" r="23659"/>
            <a:stretch>
              <a:fillRect/>
            </a:stretch>
          </p:blipFill>
          <p:spPr bwMode="auto">
            <a:xfrm>
              <a:off x="5334004" y="1412496"/>
              <a:ext cx="3276601" cy="427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077081" y="3505044"/>
              <a:ext cx="533525" cy="45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 name="Picture 7" descr="Illustration of workers performing various tasks"/>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l="1233" t="55064" r="96808" b="29250"/>
            <a:stretch>
              <a:fillRect/>
            </a:stretch>
          </p:blipFill>
          <p:spPr bwMode="auto">
            <a:xfrm>
              <a:off x="8070749" y="3090670"/>
              <a:ext cx="539856" cy="90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8330367" y="3091832"/>
              <a:ext cx="0" cy="905888"/>
            </a:xfrm>
            <a:prstGeom prst="line">
              <a:avLst/>
            </a:prstGeom>
            <a:ln w="19050">
              <a:solidFill>
                <a:srgbClr val="71A2CB"/>
              </a:solidFill>
            </a:ln>
          </p:spPr>
          <p:style>
            <a:lnRef idx="1">
              <a:schemeClr val="accent1"/>
            </a:lnRef>
            <a:fillRef idx="0">
              <a:schemeClr val="accent1"/>
            </a:fillRef>
            <a:effectRef idx="0">
              <a:schemeClr val="accent1"/>
            </a:effectRef>
            <a:fontRef idx="minor">
              <a:schemeClr val="tx1"/>
            </a:fontRef>
          </p:style>
        </p:cxnSp>
        <p:pic>
          <p:nvPicPr>
            <p:cNvPr id="10" name="Picture 7" descr="Illustration of workers performing various tasks"/>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l="1236" t="40503" r="97527" b="44949"/>
            <a:stretch>
              <a:fillRect/>
            </a:stretch>
          </p:blipFill>
          <p:spPr bwMode="auto">
            <a:xfrm>
              <a:off x="8340671" y="2249424"/>
              <a:ext cx="269927" cy="84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4800600" y="2590800"/>
            <a:ext cx="3733800" cy="3277820"/>
          </a:xfrm>
          <a:prstGeom prst="rect">
            <a:avLst/>
          </a:prstGeom>
          <a:noFill/>
        </p:spPr>
        <p:txBody>
          <a:bodyPr wrap="square" rtlCol="0">
            <a:spAutoFit/>
          </a:bodyPr>
          <a:lstStyle/>
          <a:p>
            <a:pPr marL="457200" indent="-457200">
              <a:spcAft>
                <a:spcPts val="1800"/>
              </a:spcAft>
              <a:buClr>
                <a:srgbClr val="0070C0"/>
              </a:buClr>
              <a:buSzPct val="110000"/>
              <a:buFont typeface="Wingdings" panose="05000000000000000000" pitchFamily="2" charset="2"/>
              <a:buChar char="§"/>
            </a:pPr>
            <a:r>
              <a:rPr lang="en-US" sz="3200" dirty="0" smtClean="0">
                <a:latin typeface="Calibri" panose="020F0502020204030204" pitchFamily="34" charset="0"/>
                <a:cs typeface="Calibri" panose="020F0502020204030204" pitchFamily="34" charset="0"/>
              </a:rPr>
              <a:t>Nearly 800,000 workers covered</a:t>
            </a:r>
          </a:p>
          <a:p>
            <a:pPr marL="457200" indent="-457200">
              <a:spcAft>
                <a:spcPts val="1800"/>
              </a:spcAft>
              <a:buClr>
                <a:srgbClr val="0070C0"/>
              </a:buClr>
              <a:buSzPct val="110000"/>
              <a:buFont typeface="Wingdings" panose="05000000000000000000" pitchFamily="2" charset="2"/>
              <a:buChar char="§"/>
            </a:pPr>
            <a:r>
              <a:rPr lang="en-US" sz="3200" dirty="0" smtClean="0">
                <a:latin typeface="Calibri" panose="020F0502020204030204" pitchFamily="34" charset="0"/>
                <a:cs typeface="Calibri" panose="020F0502020204030204" pitchFamily="34" charset="0"/>
              </a:rPr>
              <a:t>Injury and illness rates are 50% </a:t>
            </a:r>
            <a:br>
              <a:rPr lang="en-US"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or lower than industry averages</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3916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94360" y="381000"/>
            <a:ext cx="8534400" cy="576262"/>
          </a:xfrm>
        </p:spPr>
        <p:txBody>
          <a:bodyPr/>
          <a:lstStyle/>
          <a:p>
            <a:pPr eaLnBrk="1" hangingPunct="1"/>
            <a:r>
              <a:rPr lang="en-US" altLang="en-US" sz="4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OSH Act: Key Provisions </a:t>
            </a:r>
          </a:p>
        </p:txBody>
      </p:sp>
      <p:sp>
        <p:nvSpPr>
          <p:cNvPr id="6" name="Content Placeholder 1"/>
          <p:cNvSpPr>
            <a:spLocks noGrp="1"/>
          </p:cNvSpPr>
          <p:nvPr>
            <p:ph sz="half" idx="4294967295"/>
          </p:nvPr>
        </p:nvSpPr>
        <p:spPr>
          <a:xfrm>
            <a:off x="762000" y="2590800"/>
            <a:ext cx="8229600" cy="3733800"/>
          </a:xfrm>
          <a:prstGeom prst="rect">
            <a:avLst/>
          </a:prstGeom>
        </p:spPr>
        <p:txBody>
          <a:bodyPr/>
          <a:lstStyle/>
          <a:p>
            <a:pPr marL="457200" indent="-457200" eaLnBrk="1" hangingPunct="1">
              <a:lnSpc>
                <a:spcPct val="90000"/>
              </a:lnSpc>
              <a:spcBef>
                <a:spcPct val="0"/>
              </a:spcBef>
              <a:spcAft>
                <a:spcPts val="2400"/>
              </a:spcAft>
              <a:buClr>
                <a:srgbClr val="0070C0"/>
              </a:buClr>
              <a:buSzPct val="110000"/>
              <a:buFont typeface="Wingdings" panose="05000000000000000000" pitchFamily="2" charset="2"/>
              <a:buChar char="§"/>
            </a:pPr>
            <a:r>
              <a:rPr lang="en-US" altLang="en-US" sz="2800" dirty="0" smtClean="0">
                <a:latin typeface="Calibri" panose="020F0502020204030204" pitchFamily="34" charset="0"/>
                <a:cs typeface="Calibri" panose="020F0502020204030204" pitchFamily="34" charset="0"/>
              </a:rPr>
              <a:t>Duty of Employers to Provide Safe Workplaces</a:t>
            </a:r>
          </a:p>
          <a:p>
            <a:pPr marL="457200" indent="-457200" eaLnBrk="1" hangingPunct="1">
              <a:lnSpc>
                <a:spcPct val="90000"/>
              </a:lnSpc>
              <a:spcBef>
                <a:spcPct val="0"/>
              </a:spcBef>
              <a:spcAft>
                <a:spcPts val="2400"/>
              </a:spcAft>
              <a:buClr>
                <a:srgbClr val="0070C0"/>
              </a:buClr>
              <a:buSzPct val="110000"/>
              <a:buFont typeface="Wingdings" panose="05000000000000000000" pitchFamily="2" charset="2"/>
              <a:buChar char="§"/>
            </a:pPr>
            <a:r>
              <a:rPr lang="en-US" altLang="en-US" sz="2800" dirty="0" smtClean="0">
                <a:latin typeface="Calibri" panose="020F0502020204030204" pitchFamily="34" charset="0"/>
                <a:cs typeface="Calibri" panose="020F0502020204030204" pitchFamily="34" charset="0"/>
              </a:rPr>
              <a:t>Occupational Safety and Health Standards </a:t>
            </a:r>
          </a:p>
          <a:p>
            <a:pPr marL="457200" indent="-457200" eaLnBrk="1" hangingPunct="1">
              <a:lnSpc>
                <a:spcPct val="90000"/>
              </a:lnSpc>
              <a:spcBef>
                <a:spcPct val="0"/>
              </a:spcBef>
              <a:spcAft>
                <a:spcPts val="2400"/>
              </a:spcAft>
              <a:buClr>
                <a:srgbClr val="0070C0"/>
              </a:buClr>
              <a:buSzPct val="110000"/>
              <a:buFont typeface="Wingdings" panose="05000000000000000000" pitchFamily="2" charset="2"/>
              <a:buChar char="§"/>
            </a:pPr>
            <a:r>
              <a:rPr lang="en-US" altLang="en-US" sz="2800" dirty="0" smtClean="0">
                <a:latin typeface="Calibri" panose="020F0502020204030204" pitchFamily="34" charset="0"/>
                <a:cs typeface="Calibri" panose="020F0502020204030204" pitchFamily="34" charset="0"/>
              </a:rPr>
              <a:t>Inspections, Investigations, Recordkeeping </a:t>
            </a:r>
          </a:p>
          <a:p>
            <a:pPr marL="457200" lvl="0" indent="-457200" eaLnBrk="1" hangingPunct="1">
              <a:lnSpc>
                <a:spcPct val="90000"/>
              </a:lnSpc>
              <a:spcBef>
                <a:spcPct val="0"/>
              </a:spcBef>
              <a:spcAft>
                <a:spcPts val="2400"/>
              </a:spcAft>
              <a:buClr>
                <a:srgbClr val="0070C0"/>
              </a:buClr>
              <a:buSzPct val="110000"/>
              <a:buFont typeface="Wingdings" panose="05000000000000000000" pitchFamily="2" charset="2"/>
              <a:buChar char="§"/>
            </a:pPr>
            <a:r>
              <a:rPr lang="en-US" altLang="en-US" sz="2800" dirty="0" smtClean="0">
                <a:solidFill>
                  <a:srgbClr val="000000"/>
                </a:solidFill>
                <a:latin typeface="Calibri" panose="020F0502020204030204" pitchFamily="34" charset="0"/>
                <a:cs typeface="Calibri" panose="020F0502020204030204" pitchFamily="34" charset="0"/>
              </a:rPr>
              <a:t>State </a:t>
            </a:r>
            <a:r>
              <a:rPr lang="en-US" altLang="en-US" sz="2800" dirty="0">
                <a:solidFill>
                  <a:srgbClr val="000000"/>
                </a:solidFill>
                <a:latin typeface="Calibri" panose="020F0502020204030204" pitchFamily="34" charset="0"/>
                <a:cs typeface="Calibri" panose="020F0502020204030204" pitchFamily="34" charset="0"/>
              </a:rPr>
              <a:t>Jurisdiction </a:t>
            </a:r>
            <a:r>
              <a:rPr lang="en-US" altLang="en-US" sz="2800" dirty="0" smtClean="0">
                <a:solidFill>
                  <a:srgbClr val="000000"/>
                </a:solidFill>
                <a:latin typeface="Calibri" panose="020F0502020204030204" pitchFamily="34" charset="0"/>
                <a:cs typeface="Calibri" panose="020F0502020204030204" pitchFamily="34" charset="0"/>
              </a:rPr>
              <a:t>and </a:t>
            </a:r>
            <a:r>
              <a:rPr lang="en-US" altLang="en-US" sz="2800" dirty="0">
                <a:solidFill>
                  <a:srgbClr val="000000"/>
                </a:solidFill>
                <a:latin typeface="Calibri" panose="020F0502020204030204" pitchFamily="34" charset="0"/>
                <a:cs typeface="Calibri" panose="020F0502020204030204" pitchFamily="34" charset="0"/>
              </a:rPr>
              <a:t>State Plans </a:t>
            </a:r>
          </a:p>
          <a:p>
            <a:pPr marL="457200" lvl="0" indent="-457200" eaLnBrk="1" hangingPunct="1">
              <a:lnSpc>
                <a:spcPct val="90000"/>
              </a:lnSpc>
              <a:spcBef>
                <a:spcPct val="0"/>
              </a:spcBef>
              <a:spcAft>
                <a:spcPts val="2400"/>
              </a:spcAft>
              <a:buClr>
                <a:srgbClr val="0070C0"/>
              </a:buClr>
              <a:buSzPct val="110000"/>
              <a:buFont typeface="Wingdings" panose="05000000000000000000" pitchFamily="2" charset="2"/>
              <a:buChar char="§"/>
            </a:pPr>
            <a:r>
              <a:rPr lang="en-US" altLang="en-US" sz="2800" dirty="0" smtClean="0">
                <a:solidFill>
                  <a:srgbClr val="000000"/>
                </a:solidFill>
                <a:latin typeface="Calibri" panose="020F0502020204030204" pitchFamily="34" charset="0"/>
                <a:cs typeface="Calibri" panose="020F0502020204030204" pitchFamily="34" charset="0"/>
              </a:rPr>
              <a:t>Federal </a:t>
            </a:r>
            <a:r>
              <a:rPr lang="en-US" altLang="en-US" sz="2800" dirty="0">
                <a:solidFill>
                  <a:srgbClr val="000000"/>
                </a:solidFill>
                <a:latin typeface="Calibri" panose="020F0502020204030204" pitchFamily="34" charset="0"/>
                <a:cs typeface="Calibri" panose="020F0502020204030204" pitchFamily="34" charset="0"/>
              </a:rPr>
              <a:t>Agency Safety </a:t>
            </a:r>
            <a:r>
              <a:rPr lang="en-US" altLang="en-US" sz="2800" dirty="0" smtClean="0">
                <a:solidFill>
                  <a:srgbClr val="000000"/>
                </a:solidFill>
                <a:latin typeface="Calibri" panose="020F0502020204030204" pitchFamily="34" charset="0"/>
                <a:cs typeface="Calibri" panose="020F0502020204030204" pitchFamily="34" charset="0"/>
              </a:rPr>
              <a:t>and </a:t>
            </a:r>
            <a:r>
              <a:rPr lang="en-US" altLang="en-US" sz="2800" dirty="0">
                <a:solidFill>
                  <a:srgbClr val="000000"/>
                </a:solidFill>
                <a:latin typeface="Calibri" panose="020F0502020204030204" pitchFamily="34" charset="0"/>
                <a:cs typeface="Calibri" panose="020F0502020204030204" pitchFamily="34" charset="0"/>
              </a:rPr>
              <a:t>Health Programs </a:t>
            </a:r>
            <a:r>
              <a:rPr lang="en-US" altLang="en-US" sz="2800" dirty="0" smtClean="0">
                <a:solidFill>
                  <a:srgbClr val="000000"/>
                </a:solidFill>
                <a:latin typeface="Calibri" panose="020F0502020204030204" pitchFamily="34" charset="0"/>
                <a:cs typeface="Calibri" panose="020F0502020204030204" pitchFamily="34" charset="0"/>
              </a:rPr>
              <a:t>  </a:t>
            </a:r>
            <a:br>
              <a:rPr lang="en-US" altLang="en-US" sz="2800" dirty="0" smtClean="0">
                <a:solidFill>
                  <a:srgbClr val="000000"/>
                </a:solidFill>
                <a:latin typeface="Calibri" panose="020F0502020204030204" pitchFamily="34" charset="0"/>
                <a:cs typeface="Calibri" panose="020F0502020204030204" pitchFamily="34" charset="0"/>
              </a:rPr>
            </a:br>
            <a:r>
              <a:rPr lang="en-US" altLang="en-US" sz="2800" dirty="0" smtClean="0">
                <a:solidFill>
                  <a:srgbClr val="000000"/>
                </a:solidFill>
                <a:latin typeface="Calibri" panose="020F0502020204030204" pitchFamily="34" charset="0"/>
                <a:cs typeface="Calibri" panose="020F0502020204030204" pitchFamily="34" charset="0"/>
              </a:rPr>
              <a:t>and </a:t>
            </a:r>
            <a:r>
              <a:rPr lang="en-US" altLang="en-US" sz="2800" dirty="0">
                <a:solidFill>
                  <a:srgbClr val="000000"/>
                </a:solidFill>
                <a:latin typeface="Calibri" panose="020F0502020204030204" pitchFamily="34" charset="0"/>
                <a:cs typeface="Calibri" panose="020F0502020204030204" pitchFamily="34" charset="0"/>
              </a:rPr>
              <a:t>Responsibilities </a:t>
            </a:r>
          </a:p>
          <a:p>
            <a:pPr marL="0" indent="0" eaLnBrk="1" hangingPunct="1">
              <a:buFontTx/>
              <a:buNone/>
              <a:defRPr/>
            </a:pPr>
            <a:endParaRPr lang="en-US" sz="24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0079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2050" y="304800"/>
            <a:ext cx="8686800" cy="1066800"/>
          </a:xfrm>
          <a:prstGeom prst="rect">
            <a:avLst/>
          </a:prstGeom>
        </p:spPr>
        <p:txBody>
          <a:bodyPr>
            <a:noAutofit/>
          </a:bodyPr>
          <a:lstStyle/>
          <a:p>
            <a:pPr algn="l"/>
            <a:r>
              <a:rPr lang="en-US" sz="44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OSHA Strategic Partnership Program</a:t>
            </a:r>
            <a:r>
              <a:rPr 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4294967295"/>
          </p:nvPr>
        </p:nvSpPr>
        <p:spPr>
          <a:xfrm>
            <a:off x="252230" y="2438400"/>
            <a:ext cx="8205970" cy="3962400"/>
          </a:xfrm>
          <a:prstGeom prst="rect">
            <a:avLst/>
          </a:prstGeom>
        </p:spPr>
        <p:txBody>
          <a:bodyPr>
            <a:noAutofit/>
          </a:bodyPr>
          <a:lstStyle/>
          <a:p>
            <a:pPr lvl="0">
              <a:lnSpc>
                <a:spcPct val="90000"/>
              </a:lnSpc>
              <a:spcBef>
                <a:spcPts val="0"/>
              </a:spcBef>
              <a:spcAft>
                <a:spcPts val="1800"/>
              </a:spcAft>
              <a:buClr>
                <a:srgbClr val="00007D"/>
              </a:buClr>
            </a:pPr>
            <a:r>
              <a:rPr lang="en-US" sz="3000" dirty="0" smtClean="0">
                <a:latin typeface="Calibri" panose="020F0502020204030204" pitchFamily="34" charset="0"/>
                <a:cs typeface="Calibri" panose="020F0502020204030204" pitchFamily="34" charset="0"/>
              </a:rPr>
              <a:t>OSHA and stakeholders </a:t>
            </a:r>
            <a:br>
              <a:rPr lang="en-US" sz="3000" dirty="0" smtClean="0">
                <a:latin typeface="Calibri" panose="020F0502020204030204" pitchFamily="34" charset="0"/>
                <a:cs typeface="Calibri" panose="020F0502020204030204" pitchFamily="34" charset="0"/>
              </a:rPr>
            </a:br>
            <a:r>
              <a:rPr lang="en-US" sz="3000" dirty="0" smtClean="0">
                <a:latin typeface="Calibri" panose="020F0502020204030204" pitchFamily="34" charset="0"/>
                <a:cs typeface="Calibri" panose="020F0502020204030204" pitchFamily="34" charset="0"/>
              </a:rPr>
              <a:t>collaborate on ways to</a:t>
            </a:r>
            <a:br>
              <a:rPr lang="en-US" sz="3000" dirty="0" smtClean="0">
                <a:latin typeface="Calibri" panose="020F0502020204030204" pitchFamily="34" charset="0"/>
                <a:cs typeface="Calibri" panose="020F0502020204030204" pitchFamily="34" charset="0"/>
              </a:rPr>
            </a:br>
            <a:r>
              <a:rPr lang="en-US" sz="3000" dirty="0" smtClean="0">
                <a:latin typeface="Calibri" panose="020F0502020204030204" pitchFamily="34" charset="0"/>
                <a:cs typeface="Calibri" panose="020F0502020204030204" pitchFamily="34" charset="0"/>
              </a:rPr>
              <a:t>improve conditions </a:t>
            </a:r>
            <a:r>
              <a:rPr lang="en-US" sz="3000" dirty="0">
                <a:latin typeface="Calibri" panose="020F0502020204030204" pitchFamily="34" charset="0"/>
                <a:cs typeface="Calibri" panose="020F0502020204030204" pitchFamily="34" charset="0"/>
              </a:rPr>
              <a:t>for </a:t>
            </a:r>
            <a:r>
              <a:rPr lang="en-US" sz="3000" dirty="0" smtClean="0">
                <a:latin typeface="Calibri" panose="020F0502020204030204" pitchFamily="34" charset="0"/>
                <a:cs typeface="Calibri" panose="020F0502020204030204" pitchFamily="34" charset="0"/>
              </a:rPr>
              <a:t>workers  </a:t>
            </a:r>
          </a:p>
          <a:p>
            <a:pPr lvl="0">
              <a:lnSpc>
                <a:spcPct val="90000"/>
              </a:lnSpc>
              <a:spcBef>
                <a:spcPts val="0"/>
              </a:spcBef>
              <a:spcAft>
                <a:spcPts val="1800"/>
              </a:spcAft>
              <a:buClr>
                <a:srgbClr val="00007D"/>
              </a:buClr>
            </a:pPr>
            <a:r>
              <a:rPr lang="en-US" sz="3000" dirty="0" smtClean="0">
                <a:latin typeface="Calibri" panose="020F0502020204030204" pitchFamily="34" charset="0"/>
                <a:cs typeface="Calibri" panose="020F0502020204030204" pitchFamily="34" charset="0"/>
              </a:rPr>
              <a:t>Strategic Partnerships are made </a:t>
            </a:r>
            <a:r>
              <a:rPr lang="en-US" sz="3000" dirty="0">
                <a:latin typeface="Calibri" panose="020F0502020204030204" pitchFamily="34" charset="0"/>
                <a:cs typeface="Calibri" panose="020F0502020204030204" pitchFamily="34" charset="0"/>
              </a:rPr>
              <a:t>at the national, regional, and area office </a:t>
            </a:r>
            <a:r>
              <a:rPr lang="en-US" sz="3000" dirty="0" smtClean="0">
                <a:latin typeface="Calibri" panose="020F0502020204030204" pitchFamily="34" charset="0"/>
                <a:cs typeface="Calibri" panose="020F0502020204030204" pitchFamily="34" charset="0"/>
              </a:rPr>
              <a:t>levels</a:t>
            </a:r>
          </a:p>
          <a:p>
            <a:pPr lvl="0">
              <a:lnSpc>
                <a:spcPct val="90000"/>
              </a:lnSpc>
              <a:spcBef>
                <a:spcPts val="0"/>
              </a:spcBef>
              <a:spcAft>
                <a:spcPts val="1800"/>
              </a:spcAft>
              <a:buClr>
                <a:srgbClr val="00007D"/>
              </a:buClr>
            </a:pPr>
            <a:r>
              <a:rPr lang="en-US" sz="3000" dirty="0" smtClean="0">
                <a:latin typeface="Calibri" panose="020F0502020204030204" pitchFamily="34" charset="0"/>
                <a:cs typeface="Calibri" panose="020F0502020204030204" pitchFamily="34" charset="0"/>
              </a:rPr>
              <a:t>Successfully reduce </a:t>
            </a:r>
            <a:r>
              <a:rPr lang="en-US" sz="3000" dirty="0">
                <a:latin typeface="Calibri" panose="020F0502020204030204" pitchFamily="34" charset="0"/>
                <a:cs typeface="Calibri" panose="020F0502020204030204" pitchFamily="34" charset="0"/>
              </a:rPr>
              <a:t>worker fatalities, injuries, and </a:t>
            </a:r>
            <a:r>
              <a:rPr lang="en-US" sz="3000" dirty="0" smtClean="0">
                <a:latin typeface="Calibri" panose="020F0502020204030204" pitchFamily="34" charset="0"/>
                <a:cs typeface="Calibri" panose="020F0502020204030204" pitchFamily="34" charset="0"/>
              </a:rPr>
              <a:t>illnesses</a:t>
            </a:r>
          </a:p>
        </p:txBody>
      </p:sp>
      <p:pic>
        <p:nvPicPr>
          <p:cNvPr id="4" name="Picture 3" descr="OSHA Partnership logo - An OSHA coopeartive program"/>
          <p:cNvPicPr>
            <a:picLocks noChangeAspect="1"/>
          </p:cNvPicPr>
          <p:nvPr/>
        </p:nvPicPr>
        <p:blipFill>
          <a:blip r:embed="rId3"/>
          <a:stretch>
            <a:fillRect/>
          </a:stretch>
        </p:blipFill>
        <p:spPr>
          <a:xfrm>
            <a:off x="6172200" y="2438400"/>
            <a:ext cx="2716650" cy="783453"/>
          </a:xfrm>
          <a:prstGeom prst="rect">
            <a:avLst/>
          </a:prstGeom>
        </p:spPr>
      </p:pic>
    </p:spTree>
    <p:extLst>
      <p:ext uri="{BB962C8B-B14F-4D97-AF65-F5344CB8AC3E}">
        <p14:creationId xmlns:p14="http://schemas.microsoft.com/office/powerpoint/2010/main" val="1145820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391400" cy="868362"/>
          </a:xfrm>
        </p:spPr>
        <p:txBody>
          <a:bodyPr/>
          <a:lstStyle/>
          <a:p>
            <a:r>
              <a:rPr lang="en-US" sz="4400" dirty="0" smtClean="0">
                <a:latin typeface="Calibri" panose="020F0502020204030204" pitchFamily="34" charset="0"/>
                <a:cs typeface="Calibri" panose="020F0502020204030204" pitchFamily="34" charset="0"/>
              </a:rPr>
              <a:t>Alliance Program</a:t>
            </a:r>
            <a:endParaRPr lang="en-US" dirty="0">
              <a:latin typeface="Calibri" panose="020F0502020204030204" pitchFamily="34" charset="0"/>
              <a:cs typeface="Calibri" panose="020F0502020204030204" pitchFamily="34" charset="0"/>
            </a:endParaRPr>
          </a:p>
        </p:txBody>
      </p:sp>
      <p:sp>
        <p:nvSpPr>
          <p:cNvPr id="4" name="TextBox 2"/>
          <p:cNvSpPr txBox="1">
            <a:spLocks noChangeArrowheads="1"/>
          </p:cNvSpPr>
          <p:nvPr/>
        </p:nvSpPr>
        <p:spPr bwMode="auto">
          <a:xfrm>
            <a:off x="607552" y="2546177"/>
            <a:ext cx="6858000" cy="416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lnSpc>
                <a:spcPct val="90000"/>
              </a:lnSpc>
              <a:spcAft>
                <a:spcPts val="1800"/>
              </a:spcAft>
              <a:buClr>
                <a:srgbClr val="0070C0"/>
              </a:buClr>
              <a:buSzPct val="110000"/>
            </a:pPr>
            <a:r>
              <a:rPr lang="en-US" sz="3600" dirty="0" smtClean="0">
                <a:latin typeface="Calibri" panose="020F0502020204030204" pitchFamily="34" charset="0"/>
                <a:cs typeface="Calibri" panose="020F0502020204030204" pitchFamily="34" charset="0"/>
              </a:rPr>
              <a:t>Positive relationships </a:t>
            </a:r>
            <a:br>
              <a:rPr lang="en-US" sz="3600" dirty="0" smtClean="0">
                <a:latin typeface="Calibri" panose="020F0502020204030204" pitchFamily="34" charset="0"/>
                <a:cs typeface="Calibri" panose="020F0502020204030204" pitchFamily="34" charset="0"/>
              </a:rPr>
            </a:br>
            <a:r>
              <a:rPr lang="en-US" sz="3600" dirty="0" smtClean="0">
                <a:latin typeface="Calibri" panose="020F0502020204030204" pitchFamily="34" charset="0"/>
                <a:cs typeface="Calibri" panose="020F0502020204030204" pitchFamily="34" charset="0"/>
              </a:rPr>
              <a:t>with workers and employers:</a:t>
            </a:r>
          </a:p>
          <a:p>
            <a:pPr eaLnBrk="1" hangingPunct="1">
              <a:spcAft>
                <a:spcPts val="1800"/>
              </a:spcAft>
              <a:buClr>
                <a:srgbClr val="0070C0"/>
              </a:buClr>
              <a:buSzPct val="110000"/>
              <a:buFont typeface="Wingdings" panose="05000000000000000000" pitchFamily="2" charset="2"/>
              <a:buChar char="§"/>
            </a:pPr>
            <a:r>
              <a:rPr lang="en-US" altLang="en-US" sz="2800" dirty="0" smtClean="0">
                <a:solidFill>
                  <a:srgbClr val="000000"/>
                </a:solidFill>
                <a:latin typeface="Calibri" panose="020F0502020204030204" pitchFamily="34" charset="0"/>
                <a:ea typeface="Arial Unicode MS"/>
                <a:cs typeface="Calibri" panose="020F0502020204030204" pitchFamily="34" charset="0"/>
              </a:rPr>
              <a:t>Build </a:t>
            </a:r>
            <a:r>
              <a:rPr lang="en-US" altLang="en-US" sz="2800" dirty="0">
                <a:solidFill>
                  <a:srgbClr val="000000"/>
                </a:solidFill>
                <a:latin typeface="Calibri" panose="020F0502020204030204" pitchFamily="34" charset="0"/>
                <a:ea typeface="Arial Unicode MS"/>
                <a:cs typeface="Calibri" panose="020F0502020204030204" pitchFamily="34" charset="0"/>
              </a:rPr>
              <a:t>trust </a:t>
            </a:r>
          </a:p>
          <a:p>
            <a:pPr eaLnBrk="1" hangingPunct="1">
              <a:spcAft>
                <a:spcPts val="1800"/>
              </a:spcAft>
              <a:buClr>
                <a:srgbClr val="0070C0"/>
              </a:buClr>
              <a:buSzPct val="110000"/>
              <a:buFont typeface="Wingdings" panose="05000000000000000000" pitchFamily="2" charset="2"/>
              <a:buChar char="§"/>
            </a:pPr>
            <a:r>
              <a:rPr lang="en-US" altLang="en-US" sz="2800" dirty="0" smtClean="0">
                <a:solidFill>
                  <a:srgbClr val="000000"/>
                </a:solidFill>
                <a:latin typeface="Calibri" panose="020F0502020204030204" pitchFamily="34" charset="0"/>
                <a:ea typeface="Arial Unicode MS"/>
                <a:cs typeface="Calibri" panose="020F0502020204030204" pitchFamily="34" charset="0"/>
              </a:rPr>
              <a:t>Encourage </a:t>
            </a:r>
            <a:r>
              <a:rPr lang="en-US" altLang="en-US" sz="2800" dirty="0">
                <a:solidFill>
                  <a:srgbClr val="000000"/>
                </a:solidFill>
                <a:latin typeface="Calibri" panose="020F0502020204030204" pitchFamily="34" charset="0"/>
                <a:ea typeface="Arial Unicode MS"/>
                <a:cs typeface="Calibri" panose="020F0502020204030204" pitchFamily="34" charset="0"/>
              </a:rPr>
              <a:t>information sharing </a:t>
            </a:r>
          </a:p>
          <a:p>
            <a:pPr eaLnBrk="1" hangingPunct="1">
              <a:spcAft>
                <a:spcPts val="1800"/>
              </a:spcAft>
              <a:buClr>
                <a:srgbClr val="0070C0"/>
              </a:buClr>
              <a:buSzPct val="110000"/>
              <a:buFont typeface="Wingdings" panose="05000000000000000000" pitchFamily="2" charset="2"/>
              <a:buChar char="§"/>
            </a:pPr>
            <a:r>
              <a:rPr lang="en-US" altLang="en-US" sz="2800" dirty="0" smtClean="0">
                <a:solidFill>
                  <a:srgbClr val="000000"/>
                </a:solidFill>
                <a:latin typeface="Calibri" panose="020F0502020204030204" pitchFamily="34" charset="0"/>
                <a:ea typeface="Arial Unicode MS"/>
                <a:cs typeface="Calibri" panose="020F0502020204030204" pitchFamily="34" charset="0"/>
              </a:rPr>
              <a:t>Promote education</a:t>
            </a:r>
            <a:r>
              <a:rPr lang="en-US" sz="2800" dirty="0" smtClean="0">
                <a:latin typeface="Calibri" panose="020F0502020204030204" pitchFamily="34" charset="0"/>
                <a:cs typeface="Calibri" panose="020F0502020204030204" pitchFamily="34" charset="0"/>
              </a:rPr>
              <a:t> </a:t>
            </a:r>
          </a:p>
          <a:p>
            <a:pPr eaLnBrk="1" hangingPunct="1">
              <a:spcAft>
                <a:spcPts val="1800"/>
              </a:spcAft>
              <a:buClr>
                <a:srgbClr val="0070C0"/>
              </a:buClr>
              <a:buSzPct val="110000"/>
              <a:buFont typeface="Wingdings" panose="05000000000000000000" pitchFamily="2" charset="2"/>
              <a:buChar char="§"/>
            </a:pPr>
            <a:r>
              <a:rPr lang="en-US" sz="2800" dirty="0" smtClean="0">
                <a:latin typeface="Calibri" panose="020F0502020204030204" pitchFamily="34" charset="0"/>
                <a:cs typeface="Calibri" panose="020F0502020204030204" pitchFamily="34" charset="0"/>
              </a:rPr>
              <a:t>Local Alliance with Lehigh Construction Group, Inc.</a:t>
            </a:r>
          </a:p>
        </p:txBody>
      </p:sp>
      <p:pic>
        <p:nvPicPr>
          <p:cNvPr id="8" name="Picture 9" descr="alliance_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04344" y="2145106"/>
            <a:ext cx="2722415" cy="80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8343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437" y="2286000"/>
            <a:ext cx="4157663" cy="4102716"/>
          </a:xfrm>
          <a:prstGeom prst="rect">
            <a:avLst/>
          </a:prstGeom>
        </p:spPr>
      </p:pic>
      <p:sp>
        <p:nvSpPr>
          <p:cNvPr id="3" name="Title 2"/>
          <p:cNvSpPr>
            <a:spLocks noGrp="1"/>
          </p:cNvSpPr>
          <p:nvPr>
            <p:ph type="title"/>
          </p:nvPr>
        </p:nvSpPr>
        <p:spPr>
          <a:xfrm>
            <a:off x="457200" y="274638"/>
            <a:ext cx="8305800" cy="1143000"/>
          </a:xfrm>
        </p:spPr>
        <p:txBody>
          <a:bodyPr/>
          <a:lstStyle/>
          <a:p>
            <a:r>
              <a:rPr lang="en-US" sz="2800" dirty="0" smtClean="0"/>
              <a:t>Clarification Heights of Handrail and Stair Rail Systems under 1910.29(f)(1)(ii)(B) and 1910.29(f)(1)(iii)(A)</a:t>
            </a:r>
            <a:endParaRPr lang="en-US" sz="2800" dirty="0"/>
          </a:p>
        </p:txBody>
      </p:sp>
      <p:pic>
        <p:nvPicPr>
          <p:cNvPr id="7" name="Picture 6"/>
          <p:cNvPicPr>
            <a:picLocks noChangeAspect="1"/>
          </p:cNvPicPr>
          <p:nvPr/>
        </p:nvPicPr>
        <p:blipFill>
          <a:blip r:embed="rId3"/>
          <a:stretch>
            <a:fillRect/>
          </a:stretch>
        </p:blipFill>
        <p:spPr>
          <a:xfrm>
            <a:off x="4495800" y="2309648"/>
            <a:ext cx="4533900" cy="4289558"/>
          </a:xfrm>
          <a:prstGeom prst="rect">
            <a:avLst/>
          </a:prstGeom>
        </p:spPr>
      </p:pic>
    </p:spTree>
    <p:extLst>
      <p:ext uri="{BB962C8B-B14F-4D97-AF65-F5344CB8AC3E}">
        <p14:creationId xmlns:p14="http://schemas.microsoft.com/office/powerpoint/2010/main" val="1545599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534400" cy="1143000"/>
          </a:xfrm>
        </p:spPr>
        <p:txBody>
          <a:bodyPr/>
          <a:lstStyle/>
          <a:p>
            <a:r>
              <a:rPr lang="en-US" sz="3200" dirty="0" smtClean="0"/>
              <a:t>“New” Respirator </a:t>
            </a:r>
            <a:r>
              <a:rPr lang="en-US" sz="3200" dirty="0"/>
              <a:t>F</a:t>
            </a:r>
            <a:r>
              <a:rPr lang="en-US" sz="3200" dirty="0" smtClean="0"/>
              <a:t>it-test </a:t>
            </a:r>
            <a:r>
              <a:rPr lang="en-US" sz="3200" dirty="0"/>
              <a:t>P</a:t>
            </a:r>
            <a:r>
              <a:rPr lang="en-US" sz="3200" dirty="0" smtClean="0"/>
              <a:t>rotocols in Appendix A of the Respiratory Protection Standard</a:t>
            </a:r>
            <a:endParaRPr lang="en-US" sz="3200" dirty="0"/>
          </a:p>
        </p:txBody>
      </p:sp>
      <p:sp>
        <p:nvSpPr>
          <p:cNvPr id="4" name="Content Placeholder 3"/>
          <p:cNvSpPr>
            <a:spLocks noGrp="1"/>
          </p:cNvSpPr>
          <p:nvPr>
            <p:ph idx="1"/>
          </p:nvPr>
        </p:nvSpPr>
        <p:spPr>
          <a:xfrm>
            <a:off x="304800" y="2133600"/>
            <a:ext cx="8229600" cy="3763963"/>
          </a:xfrm>
        </p:spPr>
        <p:txBody>
          <a:bodyPr/>
          <a:lstStyle/>
          <a:p>
            <a:r>
              <a:rPr lang="en-US" sz="2800" dirty="0" smtClean="0"/>
              <a:t>Two new protocols were approved on September 26, 2019</a:t>
            </a:r>
          </a:p>
          <a:p>
            <a:pPr lvl="1"/>
            <a:r>
              <a:rPr lang="en-US" sz="2400" dirty="0" smtClean="0"/>
              <a:t>Modified ambient aerosol condensation nuclei counter (CNC) QNFT protocol for full and half-mask elastomeric respirators</a:t>
            </a:r>
          </a:p>
          <a:p>
            <a:pPr lvl="1"/>
            <a:r>
              <a:rPr lang="en-US" sz="2400" dirty="0" smtClean="0"/>
              <a:t>Modified ambient aerosol CNC QNFT protocol for filtering </a:t>
            </a:r>
            <a:r>
              <a:rPr lang="en-US" sz="2400" dirty="0" err="1" smtClean="0"/>
              <a:t>facepiece</a:t>
            </a:r>
            <a:r>
              <a:rPr lang="en-US" sz="2400" dirty="0" smtClean="0"/>
              <a:t> respirators</a:t>
            </a:r>
          </a:p>
          <a:p>
            <a:pPr lvl="1"/>
            <a:r>
              <a:rPr lang="en-US" sz="2400" dirty="0" smtClean="0"/>
              <a:t>Both are abbreviated variations of the </a:t>
            </a:r>
            <a:r>
              <a:rPr lang="en-US" sz="2400" dirty="0" err="1" smtClean="0"/>
              <a:t>Portacount</a:t>
            </a:r>
            <a:r>
              <a:rPr lang="en-US" sz="2400" dirty="0" smtClean="0"/>
              <a:t>® protocol</a:t>
            </a:r>
          </a:p>
          <a:p>
            <a:pPr lvl="2"/>
            <a:r>
              <a:rPr lang="en-US" sz="2000" dirty="0" smtClean="0"/>
              <a:t>Differ by the exercise sets, exercise duration and sampling sequence</a:t>
            </a:r>
            <a:endParaRPr lang="en-US" sz="2000" dirty="0"/>
          </a:p>
        </p:txBody>
      </p:sp>
    </p:spTree>
    <p:extLst>
      <p:ext uri="{BB962C8B-B14F-4D97-AF65-F5344CB8AC3E}">
        <p14:creationId xmlns:p14="http://schemas.microsoft.com/office/powerpoint/2010/main" val="19717533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6477000" cy="868362"/>
          </a:xfrm>
        </p:spPr>
        <p:txBody>
          <a:bodyPr/>
          <a:lstStyle/>
          <a:p>
            <a:r>
              <a:rPr lang="en-US" dirty="0" smtClean="0">
                <a:solidFill>
                  <a:srgbClr val="FF0000"/>
                </a:solidFill>
                <a:effectLst>
                  <a:outerShdw blurRad="38100" dist="38100" dir="2700000" algn="tl">
                    <a:srgbClr val="000000">
                      <a:alpha val="43137"/>
                    </a:srgbClr>
                  </a:outerShdw>
                </a:effectLst>
              </a:rPr>
              <a:t>III. OSHA Enforcement</a:t>
            </a:r>
            <a:endParaRPr lang="en-US" dirty="0">
              <a:solidFill>
                <a:srgbClr val="FF0000"/>
              </a:solidFill>
              <a:effectLst>
                <a:outerShdw blurRad="38100" dist="38100" dir="2700000" algn="tl">
                  <a:srgbClr val="000000">
                    <a:alpha val="43137"/>
                  </a:srgbClr>
                </a:outerShdw>
              </a:effectLst>
            </a:endParaRPr>
          </a:p>
        </p:txBody>
      </p:sp>
      <p:sp>
        <p:nvSpPr>
          <p:cNvPr id="4" name="TextBox 2"/>
          <p:cNvSpPr txBox="1">
            <a:spLocks noChangeArrowheads="1"/>
          </p:cNvSpPr>
          <p:nvPr/>
        </p:nvSpPr>
        <p:spPr bwMode="auto">
          <a:xfrm>
            <a:off x="990600" y="2590800"/>
            <a:ext cx="6477000" cy="358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spcAft>
                <a:spcPts val="1800"/>
              </a:spcAft>
              <a:buClr>
                <a:srgbClr val="0070C0"/>
              </a:buClr>
              <a:buSzPct val="110000"/>
            </a:pPr>
            <a:r>
              <a:rPr lang="en-US" altLang="en-US" sz="2800" b="1" dirty="0" smtClean="0">
                <a:latin typeface="Calibri" panose="020F0502020204030204" pitchFamily="34" charset="0"/>
              </a:rPr>
              <a:t>OSHA conducts inspections based on:</a:t>
            </a:r>
          </a:p>
          <a:p>
            <a:pPr marL="627063" eaLnBrk="1" hangingPunct="1">
              <a:spcAft>
                <a:spcPts val="1200"/>
              </a:spcAft>
              <a:buClr>
                <a:srgbClr val="0070C0"/>
              </a:buClr>
              <a:buSzPct val="110000"/>
              <a:buFont typeface="Wingdings" panose="05000000000000000000" pitchFamily="2" charset="2"/>
              <a:buChar char="§"/>
            </a:pPr>
            <a:r>
              <a:rPr lang="en-US" altLang="en-US" sz="2400" b="1" dirty="0" smtClean="0">
                <a:latin typeface="Calibri" panose="020F0502020204030204" pitchFamily="34" charset="0"/>
              </a:rPr>
              <a:t>Imminent danger situations</a:t>
            </a:r>
            <a:endParaRPr lang="en-US" altLang="en-US" sz="2400" b="1" dirty="0">
              <a:latin typeface="Calibri" panose="020F0502020204030204" pitchFamily="34" charset="0"/>
            </a:endParaRPr>
          </a:p>
          <a:p>
            <a:pPr marL="627063" eaLnBrk="1" hangingPunct="1">
              <a:spcAft>
                <a:spcPts val="1200"/>
              </a:spcAft>
              <a:buClr>
                <a:srgbClr val="0070C0"/>
              </a:buClr>
              <a:buSzPct val="110000"/>
              <a:buFont typeface="Wingdings" panose="05000000000000000000" pitchFamily="2" charset="2"/>
              <a:buChar char="§"/>
            </a:pPr>
            <a:r>
              <a:rPr lang="en-US" altLang="en-US" sz="2400" b="1" dirty="0" smtClean="0">
                <a:latin typeface="Calibri" panose="020F0502020204030204" pitchFamily="34" charset="0"/>
              </a:rPr>
              <a:t>Worker fatalities, hospitalizations, amputations, or loss of an eye</a:t>
            </a:r>
            <a:endParaRPr lang="en-US" altLang="en-US" sz="2400" b="1" dirty="0">
              <a:latin typeface="Calibri" panose="020F0502020204030204" pitchFamily="34" charset="0"/>
            </a:endParaRPr>
          </a:p>
          <a:p>
            <a:pPr marL="627063" eaLnBrk="1" hangingPunct="1">
              <a:spcAft>
                <a:spcPts val="1200"/>
              </a:spcAft>
              <a:buClr>
                <a:srgbClr val="0070C0"/>
              </a:buClr>
              <a:buSzPct val="110000"/>
              <a:buFont typeface="Wingdings" panose="05000000000000000000" pitchFamily="2" charset="2"/>
              <a:buChar char="§"/>
            </a:pPr>
            <a:r>
              <a:rPr lang="en-US" altLang="en-US" sz="2400" b="1" dirty="0" smtClean="0">
                <a:latin typeface="Calibri" panose="020F0502020204030204" pitchFamily="34" charset="0"/>
              </a:rPr>
              <a:t>Referrals</a:t>
            </a:r>
          </a:p>
          <a:p>
            <a:pPr marL="627063" eaLnBrk="1" hangingPunct="1">
              <a:spcAft>
                <a:spcPts val="1200"/>
              </a:spcAft>
              <a:buClr>
                <a:srgbClr val="0070C0"/>
              </a:buClr>
              <a:buSzPct val="110000"/>
              <a:buFont typeface="Wingdings" panose="05000000000000000000" pitchFamily="2" charset="2"/>
              <a:buChar char="§"/>
            </a:pPr>
            <a:r>
              <a:rPr lang="en-US" altLang="en-US" sz="2400" b="1" dirty="0" smtClean="0">
                <a:latin typeface="Calibri" panose="020F0502020204030204" pitchFamily="34" charset="0"/>
              </a:rPr>
              <a:t>Targeted inspections</a:t>
            </a:r>
          </a:p>
          <a:p>
            <a:pPr marL="627063" eaLnBrk="1" hangingPunct="1">
              <a:spcAft>
                <a:spcPts val="1800"/>
              </a:spcAft>
              <a:buClr>
                <a:srgbClr val="0070C0"/>
              </a:buClr>
              <a:buSzPct val="110000"/>
              <a:buFont typeface="Wingdings" panose="05000000000000000000" pitchFamily="2" charset="2"/>
              <a:buChar char="§"/>
            </a:pPr>
            <a:r>
              <a:rPr lang="en-US" altLang="en-US" sz="2400" b="1" dirty="0" smtClean="0">
                <a:latin typeface="Calibri" panose="020F0502020204030204" pitchFamily="34" charset="0"/>
              </a:rPr>
              <a:t>Follow-up inspections</a:t>
            </a:r>
            <a:endParaRPr lang="en-US" altLang="en-US" sz="2200" dirty="0">
              <a:latin typeface="Calibri" panose="020F0502020204030204" pitchFamily="34" charset="0"/>
            </a:endParaRPr>
          </a:p>
        </p:txBody>
      </p:sp>
    </p:spTree>
    <p:extLst>
      <p:ext uri="{BB962C8B-B14F-4D97-AF65-F5344CB8AC3E}">
        <p14:creationId xmlns:p14="http://schemas.microsoft.com/office/powerpoint/2010/main" val="42117903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124200"/>
            <a:ext cx="6110287" cy="1431161"/>
          </a:xfrm>
          <a:prstGeom prst="rect">
            <a:avLst/>
          </a:prstGeom>
          <a:noFill/>
        </p:spPr>
        <p:txBody>
          <a:bodyPr wrap="square" rtlCol="0">
            <a:spAutoFit/>
          </a:bodyPr>
          <a:lstStyle/>
          <a:p>
            <a:pPr marL="457200" indent="-457200">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Unprogrammed inspections</a:t>
            </a:r>
          </a:p>
          <a:p>
            <a:pPr marL="457200" indent="-457200">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Programmed inspections</a:t>
            </a:r>
            <a:endParaRPr lang="en-US" sz="3600" dirty="0">
              <a:latin typeface="Calibri" panose="020F0502020204030204" pitchFamily="34" charset="0"/>
              <a:cs typeface="Calibri" panose="020F0502020204030204" pitchFamily="34" charset="0"/>
            </a:endParaRPr>
          </a:p>
        </p:txBody>
      </p:sp>
      <p:sp>
        <p:nvSpPr>
          <p:cNvPr id="3" name="Rectangle 2" descr="Decorative figure"/>
          <p:cNvSpPr/>
          <p:nvPr/>
        </p:nvSpPr>
        <p:spPr>
          <a:xfrm>
            <a:off x="6934199" y="26670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Decorative figure"/>
          <p:cNvSpPr/>
          <p:nvPr/>
        </p:nvSpPr>
        <p:spPr>
          <a:xfrm>
            <a:off x="6934199" y="3124200"/>
            <a:ext cx="381000" cy="381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Decorative figure"/>
          <p:cNvSpPr/>
          <p:nvPr/>
        </p:nvSpPr>
        <p:spPr>
          <a:xfrm>
            <a:off x="7391399" y="26670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Decorative figure"/>
          <p:cNvSpPr/>
          <p:nvPr/>
        </p:nvSpPr>
        <p:spPr>
          <a:xfrm>
            <a:off x="7391399" y="31242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Decorative figure"/>
          <p:cNvSpPr/>
          <p:nvPr/>
        </p:nvSpPr>
        <p:spPr>
          <a:xfrm>
            <a:off x="7862886" y="26670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Decorative figure"/>
          <p:cNvSpPr/>
          <p:nvPr/>
        </p:nvSpPr>
        <p:spPr>
          <a:xfrm>
            <a:off x="7862886" y="31242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Decorative figure"/>
          <p:cNvSpPr/>
          <p:nvPr/>
        </p:nvSpPr>
        <p:spPr>
          <a:xfrm>
            <a:off x="8320086" y="26670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descr="Decorative figure"/>
          <p:cNvSpPr/>
          <p:nvPr/>
        </p:nvSpPr>
        <p:spPr>
          <a:xfrm>
            <a:off x="8320086" y="31242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Decorative figure"/>
          <p:cNvSpPr/>
          <p:nvPr/>
        </p:nvSpPr>
        <p:spPr>
          <a:xfrm>
            <a:off x="6934199" y="35814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descr="Decorative figure"/>
          <p:cNvSpPr/>
          <p:nvPr/>
        </p:nvSpPr>
        <p:spPr>
          <a:xfrm>
            <a:off x="6934199" y="40386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Decorative figure"/>
          <p:cNvSpPr/>
          <p:nvPr/>
        </p:nvSpPr>
        <p:spPr>
          <a:xfrm>
            <a:off x="7391399" y="35814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Decorative figure"/>
          <p:cNvSpPr/>
          <p:nvPr/>
        </p:nvSpPr>
        <p:spPr>
          <a:xfrm>
            <a:off x="7391399" y="40386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Decorative figure"/>
          <p:cNvSpPr/>
          <p:nvPr/>
        </p:nvSpPr>
        <p:spPr>
          <a:xfrm>
            <a:off x="7862886" y="35814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descr="Decorative figure"/>
          <p:cNvSpPr/>
          <p:nvPr/>
        </p:nvSpPr>
        <p:spPr>
          <a:xfrm>
            <a:off x="7862886" y="40386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descr="Decorative figure"/>
          <p:cNvSpPr/>
          <p:nvPr/>
        </p:nvSpPr>
        <p:spPr>
          <a:xfrm>
            <a:off x="8320086" y="3581400"/>
            <a:ext cx="381000" cy="381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Decorative figure"/>
          <p:cNvSpPr/>
          <p:nvPr/>
        </p:nvSpPr>
        <p:spPr>
          <a:xfrm>
            <a:off x="8320086" y="40386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descr="Decorative figure"/>
          <p:cNvSpPr/>
          <p:nvPr/>
        </p:nvSpPr>
        <p:spPr>
          <a:xfrm>
            <a:off x="6934199" y="44958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descr="Decorative figure"/>
          <p:cNvSpPr/>
          <p:nvPr/>
        </p:nvSpPr>
        <p:spPr>
          <a:xfrm>
            <a:off x="6934199" y="49530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descr="Decorative figure"/>
          <p:cNvSpPr/>
          <p:nvPr/>
        </p:nvSpPr>
        <p:spPr>
          <a:xfrm>
            <a:off x="7391399" y="4495800"/>
            <a:ext cx="381000" cy="381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descr="Decorative figure"/>
          <p:cNvSpPr/>
          <p:nvPr/>
        </p:nvSpPr>
        <p:spPr>
          <a:xfrm>
            <a:off x="7391399" y="49530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descr="Decorative figure"/>
          <p:cNvSpPr/>
          <p:nvPr/>
        </p:nvSpPr>
        <p:spPr>
          <a:xfrm>
            <a:off x="7862886" y="44958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descr="Decorative figure"/>
          <p:cNvSpPr/>
          <p:nvPr/>
        </p:nvSpPr>
        <p:spPr>
          <a:xfrm>
            <a:off x="7862886" y="49530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descr="Decorative figure"/>
          <p:cNvSpPr/>
          <p:nvPr/>
        </p:nvSpPr>
        <p:spPr>
          <a:xfrm>
            <a:off x="8320086" y="44958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descr="Decorative figure"/>
          <p:cNvSpPr/>
          <p:nvPr/>
        </p:nvSpPr>
        <p:spPr>
          <a:xfrm>
            <a:off x="8320086" y="4953000"/>
            <a:ext cx="381000" cy="381000"/>
          </a:xfrm>
          <a:prstGeom prst="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p:cNvSpPr>
            <a:spLocks noGrp="1"/>
          </p:cNvSpPr>
          <p:nvPr>
            <p:ph type="title"/>
          </p:nvPr>
        </p:nvSpPr>
        <p:spPr bwMode="auto">
          <a:xfrm>
            <a:off x="593725" y="609600"/>
            <a:ext cx="89312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dirty="0" smtClean="0">
                <a:solidFill>
                  <a:schemeClr val="bg1"/>
                </a:solidFill>
                <a:effectLst>
                  <a:outerShdw blurRad="38100" dist="38100" dir="2700000" algn="tl">
                    <a:srgbClr val="000000">
                      <a:alpha val="43137"/>
                    </a:srgbClr>
                  </a:outerShdw>
                </a:effectLst>
                <a:latin typeface="Calibri" panose="020F0502020204030204" pitchFamily="34" charset="0"/>
              </a:rPr>
              <a:t>Types of Inspections</a:t>
            </a:r>
          </a:p>
        </p:txBody>
      </p:sp>
    </p:spTree>
    <p:extLst>
      <p:ext uri="{BB962C8B-B14F-4D97-AF65-F5344CB8AC3E}">
        <p14:creationId xmlns:p14="http://schemas.microsoft.com/office/powerpoint/2010/main" val="19769622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42365" y="2667000"/>
            <a:ext cx="6165850" cy="2971800"/>
          </a:xfrm>
          <a:prstGeom prst="rect">
            <a:avLst/>
          </a:prstGeom>
        </p:spPr>
        <p:txBody>
          <a:bodyPr/>
          <a:lstStyle>
            <a:lvl1pPr marL="342900" indent="-342900" algn="l" rtl="0" eaLnBrk="0" fontAlgn="base" hangingPunct="0">
              <a:spcBef>
                <a:spcPct val="20000"/>
              </a:spcBef>
              <a:spcAft>
                <a:spcPct val="0"/>
              </a:spcAft>
              <a:buClr>
                <a:srgbClr val="0070C0"/>
              </a:buClr>
              <a:buFont typeface="Wingdings"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70C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eaLnBrk="1" hangingPunct="1">
              <a:spcBef>
                <a:spcPts val="0"/>
              </a:spcBef>
              <a:spcAft>
                <a:spcPts val="1800"/>
              </a:spcAft>
              <a:buSzPct val="110000"/>
            </a:pPr>
            <a:r>
              <a:rPr lang="en-US" altLang="en-US" sz="3600" kern="0" dirty="0" smtClean="0">
                <a:latin typeface="Calibri" panose="020F0502020204030204" pitchFamily="34" charset="0"/>
                <a:cs typeface="Calibri" panose="020F0502020204030204" pitchFamily="34" charset="0"/>
              </a:rPr>
              <a:t>Imminent Danger</a:t>
            </a:r>
          </a:p>
          <a:p>
            <a:pPr marL="457200" indent="-457200" eaLnBrk="1" hangingPunct="1">
              <a:spcBef>
                <a:spcPts val="0"/>
              </a:spcBef>
              <a:spcAft>
                <a:spcPts val="1800"/>
              </a:spcAft>
              <a:buSzPct val="110000"/>
            </a:pPr>
            <a:r>
              <a:rPr lang="en-US" altLang="en-US" sz="3600" kern="0" dirty="0" smtClean="0">
                <a:latin typeface="Calibri" panose="020F0502020204030204" pitchFamily="34" charset="0"/>
                <a:cs typeface="Calibri" panose="020F0502020204030204" pitchFamily="34" charset="0"/>
              </a:rPr>
              <a:t>Fatality/Catastrophe </a:t>
            </a:r>
          </a:p>
          <a:p>
            <a:pPr marL="457200" indent="-457200" eaLnBrk="1" hangingPunct="1">
              <a:spcBef>
                <a:spcPts val="0"/>
              </a:spcBef>
              <a:spcAft>
                <a:spcPts val="1800"/>
              </a:spcAft>
              <a:buSzPct val="110000"/>
            </a:pPr>
            <a:r>
              <a:rPr lang="en-US" altLang="en-US" sz="3600" kern="0" dirty="0" smtClean="0">
                <a:latin typeface="Calibri" panose="020F0502020204030204" pitchFamily="34" charset="0"/>
                <a:cs typeface="Calibri" panose="020F0502020204030204" pitchFamily="34" charset="0"/>
              </a:rPr>
              <a:t>Complaints/Referrals</a:t>
            </a:r>
            <a:endParaRPr lang="en-US" altLang="en-US" sz="3600" kern="0" dirty="0" smtClean="0">
              <a:solidFill>
                <a:schemeClr val="accent2"/>
              </a:solidFill>
            </a:endParaRPr>
          </a:p>
        </p:txBody>
      </p:sp>
      <p:grpSp>
        <p:nvGrpSpPr>
          <p:cNvPr id="4" name="Group 3" descr="Caution sign"/>
          <p:cNvGrpSpPr/>
          <p:nvPr/>
        </p:nvGrpSpPr>
        <p:grpSpPr>
          <a:xfrm>
            <a:off x="5715000" y="2643187"/>
            <a:ext cx="2563368" cy="2233613"/>
            <a:chOff x="5715000" y="2643187"/>
            <a:chExt cx="2563368" cy="2233613"/>
          </a:xfrm>
        </p:grpSpPr>
        <p:sp>
          <p:nvSpPr>
            <p:cNvPr id="2" name="Isosceles Triangle 1"/>
            <p:cNvSpPr/>
            <p:nvPr/>
          </p:nvSpPr>
          <p:spPr>
            <a:xfrm>
              <a:off x="5715000" y="2643187"/>
              <a:ext cx="2563368" cy="2209800"/>
            </a:xfrm>
            <a:prstGeom prst="triangle">
              <a:avLst/>
            </a:prstGeom>
            <a:solidFill>
              <a:srgbClr val="FF0000">
                <a:alpha val="40000"/>
              </a:srgbClr>
            </a:solidFill>
            <a:ln w="1905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08215" y="3014752"/>
              <a:ext cx="990600" cy="1862048"/>
            </a:xfrm>
            <a:prstGeom prst="rect">
              <a:avLst/>
            </a:prstGeom>
            <a:noFill/>
          </p:spPr>
          <p:txBody>
            <a:bodyPr wrap="square" rtlCol="0">
              <a:spAutoFit/>
            </a:bodyPr>
            <a:lstStyle/>
            <a:p>
              <a:r>
                <a:rPr lang="en-US" sz="11500" dirty="0" smtClean="0">
                  <a:solidFill>
                    <a:schemeClr val="bg1"/>
                  </a:solidFill>
                  <a:latin typeface="Bernard MT Condensed" panose="02050806060905020404" pitchFamily="18" charset="0"/>
                </a:rPr>
                <a:t>!</a:t>
              </a:r>
              <a:endParaRPr lang="en-US" sz="11500" dirty="0">
                <a:solidFill>
                  <a:schemeClr val="bg1"/>
                </a:solidFill>
                <a:latin typeface="Bernard MT Condensed" panose="02050806060905020404" pitchFamily="18" charset="0"/>
              </a:endParaRPr>
            </a:p>
          </p:txBody>
        </p:sp>
      </p:grpSp>
      <p:sp>
        <p:nvSpPr>
          <p:cNvPr id="7" name="Title 1"/>
          <p:cNvSpPr>
            <a:spLocks noGrp="1"/>
          </p:cNvSpPr>
          <p:nvPr>
            <p:ph type="title"/>
          </p:nvPr>
        </p:nvSpPr>
        <p:spPr bwMode="auto">
          <a:xfrm>
            <a:off x="533400" y="457200"/>
            <a:ext cx="89312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dirty="0" smtClean="0">
                <a:solidFill>
                  <a:schemeClr val="bg1"/>
                </a:solidFill>
                <a:effectLst>
                  <a:outerShdw blurRad="38100" dist="38100" dir="2700000" algn="tl">
                    <a:srgbClr val="000000">
                      <a:alpha val="43137"/>
                    </a:srgbClr>
                  </a:outerShdw>
                </a:effectLst>
                <a:latin typeface="Calibri" panose="020F0502020204030204" pitchFamily="34" charset="0"/>
              </a:rPr>
              <a:t>Unprogrammed Activity</a:t>
            </a:r>
          </a:p>
        </p:txBody>
      </p:sp>
    </p:spTree>
    <p:extLst>
      <p:ext uri="{BB962C8B-B14F-4D97-AF65-F5344CB8AC3E}">
        <p14:creationId xmlns:p14="http://schemas.microsoft.com/office/powerpoint/2010/main" val="21646502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17525" y="2209800"/>
            <a:ext cx="7772400" cy="2362200"/>
          </a:xfrm>
          <a:prstGeom prst="rect">
            <a:avLst/>
          </a:prstGeom>
        </p:spPr>
        <p:txBody>
          <a:bodyPr/>
          <a:lstStyle>
            <a:lvl1pPr marL="342900" indent="-342900" algn="l" rtl="0" eaLnBrk="0" fontAlgn="base" hangingPunct="0">
              <a:spcBef>
                <a:spcPct val="20000"/>
              </a:spcBef>
              <a:spcAft>
                <a:spcPct val="0"/>
              </a:spcAft>
              <a:buClr>
                <a:srgbClr val="0070C0"/>
              </a:buClr>
              <a:buFont typeface="Wingdings"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70C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eaLnBrk="1" hangingPunct="1">
              <a:spcBef>
                <a:spcPts val="0"/>
              </a:spcBef>
              <a:spcAft>
                <a:spcPts val="1800"/>
              </a:spcAft>
              <a:buSzPct val="110000"/>
            </a:pPr>
            <a:r>
              <a:rPr lang="en-US" altLang="en-US" sz="2400" kern="0" dirty="0" smtClean="0">
                <a:latin typeface="Calibri" panose="020F0502020204030204" pitchFamily="34" charset="0"/>
                <a:cs typeface="Calibri" panose="020F0502020204030204" pitchFamily="34" charset="0"/>
              </a:rPr>
              <a:t>Emphasis Programs</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Silica NEP</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Amputation NEP</a:t>
            </a:r>
          </a:p>
          <a:p>
            <a:pPr marL="1257300" lvl="2" indent="-457200" eaLnBrk="1" hangingPunct="1">
              <a:spcBef>
                <a:spcPts val="0"/>
              </a:spcBef>
              <a:spcAft>
                <a:spcPts val="600"/>
              </a:spcAft>
              <a:buSzPct val="110000"/>
            </a:pPr>
            <a:r>
              <a:rPr lang="en-US" altLang="en-US" sz="1600" kern="0" dirty="0" smtClean="0">
                <a:latin typeface="Calibri" panose="020F0502020204030204" pitchFamily="34" charset="0"/>
                <a:cs typeface="Calibri" panose="020F0502020204030204" pitchFamily="34" charset="0"/>
              </a:rPr>
              <a:t>Targets 80 industries having machinery that have the </a:t>
            </a:r>
          </a:p>
          <a:p>
            <a:pPr marL="1198563" lvl="2" indent="0" eaLnBrk="1" hangingPunct="1">
              <a:spcBef>
                <a:spcPts val="0"/>
              </a:spcBef>
              <a:spcAft>
                <a:spcPts val="1200"/>
              </a:spcAft>
              <a:buSzPct val="110000"/>
              <a:buNone/>
              <a:tabLst>
                <a:tab pos="1260475" algn="l"/>
              </a:tabLst>
            </a:pPr>
            <a:r>
              <a:rPr lang="en-US" altLang="en-US" sz="1600" kern="0" dirty="0">
                <a:latin typeface="Calibri" panose="020F0502020204030204" pitchFamily="34" charset="0"/>
                <a:cs typeface="Calibri" panose="020F0502020204030204" pitchFamily="34" charset="0"/>
              </a:rPr>
              <a:t>	</a:t>
            </a:r>
            <a:r>
              <a:rPr lang="en-US" altLang="en-US" sz="1600" kern="0" dirty="0" smtClean="0">
                <a:latin typeface="Calibri" panose="020F0502020204030204" pitchFamily="34" charset="0"/>
                <a:cs typeface="Calibri" panose="020F0502020204030204" pitchFamily="34" charset="0"/>
              </a:rPr>
              <a:t>potential to cause amputations</a:t>
            </a:r>
          </a:p>
          <a:p>
            <a:pPr marL="1257300" lvl="2" indent="-457200" eaLnBrk="1" hangingPunct="1">
              <a:spcBef>
                <a:spcPts val="0"/>
              </a:spcBef>
              <a:spcAft>
                <a:spcPts val="1200"/>
              </a:spcAft>
              <a:buSzPct val="110000"/>
            </a:pPr>
            <a:r>
              <a:rPr lang="en-US" altLang="en-US" sz="1600" kern="0" dirty="0" smtClean="0">
                <a:latin typeface="Calibri" panose="020F0502020204030204" pitchFamily="34" charset="0"/>
                <a:cs typeface="Calibri" panose="020F0502020204030204" pitchFamily="34" charset="0"/>
              </a:rPr>
              <a:t>MOU with NYS Workers Comp</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Combustible Dust NEP</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Hexavalent Chromium NEP</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Lead NEP</a:t>
            </a:r>
          </a:p>
        </p:txBody>
      </p:sp>
      <p:pic>
        <p:nvPicPr>
          <p:cNvPr id="4" name="Picture 3" descr="Illustration of ones and zeroes"/>
          <p:cNvPicPr>
            <a:picLocks noChangeAspect="1"/>
          </p:cNvPicPr>
          <p:nvPr/>
        </p:nvPicPr>
        <p:blipFill rotWithShape="1">
          <a:blip r:embed="rId3">
            <a:clrChange>
              <a:clrFrom>
                <a:srgbClr val="FFFFFF"/>
              </a:clrFrom>
              <a:clrTo>
                <a:srgbClr val="FFFFFF">
                  <a:alpha val="0"/>
                </a:srgbClr>
              </a:clrTo>
            </a:clrChange>
          </a:blip>
          <a:srcRect l="19999" t="32591" r="66819" b="16297"/>
          <a:stretch/>
        </p:blipFill>
        <p:spPr>
          <a:xfrm rot="302222">
            <a:off x="6246206" y="1710296"/>
            <a:ext cx="2705653" cy="4495800"/>
          </a:xfrm>
          <a:prstGeom prst="rect">
            <a:avLst/>
          </a:prstGeom>
        </p:spPr>
      </p:pic>
      <p:sp>
        <p:nvSpPr>
          <p:cNvPr id="5" name="Title 1"/>
          <p:cNvSpPr>
            <a:spLocks noGrp="1"/>
          </p:cNvSpPr>
          <p:nvPr>
            <p:ph type="title"/>
          </p:nvPr>
        </p:nvSpPr>
        <p:spPr bwMode="auto">
          <a:xfrm>
            <a:off x="517525" y="457200"/>
            <a:ext cx="89312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dirty="0" smtClean="0">
                <a:solidFill>
                  <a:schemeClr val="bg1"/>
                </a:solidFill>
                <a:effectLst>
                  <a:outerShdw blurRad="38100" dist="38100" dir="2700000" algn="tl">
                    <a:srgbClr val="000000">
                      <a:alpha val="43137"/>
                    </a:srgbClr>
                  </a:outerShdw>
                </a:effectLst>
                <a:latin typeface="Calibri" panose="020F0502020204030204" pitchFamily="34" charset="0"/>
              </a:rPr>
              <a:t>Programmed Activity</a:t>
            </a:r>
          </a:p>
        </p:txBody>
      </p:sp>
    </p:spTree>
    <p:extLst>
      <p:ext uri="{BB962C8B-B14F-4D97-AF65-F5344CB8AC3E}">
        <p14:creationId xmlns:p14="http://schemas.microsoft.com/office/powerpoint/2010/main" val="32896837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17525" y="2209800"/>
            <a:ext cx="7772400" cy="2362200"/>
          </a:xfrm>
          <a:prstGeom prst="rect">
            <a:avLst/>
          </a:prstGeom>
        </p:spPr>
        <p:txBody>
          <a:bodyPr/>
          <a:lstStyle>
            <a:lvl1pPr marL="342900" indent="-342900" algn="l" rtl="0" eaLnBrk="0" fontAlgn="base" hangingPunct="0">
              <a:spcBef>
                <a:spcPct val="20000"/>
              </a:spcBef>
              <a:spcAft>
                <a:spcPct val="0"/>
              </a:spcAft>
              <a:buClr>
                <a:srgbClr val="0070C0"/>
              </a:buClr>
              <a:buFont typeface="Wingdings"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70C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eaLnBrk="1" hangingPunct="1">
              <a:spcBef>
                <a:spcPts val="0"/>
              </a:spcBef>
              <a:spcAft>
                <a:spcPts val="1800"/>
              </a:spcAft>
              <a:buSzPct val="110000"/>
            </a:pPr>
            <a:r>
              <a:rPr lang="en-US" altLang="en-US" sz="2400" kern="0" dirty="0" smtClean="0">
                <a:latin typeface="Calibri" panose="020F0502020204030204" pitchFamily="34" charset="0"/>
                <a:cs typeface="Calibri" panose="020F0502020204030204" pitchFamily="34" charset="0"/>
              </a:rPr>
              <a:t>Emphasis Programs</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Primary Metal Industries NEP</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Process Safety Management (PSM) NEP</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Trenching and Excavation NEP</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Ship Breaking NEP</a:t>
            </a:r>
          </a:p>
          <a:p>
            <a:pPr marL="857250" lvl="1" indent="-457200" eaLnBrk="1" hangingPunct="1">
              <a:spcBef>
                <a:spcPts val="0"/>
              </a:spcBef>
              <a:spcAft>
                <a:spcPts val="1800"/>
              </a:spcAft>
              <a:buSzPct val="110000"/>
            </a:pPr>
            <a:r>
              <a:rPr lang="en-US" altLang="en-US" sz="2000" kern="0" dirty="0">
                <a:latin typeface="Calibri" panose="020F0502020204030204" pitchFamily="34" charset="0"/>
                <a:cs typeface="Calibri" panose="020F0502020204030204" pitchFamily="34" charset="0"/>
              </a:rPr>
              <a:t>Noise REP</a:t>
            </a:r>
          </a:p>
          <a:p>
            <a:pPr marL="1257300" lvl="2" indent="-457200" eaLnBrk="1" hangingPunct="1">
              <a:spcBef>
                <a:spcPts val="0"/>
              </a:spcBef>
              <a:spcAft>
                <a:spcPts val="1800"/>
              </a:spcAft>
              <a:buSzPct val="110000"/>
            </a:pPr>
            <a:r>
              <a:rPr lang="en-US" altLang="en-US" sz="1600" kern="0" dirty="0">
                <a:latin typeface="Calibri" panose="020F0502020204030204" pitchFamily="34" charset="0"/>
                <a:cs typeface="Calibri" panose="020F0502020204030204" pitchFamily="34" charset="0"/>
              </a:rPr>
              <a:t>Targets 35 industries with hearing loss rates of ≥15.0</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Fall Hazards in Construction REP</a:t>
            </a:r>
          </a:p>
        </p:txBody>
      </p:sp>
      <p:pic>
        <p:nvPicPr>
          <p:cNvPr id="4" name="Picture 3" descr="Illustration of ones and zeroes"/>
          <p:cNvPicPr>
            <a:picLocks noChangeAspect="1"/>
          </p:cNvPicPr>
          <p:nvPr/>
        </p:nvPicPr>
        <p:blipFill rotWithShape="1">
          <a:blip r:embed="rId3">
            <a:clrChange>
              <a:clrFrom>
                <a:srgbClr val="FFFFFF"/>
              </a:clrFrom>
              <a:clrTo>
                <a:srgbClr val="FFFFFF">
                  <a:alpha val="0"/>
                </a:srgbClr>
              </a:clrTo>
            </a:clrChange>
          </a:blip>
          <a:srcRect l="19999" t="32591" r="66819" b="16297"/>
          <a:stretch/>
        </p:blipFill>
        <p:spPr>
          <a:xfrm rot="302222">
            <a:off x="6246206" y="1710296"/>
            <a:ext cx="2705653" cy="4495800"/>
          </a:xfrm>
          <a:prstGeom prst="rect">
            <a:avLst/>
          </a:prstGeom>
        </p:spPr>
      </p:pic>
      <p:sp>
        <p:nvSpPr>
          <p:cNvPr id="5" name="Title 1"/>
          <p:cNvSpPr>
            <a:spLocks noGrp="1"/>
          </p:cNvSpPr>
          <p:nvPr>
            <p:ph type="title"/>
          </p:nvPr>
        </p:nvSpPr>
        <p:spPr bwMode="auto">
          <a:xfrm>
            <a:off x="517525" y="457200"/>
            <a:ext cx="89312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dirty="0" smtClean="0">
                <a:solidFill>
                  <a:schemeClr val="bg1"/>
                </a:solidFill>
                <a:effectLst>
                  <a:outerShdw blurRad="38100" dist="38100" dir="2700000" algn="tl">
                    <a:srgbClr val="000000">
                      <a:alpha val="43137"/>
                    </a:srgbClr>
                  </a:outerShdw>
                </a:effectLst>
                <a:latin typeface="Calibri" panose="020F0502020204030204" pitchFamily="34" charset="0"/>
              </a:rPr>
              <a:t>Programmed Activity</a:t>
            </a:r>
          </a:p>
        </p:txBody>
      </p:sp>
    </p:spTree>
    <p:extLst>
      <p:ext uri="{BB962C8B-B14F-4D97-AF65-F5344CB8AC3E}">
        <p14:creationId xmlns:p14="http://schemas.microsoft.com/office/powerpoint/2010/main" val="3988776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5443"/>
            <a:ext cx="5140882" cy="6858000"/>
          </a:xfrm>
          <a:prstGeom prst="rect">
            <a:avLst/>
          </a:prstGeom>
        </p:spPr>
      </p:pic>
    </p:spTree>
    <p:extLst>
      <p:ext uri="{BB962C8B-B14F-4D97-AF65-F5344CB8AC3E}">
        <p14:creationId xmlns:p14="http://schemas.microsoft.com/office/powerpoint/2010/main" val="1099897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title="OSHA mission chart"/>
          <p:cNvGraphicFramePr>
            <a:graphicFrameLocks/>
          </p:cNvGraphicFramePr>
          <p:nvPr>
            <p:extLst>
              <p:ext uri="{D42A27DB-BD31-4B8C-83A1-F6EECF244321}">
                <p14:modId xmlns:p14="http://schemas.microsoft.com/office/powerpoint/2010/main" val="3840576899"/>
              </p:ext>
            </p:extLst>
          </p:nvPr>
        </p:nvGraphicFramePr>
        <p:xfrm>
          <a:off x="721360" y="1905000"/>
          <a:ext cx="76200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a:spLocks noChangeArrowheads="1"/>
          </p:cNvSpPr>
          <p:nvPr/>
        </p:nvSpPr>
        <p:spPr bwMode="auto">
          <a:xfrm>
            <a:off x="716280" y="2417326"/>
            <a:ext cx="79248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2400"/>
              </a:spcAft>
              <a:buClr>
                <a:srgbClr val="0070C0"/>
              </a:buClr>
              <a:buSzPct val="110000"/>
              <a:buFont typeface="Wingdings" panose="05000000000000000000" pitchFamily="2" charset="2"/>
              <a:buChar char="§"/>
            </a:pPr>
            <a:r>
              <a:rPr lang="en-US" altLang="en-US" sz="2200" dirty="0">
                <a:latin typeface="Calibri" panose="020F0502020204030204" pitchFamily="34" charset="0"/>
              </a:rPr>
              <a:t>OSHA and its state partners, coupled with efforts of employers, safety &amp; health professionals, unions and advocates, have helped</a:t>
            </a:r>
            <a:r>
              <a:rPr lang="en-US" altLang="en-US" sz="2200" dirty="0">
                <a:solidFill>
                  <a:srgbClr val="0070C0"/>
                </a:solidFill>
                <a:latin typeface="Calibri" panose="020F0502020204030204" pitchFamily="34" charset="0"/>
              </a:rPr>
              <a:t> </a:t>
            </a:r>
            <a:r>
              <a:rPr lang="en-US" altLang="en-US" sz="2200" b="1" dirty="0">
                <a:solidFill>
                  <a:srgbClr val="0070C0"/>
                </a:solidFill>
                <a:latin typeface="Calibri" panose="020F0502020204030204" pitchFamily="34" charset="0"/>
              </a:rPr>
              <a:t>dramatically reduce</a:t>
            </a:r>
            <a:r>
              <a:rPr lang="en-US" altLang="en-US" sz="2200" b="1" dirty="0">
                <a:latin typeface="Calibri" panose="020F0502020204030204" pitchFamily="34" charset="0"/>
              </a:rPr>
              <a:t> </a:t>
            </a:r>
            <a:r>
              <a:rPr lang="en-US" altLang="en-US" sz="2200" dirty="0">
                <a:latin typeface="Calibri" panose="020F0502020204030204" pitchFamily="34" charset="0"/>
              </a:rPr>
              <a:t>workplace injuries and illnesses.</a:t>
            </a:r>
          </a:p>
          <a:p>
            <a:pPr>
              <a:spcAft>
                <a:spcPts val="2400"/>
              </a:spcAft>
              <a:buClr>
                <a:srgbClr val="0070C0"/>
              </a:buClr>
              <a:buSzPct val="110000"/>
              <a:buFont typeface="Wingdings" panose="05000000000000000000" pitchFamily="2" charset="2"/>
              <a:buChar char="§"/>
            </a:pPr>
            <a:r>
              <a:rPr lang="en-US" altLang="en-US" sz="2200" dirty="0">
                <a:latin typeface="Calibri" panose="020F0502020204030204" pitchFamily="34" charset="0"/>
              </a:rPr>
              <a:t>Worker fatalities in America are </a:t>
            </a:r>
            <a:r>
              <a:rPr lang="en-US" altLang="en-US" sz="2200" b="1" dirty="0">
                <a:solidFill>
                  <a:srgbClr val="0070C0"/>
                </a:solidFill>
                <a:latin typeface="Calibri" panose="020F0502020204030204" pitchFamily="34" charset="0"/>
              </a:rPr>
              <a:t>down</a:t>
            </a:r>
            <a:r>
              <a:rPr lang="en-US" altLang="en-US" sz="2200" dirty="0">
                <a:latin typeface="Calibri" panose="020F0502020204030204" pitchFamily="34" charset="0"/>
              </a:rPr>
              <a:t>—</a:t>
            </a:r>
            <a:br>
              <a:rPr lang="en-US" altLang="en-US" sz="2200" dirty="0">
                <a:latin typeface="Calibri" panose="020F0502020204030204" pitchFamily="34" charset="0"/>
              </a:rPr>
            </a:br>
            <a:r>
              <a:rPr lang="en-US" altLang="en-US" sz="2200" dirty="0">
                <a:latin typeface="Calibri" panose="020F0502020204030204" pitchFamily="34" charset="0"/>
              </a:rPr>
              <a:t>on average, from 38 workers a day in 1970 </a:t>
            </a:r>
            <a:br>
              <a:rPr lang="en-US" altLang="en-US" sz="2200" dirty="0">
                <a:latin typeface="Calibri" panose="020F0502020204030204" pitchFamily="34" charset="0"/>
              </a:rPr>
            </a:br>
            <a:r>
              <a:rPr lang="en-US" altLang="en-US" sz="2200" dirty="0">
                <a:latin typeface="Calibri" panose="020F0502020204030204" pitchFamily="34" charset="0"/>
              </a:rPr>
              <a:t>to </a:t>
            </a:r>
            <a:r>
              <a:rPr lang="en-US" altLang="en-US" sz="2200" b="1" dirty="0">
                <a:solidFill>
                  <a:srgbClr val="0070C0"/>
                </a:solidFill>
                <a:latin typeface="Calibri" panose="020F0502020204030204" pitchFamily="34" charset="0"/>
              </a:rPr>
              <a:t>14</a:t>
            </a:r>
            <a:r>
              <a:rPr lang="en-US" altLang="en-US" sz="2200" dirty="0">
                <a:solidFill>
                  <a:srgbClr val="0070C0"/>
                </a:solidFill>
                <a:latin typeface="Calibri" panose="020F0502020204030204" pitchFamily="34" charset="0"/>
              </a:rPr>
              <a:t> </a:t>
            </a:r>
            <a:r>
              <a:rPr lang="en-US" altLang="en-US" sz="2200" dirty="0">
                <a:latin typeface="Calibri" panose="020F0502020204030204" pitchFamily="34" charset="0"/>
              </a:rPr>
              <a:t>a day in </a:t>
            </a:r>
            <a:r>
              <a:rPr lang="en-US" altLang="en-US" sz="2200" b="1" dirty="0" smtClean="0">
                <a:solidFill>
                  <a:srgbClr val="0070C0"/>
                </a:solidFill>
                <a:latin typeface="Calibri" panose="020F0502020204030204" pitchFamily="34" charset="0"/>
              </a:rPr>
              <a:t>2017</a:t>
            </a:r>
            <a:r>
              <a:rPr lang="en-US" altLang="en-US" sz="2200" dirty="0" smtClean="0">
                <a:solidFill>
                  <a:srgbClr val="0070C0"/>
                </a:solidFill>
                <a:latin typeface="Calibri" panose="020F0502020204030204" pitchFamily="34" charset="0"/>
              </a:rPr>
              <a:t>.</a:t>
            </a:r>
            <a:endParaRPr lang="en-US" altLang="en-US" sz="2200" dirty="0">
              <a:solidFill>
                <a:srgbClr val="0070C0"/>
              </a:solidFill>
              <a:latin typeface="Calibri" panose="020F0502020204030204" pitchFamily="34" charset="0"/>
            </a:endParaRPr>
          </a:p>
          <a:p>
            <a:pPr>
              <a:spcAft>
                <a:spcPts val="2400"/>
              </a:spcAft>
              <a:buClr>
                <a:srgbClr val="0070C0"/>
              </a:buClr>
              <a:buSzPct val="110000"/>
              <a:buFont typeface="Wingdings" panose="05000000000000000000" pitchFamily="2" charset="2"/>
              <a:buChar char="§"/>
            </a:pPr>
            <a:r>
              <a:rPr lang="en-US" altLang="en-US" sz="2200" dirty="0">
                <a:latin typeface="Calibri" panose="020F0502020204030204" pitchFamily="34" charset="0"/>
              </a:rPr>
              <a:t>Worker injuries and illnesses are </a:t>
            </a:r>
            <a:r>
              <a:rPr lang="en-US" altLang="en-US" sz="2200" b="1" dirty="0">
                <a:solidFill>
                  <a:srgbClr val="0070C0"/>
                </a:solidFill>
                <a:latin typeface="Calibri" panose="020F0502020204030204" pitchFamily="34" charset="0"/>
              </a:rPr>
              <a:t>down</a:t>
            </a:r>
            <a:r>
              <a:rPr lang="en-US" altLang="en-US" sz="2200" dirty="0">
                <a:latin typeface="Calibri" panose="020F0502020204030204" pitchFamily="34" charset="0"/>
              </a:rPr>
              <a:t>—</a:t>
            </a:r>
            <a:r>
              <a:rPr lang="en-US" altLang="en-US" sz="2200" b="1" dirty="0">
                <a:latin typeface="Calibri" panose="020F0502020204030204" pitchFamily="34" charset="0"/>
              </a:rPr>
              <a:t> </a:t>
            </a:r>
            <a:br>
              <a:rPr lang="en-US" altLang="en-US" sz="2200" b="1" dirty="0">
                <a:latin typeface="Calibri" panose="020F0502020204030204" pitchFamily="34" charset="0"/>
              </a:rPr>
            </a:br>
            <a:r>
              <a:rPr lang="en-US" altLang="en-US" sz="2200" dirty="0">
                <a:latin typeface="Calibri" panose="020F0502020204030204" pitchFamily="34" charset="0"/>
              </a:rPr>
              <a:t>from 10.9 incidents per 100 workers in 1972 </a:t>
            </a:r>
            <a:br>
              <a:rPr lang="en-US" altLang="en-US" sz="2200" dirty="0">
                <a:latin typeface="Calibri" panose="020F0502020204030204" pitchFamily="34" charset="0"/>
              </a:rPr>
            </a:br>
            <a:r>
              <a:rPr lang="en-US" altLang="en-US" sz="2200" dirty="0">
                <a:latin typeface="Calibri" panose="020F0502020204030204" pitchFamily="34" charset="0"/>
              </a:rPr>
              <a:t>to </a:t>
            </a:r>
            <a:r>
              <a:rPr lang="en-US" altLang="en-US" sz="2200" b="1" dirty="0" smtClean="0">
                <a:solidFill>
                  <a:srgbClr val="0070C0"/>
                </a:solidFill>
                <a:latin typeface="Calibri" panose="020F0502020204030204" pitchFamily="34" charset="0"/>
              </a:rPr>
              <a:t>2.8 </a:t>
            </a:r>
            <a:r>
              <a:rPr lang="en-US" altLang="en-US" sz="2200" dirty="0">
                <a:latin typeface="Calibri" panose="020F0502020204030204" pitchFamily="34" charset="0"/>
              </a:rPr>
              <a:t>per 100 in </a:t>
            </a:r>
            <a:r>
              <a:rPr lang="en-US" altLang="en-US" sz="2200" b="1" dirty="0" smtClean="0">
                <a:solidFill>
                  <a:srgbClr val="0070C0"/>
                </a:solidFill>
                <a:latin typeface="Calibri" panose="020F0502020204030204" pitchFamily="34" charset="0"/>
              </a:rPr>
              <a:t>2017.</a:t>
            </a:r>
            <a:r>
              <a:rPr lang="en-US" altLang="en-US" sz="2200" b="1" dirty="0" smtClean="0">
                <a:latin typeface="Calibri" panose="020F0502020204030204" pitchFamily="34" charset="0"/>
              </a:rPr>
              <a:t> </a:t>
            </a:r>
            <a:endParaRPr lang="en-US" altLang="en-US" sz="2200" b="1" dirty="0">
              <a:latin typeface="Calibri" panose="020F0502020204030204" pitchFamily="34" charset="0"/>
            </a:endParaRPr>
          </a:p>
        </p:txBody>
      </p:sp>
      <p:sp>
        <p:nvSpPr>
          <p:cNvPr id="5" name="Title 1"/>
          <p:cNvSpPr>
            <a:spLocks noGrp="1"/>
          </p:cNvSpPr>
          <p:nvPr>
            <p:ph type="title"/>
          </p:nvPr>
        </p:nvSpPr>
        <p:spPr>
          <a:xfrm>
            <a:off x="609600" y="152400"/>
            <a:ext cx="67818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OSHA’s Continuing Mission</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18988399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81000" y="2286000"/>
            <a:ext cx="7772400" cy="2362200"/>
          </a:xfrm>
          <a:prstGeom prst="rect">
            <a:avLst/>
          </a:prstGeom>
        </p:spPr>
        <p:txBody>
          <a:bodyPr/>
          <a:lstStyle>
            <a:lvl1pPr marL="342900" indent="-342900" algn="l" rtl="0" eaLnBrk="0" fontAlgn="base" hangingPunct="0">
              <a:spcBef>
                <a:spcPct val="20000"/>
              </a:spcBef>
              <a:spcAft>
                <a:spcPct val="0"/>
              </a:spcAft>
              <a:buClr>
                <a:srgbClr val="0070C0"/>
              </a:buClr>
              <a:buFont typeface="Wingdings"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70C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eaLnBrk="1" hangingPunct="1">
              <a:spcBef>
                <a:spcPts val="0"/>
              </a:spcBef>
              <a:spcAft>
                <a:spcPts val="1800"/>
              </a:spcAft>
              <a:buSzPct val="110000"/>
            </a:pPr>
            <a:r>
              <a:rPr lang="en-US" altLang="en-US" sz="2400" kern="0" dirty="0" smtClean="0">
                <a:latin typeface="Calibri" panose="020F0502020204030204" pitchFamily="34" charset="0"/>
                <a:cs typeface="Calibri" panose="020F0502020204030204" pitchFamily="34" charset="0"/>
              </a:rPr>
              <a:t>Emphasis Programs</a:t>
            </a:r>
          </a:p>
          <a:p>
            <a:pPr marL="857250" lvl="1" indent="-457200" eaLnBrk="1" hangingPunct="1">
              <a:spcBef>
                <a:spcPts val="0"/>
              </a:spcBef>
              <a:spcAft>
                <a:spcPts val="1800"/>
              </a:spcAft>
              <a:buSzPct val="110000"/>
            </a:pPr>
            <a:r>
              <a:rPr lang="en-US" altLang="en-US" sz="2000" kern="0" dirty="0" smtClean="0">
                <a:latin typeface="Calibri" panose="020F0502020204030204" pitchFamily="34" charset="0"/>
                <a:cs typeface="Calibri" panose="020F0502020204030204" pitchFamily="34" charset="0"/>
              </a:rPr>
              <a:t>Health </a:t>
            </a:r>
            <a:r>
              <a:rPr lang="en-US" altLang="en-US" sz="2000" kern="0" dirty="0">
                <a:latin typeface="Calibri" panose="020F0502020204030204" pitchFamily="34" charset="0"/>
                <a:cs typeface="Calibri" panose="020F0502020204030204" pitchFamily="34" charset="0"/>
              </a:rPr>
              <a:t>High Hazard REP</a:t>
            </a:r>
          </a:p>
          <a:p>
            <a:pPr marL="857250" lvl="1" indent="-457200" eaLnBrk="1" hangingPunct="1">
              <a:spcBef>
                <a:spcPts val="0"/>
              </a:spcBef>
              <a:spcAft>
                <a:spcPts val="1800"/>
              </a:spcAft>
              <a:buSzPct val="110000"/>
            </a:pPr>
            <a:r>
              <a:rPr lang="en-US" altLang="en-US" sz="2000" kern="0" dirty="0">
                <a:latin typeface="Calibri" panose="020F0502020204030204" pitchFamily="34" charset="0"/>
                <a:cs typeface="Calibri" panose="020F0502020204030204" pitchFamily="34" charset="0"/>
              </a:rPr>
              <a:t>Warehousing and Refuse Handlers and Haulers REP</a:t>
            </a:r>
          </a:p>
          <a:p>
            <a:pPr marL="857250" lvl="1" indent="-457200" eaLnBrk="1" hangingPunct="1">
              <a:spcBef>
                <a:spcPts val="0"/>
              </a:spcBef>
              <a:spcAft>
                <a:spcPts val="1800"/>
              </a:spcAft>
              <a:buSzPct val="110000"/>
            </a:pPr>
            <a:r>
              <a:rPr lang="en-US" altLang="en-US" sz="2000" kern="0" dirty="0">
                <a:latin typeface="Calibri" panose="020F0502020204030204" pitchFamily="34" charset="0"/>
                <a:cs typeface="Calibri" panose="020F0502020204030204" pitchFamily="34" charset="0"/>
              </a:rPr>
              <a:t>Construction Worksites-Local Targeting REP</a:t>
            </a:r>
          </a:p>
          <a:p>
            <a:pPr marL="857250" lvl="1" indent="-457200" eaLnBrk="1" hangingPunct="1">
              <a:spcBef>
                <a:spcPts val="0"/>
              </a:spcBef>
              <a:spcAft>
                <a:spcPts val="1800"/>
              </a:spcAft>
              <a:buSzPct val="110000"/>
            </a:pPr>
            <a:r>
              <a:rPr lang="en-US" altLang="en-US" sz="2000" kern="0" dirty="0">
                <a:latin typeface="Calibri" panose="020F0502020204030204" pitchFamily="34" charset="0"/>
                <a:cs typeface="Calibri" panose="020F0502020204030204" pitchFamily="34" charset="0"/>
              </a:rPr>
              <a:t>Federal Agencies REP</a:t>
            </a:r>
          </a:p>
          <a:p>
            <a:pPr marL="857250" lvl="1" indent="-457200" eaLnBrk="1" hangingPunct="1">
              <a:spcBef>
                <a:spcPts val="0"/>
              </a:spcBef>
              <a:spcAft>
                <a:spcPts val="1800"/>
              </a:spcAft>
              <a:buSzPct val="110000"/>
            </a:pPr>
            <a:r>
              <a:rPr lang="en-US" altLang="en-US" sz="2000" kern="0" dirty="0">
                <a:latin typeface="Calibri" panose="020F0502020204030204" pitchFamily="34" charset="0"/>
                <a:cs typeface="Calibri" panose="020F0502020204030204" pitchFamily="34" charset="0"/>
              </a:rPr>
              <a:t>Gut Rehabilitation and Demolition </a:t>
            </a:r>
            <a:r>
              <a:rPr lang="en-US" altLang="en-US" sz="2000" kern="0" dirty="0" smtClean="0">
                <a:latin typeface="Calibri" panose="020F0502020204030204" pitchFamily="34" charset="0"/>
                <a:cs typeface="Calibri" panose="020F0502020204030204" pitchFamily="34" charset="0"/>
              </a:rPr>
              <a:t>REP</a:t>
            </a:r>
          </a:p>
          <a:p>
            <a:pPr marL="857250" lvl="1" indent="-457200" eaLnBrk="1" hangingPunct="1">
              <a:spcBef>
                <a:spcPts val="0"/>
              </a:spcBef>
              <a:spcAft>
                <a:spcPts val="1800"/>
              </a:spcAft>
              <a:buSzPct val="110000"/>
            </a:pPr>
            <a:r>
              <a:rPr lang="en-US" altLang="en-US" sz="2000" kern="0" dirty="0">
                <a:latin typeface="Calibri" panose="020F0502020204030204" pitchFamily="34" charset="0"/>
                <a:cs typeface="Calibri" panose="020F0502020204030204" pitchFamily="34" charset="0"/>
              </a:rPr>
              <a:t>Dairy Farm Operations LEP</a:t>
            </a:r>
          </a:p>
          <a:p>
            <a:pPr marL="857250" lvl="1" indent="-457200" eaLnBrk="1" hangingPunct="1">
              <a:spcBef>
                <a:spcPts val="0"/>
              </a:spcBef>
              <a:spcAft>
                <a:spcPts val="600"/>
              </a:spcAft>
              <a:buSzPct val="110000"/>
            </a:pPr>
            <a:r>
              <a:rPr lang="en-US" altLang="en-US" sz="2000" kern="0" dirty="0" smtClean="0">
                <a:latin typeface="Calibri" panose="020F0502020204030204" pitchFamily="34" charset="0"/>
                <a:cs typeface="Calibri" panose="020F0502020204030204" pitchFamily="34" charset="0"/>
              </a:rPr>
              <a:t>Heavy </a:t>
            </a:r>
            <a:r>
              <a:rPr lang="en-US" altLang="en-US" sz="2000" kern="0" dirty="0">
                <a:latin typeface="Calibri" panose="020F0502020204030204" pitchFamily="34" charset="0"/>
                <a:cs typeface="Calibri" panose="020F0502020204030204" pitchFamily="34" charset="0"/>
              </a:rPr>
              <a:t>Highway and Bridge Construction and</a:t>
            </a:r>
          </a:p>
          <a:p>
            <a:pPr marL="400050" lvl="1" indent="0" eaLnBrk="1" hangingPunct="1">
              <a:spcBef>
                <a:spcPts val="0"/>
              </a:spcBef>
              <a:spcAft>
                <a:spcPts val="1800"/>
              </a:spcAft>
              <a:buSzPct val="110000"/>
              <a:buNone/>
            </a:pPr>
            <a:r>
              <a:rPr lang="en-US" altLang="en-US" sz="2000" kern="0" dirty="0">
                <a:latin typeface="Calibri" panose="020F0502020204030204" pitchFamily="34" charset="0"/>
                <a:cs typeface="Calibri" panose="020F0502020204030204" pitchFamily="34" charset="0"/>
              </a:rPr>
              <a:t>	Maintenance LEP</a:t>
            </a:r>
          </a:p>
          <a:p>
            <a:pPr marL="857250" lvl="1" indent="-457200" eaLnBrk="1" hangingPunct="1">
              <a:spcBef>
                <a:spcPts val="0"/>
              </a:spcBef>
              <a:spcAft>
                <a:spcPts val="1800"/>
              </a:spcAft>
              <a:buSzPct val="110000"/>
            </a:pPr>
            <a:endParaRPr lang="en-US" altLang="en-US" sz="2000" kern="0" dirty="0" smtClean="0">
              <a:latin typeface="Calibri" panose="020F0502020204030204" pitchFamily="34" charset="0"/>
              <a:cs typeface="Calibri" panose="020F0502020204030204" pitchFamily="34" charset="0"/>
            </a:endParaRPr>
          </a:p>
        </p:txBody>
      </p:sp>
      <p:pic>
        <p:nvPicPr>
          <p:cNvPr id="4" name="Picture 3" descr="Illustration of ones and zeroes"/>
          <p:cNvPicPr>
            <a:picLocks noChangeAspect="1"/>
          </p:cNvPicPr>
          <p:nvPr/>
        </p:nvPicPr>
        <p:blipFill rotWithShape="1">
          <a:blip r:embed="rId3">
            <a:clrChange>
              <a:clrFrom>
                <a:srgbClr val="FFFFFF"/>
              </a:clrFrom>
              <a:clrTo>
                <a:srgbClr val="FFFFFF">
                  <a:alpha val="0"/>
                </a:srgbClr>
              </a:clrTo>
            </a:clrChange>
          </a:blip>
          <a:srcRect l="19999" t="32591" r="66819" b="16297"/>
          <a:stretch/>
        </p:blipFill>
        <p:spPr>
          <a:xfrm rot="302222">
            <a:off x="6246206" y="1710296"/>
            <a:ext cx="2705653" cy="4495800"/>
          </a:xfrm>
          <a:prstGeom prst="rect">
            <a:avLst/>
          </a:prstGeom>
        </p:spPr>
      </p:pic>
      <p:sp>
        <p:nvSpPr>
          <p:cNvPr id="5" name="Title 1"/>
          <p:cNvSpPr>
            <a:spLocks noGrp="1"/>
          </p:cNvSpPr>
          <p:nvPr>
            <p:ph type="title"/>
          </p:nvPr>
        </p:nvSpPr>
        <p:spPr bwMode="auto">
          <a:xfrm>
            <a:off x="517525" y="457200"/>
            <a:ext cx="89312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dirty="0" smtClean="0">
                <a:solidFill>
                  <a:schemeClr val="bg1"/>
                </a:solidFill>
                <a:effectLst>
                  <a:outerShdw blurRad="38100" dist="38100" dir="2700000" algn="tl">
                    <a:srgbClr val="000000">
                      <a:alpha val="43137"/>
                    </a:srgbClr>
                  </a:outerShdw>
                </a:effectLst>
                <a:latin typeface="Calibri" panose="020F0502020204030204" pitchFamily="34" charset="0"/>
              </a:rPr>
              <a:t>Programmed Activity</a:t>
            </a:r>
          </a:p>
        </p:txBody>
      </p:sp>
    </p:spTree>
    <p:extLst>
      <p:ext uri="{BB962C8B-B14F-4D97-AF65-F5344CB8AC3E}">
        <p14:creationId xmlns:p14="http://schemas.microsoft.com/office/powerpoint/2010/main" val="15794564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4549" y="2514600"/>
            <a:ext cx="7696200" cy="3000821"/>
          </a:xfrm>
          <a:prstGeom prst="rect">
            <a:avLst/>
          </a:prstGeom>
        </p:spPr>
        <p:txBody>
          <a:bodyPr wrap="square">
            <a:spAutoFit/>
          </a:bodyPr>
          <a:lstStyle/>
          <a:p>
            <a:pPr marL="457200" indent="-457200">
              <a:spcAft>
                <a:spcPts val="1800"/>
              </a:spcAft>
              <a:buClr>
                <a:srgbClr val="0070C0"/>
              </a:buClr>
              <a:buSzPct val="110000"/>
              <a:buFont typeface="Wingdings" panose="05000000000000000000" pitchFamily="2" charset="2"/>
              <a:buChar char="§"/>
            </a:pPr>
            <a:r>
              <a:rPr lang="en-US" sz="3600" dirty="0">
                <a:latin typeface="Calibri" panose="020F0502020204030204" pitchFamily="34" charset="0"/>
                <a:cs typeface="Calibri" panose="020F0502020204030204" pitchFamily="34" charset="0"/>
              </a:rPr>
              <a:t>Opening Conference</a:t>
            </a:r>
          </a:p>
          <a:p>
            <a:pPr marL="457200" indent="-457200">
              <a:spcAft>
                <a:spcPts val="1800"/>
              </a:spcAft>
              <a:buClr>
                <a:srgbClr val="0070C0"/>
              </a:buClr>
              <a:buSzPct val="110000"/>
              <a:buFont typeface="Wingdings" panose="05000000000000000000" pitchFamily="2" charset="2"/>
              <a:buChar char="§"/>
            </a:pPr>
            <a:r>
              <a:rPr lang="en-US" sz="3600" dirty="0" err="1">
                <a:latin typeface="Calibri" panose="020F0502020204030204" pitchFamily="34" charset="0"/>
                <a:cs typeface="Calibri" panose="020F0502020204030204" pitchFamily="34" charset="0"/>
              </a:rPr>
              <a:t>Walkaround</a:t>
            </a:r>
            <a:r>
              <a:rPr lang="en-US" sz="3600" dirty="0">
                <a:latin typeface="Calibri" panose="020F0502020204030204" pitchFamily="34" charset="0"/>
                <a:cs typeface="Calibri" panose="020F0502020204030204" pitchFamily="34" charset="0"/>
              </a:rPr>
              <a:t> </a:t>
            </a:r>
            <a:endParaRPr lang="en-US" sz="3600" dirty="0" smtClean="0">
              <a:latin typeface="Calibri" panose="020F0502020204030204" pitchFamily="34" charset="0"/>
              <a:cs typeface="Calibri" panose="020F0502020204030204" pitchFamily="34" charset="0"/>
            </a:endParaRPr>
          </a:p>
          <a:p>
            <a:pPr marL="457200" indent="-457200">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Closing </a:t>
            </a:r>
            <a:r>
              <a:rPr lang="en-US" sz="3600" dirty="0">
                <a:latin typeface="Calibri" panose="020F0502020204030204" pitchFamily="34" charset="0"/>
                <a:cs typeface="Calibri" panose="020F0502020204030204" pitchFamily="34" charset="0"/>
              </a:rPr>
              <a:t>Conference</a:t>
            </a:r>
          </a:p>
          <a:p>
            <a:pPr marL="457200" indent="-457200">
              <a:spcAft>
                <a:spcPts val="1800"/>
              </a:spcAft>
              <a:buClr>
                <a:srgbClr val="0070C0"/>
              </a:buClr>
              <a:buSzPct val="110000"/>
              <a:buFont typeface="Wingdings" panose="05000000000000000000" pitchFamily="2" charset="2"/>
              <a:buChar char="§"/>
            </a:pPr>
            <a:r>
              <a:rPr lang="en-US" sz="3600" dirty="0">
                <a:latin typeface="Calibri" panose="020F0502020204030204" pitchFamily="34" charset="0"/>
                <a:cs typeface="Calibri" panose="020F0502020204030204" pitchFamily="34" charset="0"/>
              </a:rPr>
              <a:t>Contest/Resolution</a:t>
            </a:r>
          </a:p>
        </p:txBody>
      </p:sp>
      <p:grpSp>
        <p:nvGrpSpPr>
          <p:cNvPr id="11" name="Group 10" descr="Illustration of a flowchart"/>
          <p:cNvGrpSpPr/>
          <p:nvPr/>
        </p:nvGrpSpPr>
        <p:grpSpPr>
          <a:xfrm>
            <a:off x="6629399" y="2514600"/>
            <a:ext cx="1371601" cy="2971800"/>
            <a:chOff x="6629399" y="2514600"/>
            <a:chExt cx="1371601" cy="2971800"/>
          </a:xfrm>
        </p:grpSpPr>
        <p:cxnSp>
          <p:nvCxnSpPr>
            <p:cNvPr id="10" name="Straight Connector 9"/>
            <p:cNvCxnSpPr/>
            <p:nvPr/>
          </p:nvCxnSpPr>
          <p:spPr>
            <a:xfrm>
              <a:off x="7315199" y="2514600"/>
              <a:ext cx="0" cy="26670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629399" y="2514600"/>
              <a:ext cx="1371600" cy="457200"/>
            </a:xfrm>
            <a:prstGeom prst="roundRect">
              <a:avLst>
                <a:gd name="adj" fmla="val 27084"/>
              </a:avLst>
            </a:prstGeom>
            <a:solidFill>
              <a:srgbClr val="C1E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cision 4"/>
            <p:cNvSpPr/>
            <p:nvPr/>
          </p:nvSpPr>
          <p:spPr>
            <a:xfrm>
              <a:off x="6629399" y="3276600"/>
              <a:ext cx="1371601" cy="533400"/>
            </a:xfrm>
            <a:prstGeom prst="flowChartDecisio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p:cNvSpPr/>
            <p:nvPr/>
          </p:nvSpPr>
          <p:spPr>
            <a:xfrm>
              <a:off x="6629399" y="4053110"/>
              <a:ext cx="1371601" cy="442690"/>
            </a:xfrm>
            <a:prstGeom prst="flowChartProcess">
              <a:avLst/>
            </a:prstGeom>
            <a:solidFill>
              <a:srgbClr val="4BD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972299" y="4800600"/>
              <a:ext cx="685800" cy="6858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p:cNvSpPr>
            <a:spLocks noGrp="1"/>
          </p:cNvSpPr>
          <p:nvPr>
            <p:ph type="title"/>
          </p:nvPr>
        </p:nvSpPr>
        <p:spPr bwMode="auto">
          <a:xfrm>
            <a:off x="685800" y="457200"/>
            <a:ext cx="89312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dirty="0" smtClean="0">
                <a:solidFill>
                  <a:schemeClr val="bg1"/>
                </a:solidFill>
                <a:effectLst>
                  <a:outerShdw blurRad="38100" dist="38100" dir="2700000" algn="tl">
                    <a:srgbClr val="000000">
                      <a:alpha val="43137"/>
                    </a:srgbClr>
                  </a:outerShdw>
                </a:effectLst>
                <a:latin typeface="Calibri" panose="020F0502020204030204" pitchFamily="34" charset="0"/>
              </a:rPr>
              <a:t>Inspection Process</a:t>
            </a:r>
          </a:p>
        </p:txBody>
      </p:sp>
    </p:spTree>
    <p:extLst>
      <p:ext uri="{BB962C8B-B14F-4D97-AF65-F5344CB8AC3E}">
        <p14:creationId xmlns:p14="http://schemas.microsoft.com/office/powerpoint/2010/main" val="3985159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514600"/>
            <a:ext cx="5867400" cy="3000821"/>
          </a:xfrm>
          <a:prstGeom prst="rect">
            <a:avLst/>
          </a:prstGeom>
          <a:noFill/>
        </p:spPr>
        <p:txBody>
          <a:bodyPr wrap="square" rtlCol="0">
            <a:spAutoFit/>
          </a:bodyPr>
          <a:lstStyle/>
          <a:p>
            <a:pPr marL="457200" indent="-457200">
              <a:spcBef>
                <a:spcPts val="0"/>
              </a:spcBef>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Applicable Standard</a:t>
            </a:r>
          </a:p>
          <a:p>
            <a:pPr marL="457200" indent="-457200">
              <a:spcBef>
                <a:spcPts val="0"/>
              </a:spcBef>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Existence of Hazard</a:t>
            </a:r>
          </a:p>
          <a:p>
            <a:pPr marL="457200" indent="-457200">
              <a:spcBef>
                <a:spcPts val="0"/>
              </a:spcBef>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Exposure to Hazard</a:t>
            </a:r>
          </a:p>
          <a:p>
            <a:pPr marL="457200" indent="-457200">
              <a:spcBef>
                <a:spcPts val="0"/>
              </a:spcBef>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Employer Knowledge</a:t>
            </a:r>
            <a:endParaRPr lang="en-US" sz="3600" dirty="0">
              <a:latin typeface="Calibri" panose="020F0502020204030204" pitchFamily="34" charset="0"/>
              <a:cs typeface="Calibri" panose="020F0502020204030204" pitchFamily="34" charset="0"/>
            </a:endParaRPr>
          </a:p>
        </p:txBody>
      </p:sp>
      <p:pic>
        <p:nvPicPr>
          <p:cNvPr id="4" name="Picture 3" descr="Example of a citat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63682">
            <a:off x="5907211" y="2209800"/>
            <a:ext cx="2841502" cy="3697288"/>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itle 1"/>
          <p:cNvSpPr>
            <a:spLocks noGrp="1"/>
          </p:cNvSpPr>
          <p:nvPr>
            <p:ph type="title"/>
          </p:nvPr>
        </p:nvSpPr>
        <p:spPr bwMode="auto">
          <a:xfrm>
            <a:off x="609600" y="457200"/>
            <a:ext cx="89312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dirty="0" smtClean="0">
                <a:solidFill>
                  <a:schemeClr val="bg1"/>
                </a:solidFill>
                <a:effectLst>
                  <a:outerShdw blurRad="38100" dist="38100" dir="2700000" algn="tl">
                    <a:srgbClr val="000000">
                      <a:alpha val="43137"/>
                    </a:srgbClr>
                  </a:outerShdw>
                </a:effectLst>
                <a:latin typeface="Calibri" panose="020F0502020204030204" pitchFamily="34" charset="0"/>
              </a:rPr>
              <a:t>Violation Elements</a:t>
            </a:r>
          </a:p>
        </p:txBody>
      </p:sp>
    </p:spTree>
    <p:extLst>
      <p:ext uri="{BB962C8B-B14F-4D97-AF65-F5344CB8AC3E}">
        <p14:creationId xmlns:p14="http://schemas.microsoft.com/office/powerpoint/2010/main" val="27167061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6263" y="564761"/>
            <a:ext cx="8534400" cy="576262"/>
          </a:xfrm>
        </p:spPr>
        <p:txBody>
          <a:bodyPr/>
          <a:lstStyle/>
          <a:p>
            <a:pPr eaLnBrk="1" hangingPunct="1"/>
            <a:r>
              <a:rPr lang="en-US" altLang="en-US" sz="4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Violation Classification </a:t>
            </a:r>
          </a:p>
        </p:txBody>
      </p:sp>
      <p:sp>
        <p:nvSpPr>
          <p:cNvPr id="16387" name="TextBox 2" descr="Decorative figure"/>
          <p:cNvSpPr txBox="1">
            <a:spLocks noChangeArrowheads="1"/>
          </p:cNvSpPr>
          <p:nvPr/>
        </p:nvSpPr>
        <p:spPr bwMode="auto">
          <a:xfrm>
            <a:off x="381000" y="9906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 name="TextBox 4"/>
          <p:cNvSpPr txBox="1">
            <a:spLocks noChangeArrowheads="1"/>
          </p:cNvSpPr>
          <p:nvPr/>
        </p:nvSpPr>
        <p:spPr bwMode="auto">
          <a:xfrm>
            <a:off x="576263" y="2362200"/>
            <a:ext cx="521493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spcAft>
                <a:spcPts val="1800"/>
              </a:spcAft>
              <a:buClr>
                <a:srgbClr val="0070C0"/>
              </a:buClr>
              <a:buSzPct val="110000"/>
              <a:buFont typeface="Wingdings" panose="05000000000000000000" pitchFamily="2" charset="2"/>
              <a:buChar char="§"/>
            </a:pPr>
            <a:r>
              <a:rPr lang="en-US" altLang="en-US" sz="3600" dirty="0">
                <a:latin typeface="Calibri" panose="020F0502020204030204" pitchFamily="34" charset="0"/>
                <a:cs typeface="Calibri" panose="020F0502020204030204" pitchFamily="34" charset="0"/>
              </a:rPr>
              <a:t>Other-than-Serious</a:t>
            </a:r>
          </a:p>
          <a:p>
            <a:pPr marL="457200" indent="-457200" eaLnBrk="1" hangingPunct="1">
              <a:spcBef>
                <a:spcPct val="0"/>
              </a:spcBef>
              <a:spcAft>
                <a:spcPts val="1800"/>
              </a:spcAft>
              <a:buClr>
                <a:srgbClr val="0070C0"/>
              </a:buClr>
              <a:buSzPct val="110000"/>
              <a:buFont typeface="Wingdings" panose="05000000000000000000" pitchFamily="2" charset="2"/>
              <a:buChar char="§"/>
            </a:pPr>
            <a:r>
              <a:rPr lang="en-US" altLang="en-US" sz="3600" dirty="0">
                <a:latin typeface="Calibri" panose="020F0502020204030204" pitchFamily="34" charset="0"/>
                <a:cs typeface="Calibri" panose="020F0502020204030204" pitchFamily="34" charset="0"/>
              </a:rPr>
              <a:t>Serious</a:t>
            </a:r>
          </a:p>
          <a:p>
            <a:pPr marL="457200" indent="-457200" eaLnBrk="1" hangingPunct="1">
              <a:spcBef>
                <a:spcPct val="0"/>
              </a:spcBef>
              <a:spcAft>
                <a:spcPts val="1800"/>
              </a:spcAft>
              <a:buClr>
                <a:srgbClr val="0070C0"/>
              </a:buClr>
              <a:buSzPct val="110000"/>
              <a:buFont typeface="Wingdings" panose="05000000000000000000" pitchFamily="2" charset="2"/>
              <a:buChar char="§"/>
            </a:pPr>
            <a:r>
              <a:rPr lang="en-US" altLang="en-US" sz="3600" dirty="0" smtClean="0">
                <a:latin typeface="Calibri" panose="020F0502020204030204" pitchFamily="34" charset="0"/>
                <a:cs typeface="Calibri" panose="020F0502020204030204" pitchFamily="34" charset="0"/>
              </a:rPr>
              <a:t>Repeated</a:t>
            </a:r>
            <a:endParaRPr lang="en-US" altLang="en-US" sz="3600" dirty="0">
              <a:latin typeface="Calibri" panose="020F0502020204030204" pitchFamily="34" charset="0"/>
              <a:cs typeface="Calibri" panose="020F0502020204030204" pitchFamily="34" charset="0"/>
            </a:endParaRPr>
          </a:p>
          <a:p>
            <a:pPr marL="457200" indent="-457200" eaLnBrk="1" hangingPunct="1">
              <a:spcBef>
                <a:spcPct val="0"/>
              </a:spcBef>
              <a:spcAft>
                <a:spcPts val="1800"/>
              </a:spcAft>
              <a:buClr>
                <a:srgbClr val="0070C0"/>
              </a:buClr>
              <a:buSzPct val="110000"/>
              <a:buFont typeface="Wingdings" panose="05000000000000000000" pitchFamily="2" charset="2"/>
              <a:buChar char="§"/>
            </a:pPr>
            <a:r>
              <a:rPr lang="en-US" altLang="en-US" sz="3600" dirty="0">
                <a:latin typeface="Calibri" panose="020F0502020204030204" pitchFamily="34" charset="0"/>
                <a:cs typeface="Calibri" panose="020F0502020204030204" pitchFamily="34" charset="0"/>
              </a:rPr>
              <a:t>Willful</a:t>
            </a:r>
          </a:p>
          <a:p>
            <a:pPr marL="457200" indent="-457200" eaLnBrk="1" hangingPunct="1">
              <a:spcBef>
                <a:spcPct val="0"/>
              </a:spcBef>
              <a:spcAft>
                <a:spcPts val="1800"/>
              </a:spcAft>
              <a:buClr>
                <a:srgbClr val="0070C0"/>
              </a:buClr>
              <a:buSzPct val="110000"/>
              <a:buFont typeface="Wingdings" panose="05000000000000000000" pitchFamily="2" charset="2"/>
              <a:buChar char="§"/>
            </a:pPr>
            <a:r>
              <a:rPr lang="en-US" altLang="en-US" sz="3600" dirty="0">
                <a:latin typeface="Calibri" panose="020F0502020204030204" pitchFamily="34" charset="0"/>
                <a:cs typeface="Calibri" panose="020F0502020204030204" pitchFamily="34" charset="0"/>
              </a:rPr>
              <a:t>Failure to Abate</a:t>
            </a:r>
          </a:p>
        </p:txBody>
      </p:sp>
      <p:pic>
        <p:nvPicPr>
          <p:cNvPr id="7" name="Picture 6" descr="Example of a citat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63682">
            <a:off x="5907211" y="2209800"/>
            <a:ext cx="2841502" cy="3697288"/>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270858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61987" y="395288"/>
            <a:ext cx="8458200" cy="576262"/>
          </a:xfrm>
        </p:spPr>
        <p:txBody>
          <a:bodyPr/>
          <a:lstStyle/>
          <a:p>
            <a:pPr eaLnBrk="1" hangingPunct="1"/>
            <a:r>
              <a:rPr lang="en-US" altLang="en-US" sz="4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Penalties </a:t>
            </a:r>
          </a:p>
        </p:txBody>
      </p:sp>
      <p:sp>
        <p:nvSpPr>
          <p:cNvPr id="16387" name="TextBox 2" descr="Decorative figure"/>
          <p:cNvSpPr txBox="1">
            <a:spLocks noChangeArrowheads="1"/>
          </p:cNvSpPr>
          <p:nvPr/>
        </p:nvSpPr>
        <p:spPr bwMode="auto">
          <a:xfrm>
            <a:off x="381000" y="9906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 name="Rectangle 2" descr="Decorative figure"/>
          <p:cNvSpPr>
            <a:spLocks noChangeArrowheads="1"/>
          </p:cNvSpPr>
          <p:nvPr/>
        </p:nvSpPr>
        <p:spPr bwMode="auto">
          <a:xfrm>
            <a:off x="1066801" y="28198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7" name="Table 6" descr="Penalties table"/>
          <p:cNvGraphicFramePr>
            <a:graphicFrameLocks noGrp="1"/>
          </p:cNvGraphicFramePr>
          <p:nvPr>
            <p:extLst/>
          </p:nvPr>
        </p:nvGraphicFramePr>
        <p:xfrm>
          <a:off x="533400" y="2514600"/>
          <a:ext cx="7948614" cy="3500755"/>
        </p:xfrm>
        <a:graphic>
          <a:graphicData uri="http://schemas.openxmlformats.org/drawingml/2006/table">
            <a:tbl>
              <a:tblPr firstRow="1"/>
              <a:tblGrid>
                <a:gridCol w="3974307">
                  <a:extLst>
                    <a:ext uri="{9D8B030D-6E8A-4147-A177-3AD203B41FA5}">
                      <a16:colId xmlns:a16="http://schemas.microsoft.com/office/drawing/2014/main" val="1549034706"/>
                    </a:ext>
                  </a:extLst>
                </a:gridCol>
                <a:gridCol w="3974307">
                  <a:extLst>
                    <a:ext uri="{9D8B030D-6E8A-4147-A177-3AD203B41FA5}">
                      <a16:colId xmlns:a16="http://schemas.microsoft.com/office/drawing/2014/main" val="3806683910"/>
                    </a:ext>
                  </a:extLst>
                </a:gridCol>
              </a:tblGrid>
              <a:tr h="0">
                <a:tc>
                  <a:txBody>
                    <a:bodyPr/>
                    <a:lstStyle/>
                    <a:p>
                      <a:pPr marL="0" marR="0" algn="l">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Type of Violation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70C0">
                        <a:alpha val="20000"/>
                      </a:srgbClr>
                    </a:solidFill>
                  </a:tcPr>
                </a:tc>
                <a:tc>
                  <a:txBody>
                    <a:bodyPr/>
                    <a:lstStyle/>
                    <a:p>
                      <a:pPr marL="0" marR="0" algn="l">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Penalty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38100" marB="3810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521636320"/>
                  </a:ext>
                </a:extLst>
              </a:tr>
              <a:tr h="0">
                <a:tc>
                  <a:txBody>
                    <a:bodyPr/>
                    <a:lstStyle/>
                    <a:p>
                      <a:pPr marL="0" marR="0" algn="l">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Serious</a:t>
                      </a:r>
                      <a:br>
                        <a:rPr lang="en-US" sz="2800">
                          <a:effectLst/>
                          <a:latin typeface="Calibri" panose="020F0502020204030204" pitchFamily="34" charset="0"/>
                          <a:ea typeface="Calibri" panose="020F0502020204030204" pitchFamily="34" charset="0"/>
                          <a:cs typeface="Calibri" panose="020F0502020204030204" pitchFamily="34" charset="0"/>
                        </a:rPr>
                      </a:br>
                      <a:r>
                        <a:rPr lang="en-US" sz="2800">
                          <a:effectLst/>
                          <a:latin typeface="Calibri" panose="020F0502020204030204" pitchFamily="34" charset="0"/>
                          <a:ea typeface="Calibri" panose="020F0502020204030204" pitchFamily="34" charset="0"/>
                          <a:cs typeface="Calibri" panose="020F0502020204030204" pitchFamily="34" charset="0"/>
                        </a:rPr>
                        <a:t>Other-Than-Serious</a:t>
                      </a:r>
                      <a:br>
                        <a:rPr lang="en-US" sz="2800">
                          <a:effectLst/>
                          <a:latin typeface="Calibri" panose="020F0502020204030204" pitchFamily="34" charset="0"/>
                          <a:ea typeface="Calibri" panose="020F0502020204030204" pitchFamily="34" charset="0"/>
                          <a:cs typeface="Calibri" panose="020F0502020204030204" pitchFamily="34" charset="0"/>
                        </a:rPr>
                      </a:br>
                      <a:r>
                        <a:rPr lang="en-US" sz="2800">
                          <a:effectLst/>
                          <a:latin typeface="Calibri" panose="020F0502020204030204" pitchFamily="34" charset="0"/>
                          <a:ea typeface="Calibri" panose="020F0502020204030204" pitchFamily="34" charset="0"/>
                          <a:cs typeface="Calibri" panose="020F0502020204030204" pitchFamily="34" charset="0"/>
                        </a:rPr>
                        <a:t>Posting Requirements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$13,260 per violation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1938802"/>
                  </a:ext>
                </a:extLst>
              </a:tr>
              <a:tr h="418624">
                <a:tc>
                  <a:txBody>
                    <a:bodyPr/>
                    <a:lstStyle/>
                    <a:p>
                      <a:pPr marL="0" marR="0" algn="l">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Failure to Abate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F9F9"/>
                    </a:solidFill>
                  </a:tcPr>
                </a:tc>
                <a:tc>
                  <a:txBody>
                    <a:bodyPr/>
                    <a:lstStyle/>
                    <a:p>
                      <a:pPr marL="0" marR="0" algn="l">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$13,260 per day beyond the abatement date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F9F9"/>
                    </a:solidFill>
                  </a:tcPr>
                </a:tc>
                <a:extLst>
                  <a:ext uri="{0D108BD9-81ED-4DB2-BD59-A6C34878D82A}">
                    <a16:rowId xmlns:a16="http://schemas.microsoft.com/office/drawing/2014/main" val="404327354"/>
                  </a:ext>
                </a:extLst>
              </a:tr>
              <a:tr h="0">
                <a:tc>
                  <a:txBody>
                    <a:bodyPr/>
                    <a:lstStyle/>
                    <a:p>
                      <a:pPr marL="0" marR="0" algn="l">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Willful or Repeated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$132,598 per violation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823088"/>
                  </a:ext>
                </a:extLst>
              </a:tr>
            </a:tbl>
          </a:graphicData>
        </a:graphic>
      </p:graphicFrame>
    </p:spTree>
    <p:extLst>
      <p:ext uri="{BB962C8B-B14F-4D97-AF65-F5344CB8AC3E}">
        <p14:creationId xmlns:p14="http://schemas.microsoft.com/office/powerpoint/2010/main" val="40971355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477046"/>
            <a:ext cx="8382000" cy="576262"/>
          </a:xfrm>
        </p:spPr>
        <p:txBody>
          <a:bodyPr/>
          <a:lstStyle/>
          <a:p>
            <a:pPr eaLnBrk="1" hangingPunct="1"/>
            <a:r>
              <a:rPr lang="en-US" altLang="en-US" sz="4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Penalty Adjustment Factors </a:t>
            </a:r>
          </a:p>
        </p:txBody>
      </p:sp>
      <p:sp>
        <p:nvSpPr>
          <p:cNvPr id="16387" name="TextBox 2" descr="Decorative figure"/>
          <p:cNvSpPr txBox="1">
            <a:spLocks noChangeArrowheads="1"/>
          </p:cNvSpPr>
          <p:nvPr/>
        </p:nvSpPr>
        <p:spPr bwMode="auto">
          <a:xfrm>
            <a:off x="381000" y="9906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 name="Rectangle 2" descr="Decorative figure"/>
          <p:cNvSpPr>
            <a:spLocks noChangeArrowheads="1"/>
          </p:cNvSpPr>
          <p:nvPr/>
        </p:nvSpPr>
        <p:spPr bwMode="auto">
          <a:xfrm>
            <a:off x="1066801" y="28198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 name="TextBox 1"/>
          <p:cNvSpPr txBox="1"/>
          <p:nvPr/>
        </p:nvSpPr>
        <p:spPr>
          <a:xfrm>
            <a:off x="1219200" y="2819876"/>
            <a:ext cx="3657600" cy="2215991"/>
          </a:xfrm>
          <a:prstGeom prst="rect">
            <a:avLst/>
          </a:prstGeom>
          <a:noFill/>
        </p:spPr>
        <p:txBody>
          <a:bodyPr wrap="square" rtlCol="0">
            <a:spAutoFit/>
          </a:bodyPr>
          <a:lstStyle/>
          <a:p>
            <a:pPr marL="457200" indent="-457200">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History</a:t>
            </a:r>
          </a:p>
          <a:p>
            <a:pPr marL="457200" indent="-457200">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Good Faith</a:t>
            </a:r>
          </a:p>
          <a:p>
            <a:pPr marL="457200" indent="-457200">
              <a:spcAft>
                <a:spcPts val="1800"/>
              </a:spcAft>
              <a:buClr>
                <a:srgbClr val="0070C0"/>
              </a:buClr>
              <a:buSzPct val="110000"/>
              <a:buFont typeface="Wingdings" panose="05000000000000000000" pitchFamily="2" charset="2"/>
              <a:buChar char="§"/>
            </a:pPr>
            <a:r>
              <a:rPr lang="en-US" sz="3600" dirty="0" smtClean="0">
                <a:latin typeface="Calibri" panose="020F0502020204030204" pitchFamily="34" charset="0"/>
                <a:cs typeface="Calibri" panose="020F0502020204030204" pitchFamily="34" charset="0"/>
              </a:rPr>
              <a:t>Size</a:t>
            </a:r>
            <a:endParaRPr lang="en-US" sz="3600" dirty="0">
              <a:latin typeface="Calibri" panose="020F0502020204030204" pitchFamily="34" charset="0"/>
              <a:cs typeface="Calibri" panose="020F0502020204030204" pitchFamily="34" charset="0"/>
            </a:endParaRPr>
          </a:p>
        </p:txBody>
      </p:sp>
      <p:sp>
        <p:nvSpPr>
          <p:cNvPr id="3" name="Oval 2" descr="Decorative figure"/>
          <p:cNvSpPr/>
          <p:nvPr/>
        </p:nvSpPr>
        <p:spPr>
          <a:xfrm>
            <a:off x="4914900" y="2667000"/>
            <a:ext cx="1581149" cy="1497411"/>
          </a:xfrm>
          <a:prstGeom prst="ellipse">
            <a:avLst/>
          </a:pr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Decorative figure"/>
          <p:cNvSpPr/>
          <p:nvPr/>
        </p:nvSpPr>
        <p:spPr>
          <a:xfrm>
            <a:off x="5886451" y="2693589"/>
            <a:ext cx="1581149" cy="1497411"/>
          </a:xfrm>
          <a:prstGeom prst="ellipse">
            <a:avLst/>
          </a:prstGeom>
          <a:solidFill>
            <a:schemeClr val="bg1">
              <a:lumMod val="50000"/>
              <a:alpha val="4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Decorative figure"/>
          <p:cNvSpPr/>
          <p:nvPr/>
        </p:nvSpPr>
        <p:spPr>
          <a:xfrm>
            <a:off x="5353050" y="3429000"/>
            <a:ext cx="1581149" cy="1497411"/>
          </a:xfrm>
          <a:prstGeom prst="ellipse">
            <a:avLst/>
          </a:prstGeom>
          <a:solidFill>
            <a:srgbClr val="182E67">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2660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414338"/>
            <a:ext cx="8534400" cy="576262"/>
          </a:xfrm>
        </p:spPr>
        <p:txBody>
          <a:bodyPr/>
          <a:lstStyle/>
          <a:p>
            <a:pPr eaLnBrk="1" hangingPunct="1"/>
            <a:r>
              <a:rPr lang="en-US" altLang="en-US" sz="4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Criminal Referrals</a:t>
            </a:r>
          </a:p>
        </p:txBody>
      </p:sp>
      <p:sp>
        <p:nvSpPr>
          <p:cNvPr id="16387" name="TextBox 2" descr="Decorative figure"/>
          <p:cNvSpPr txBox="1">
            <a:spLocks noChangeArrowheads="1"/>
          </p:cNvSpPr>
          <p:nvPr/>
        </p:nvSpPr>
        <p:spPr bwMode="auto">
          <a:xfrm>
            <a:off x="381000" y="9906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 name="Rectangle 3"/>
          <p:cNvSpPr>
            <a:spLocks noChangeArrowheads="1"/>
          </p:cNvSpPr>
          <p:nvPr/>
        </p:nvSpPr>
        <p:spPr bwMode="auto">
          <a:xfrm>
            <a:off x="564911" y="2759839"/>
            <a:ext cx="70723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spcAft>
                <a:spcPts val="2400"/>
              </a:spcAft>
              <a:buClr>
                <a:srgbClr val="0070C0"/>
              </a:buClr>
              <a:buSzPct val="110000"/>
              <a:buFont typeface="Wingdings" panose="05000000000000000000" pitchFamily="2" charset="2"/>
              <a:buChar char="§"/>
            </a:pPr>
            <a:r>
              <a:rPr lang="en-US" altLang="en-US" dirty="0" smtClean="0">
                <a:latin typeface="Calibri" panose="020F0502020204030204" pitchFamily="34" charset="0"/>
                <a:cs typeface="Calibri" panose="020F0502020204030204" pitchFamily="34" charset="0"/>
              </a:rPr>
              <a:t>Criminal sanctions are</a:t>
            </a:r>
            <a:br>
              <a:rPr lang="en-US" altLang="en-US" dirty="0" smtClean="0">
                <a:latin typeface="Calibri" panose="020F0502020204030204" pitchFamily="34" charset="0"/>
                <a:cs typeface="Calibri" panose="020F0502020204030204" pitchFamily="34" charset="0"/>
              </a:rPr>
            </a:br>
            <a:r>
              <a:rPr lang="en-US" altLang="en-US" dirty="0" smtClean="0">
                <a:latin typeface="Calibri" panose="020F0502020204030204" pitchFamily="34" charset="0"/>
                <a:cs typeface="Calibri" panose="020F0502020204030204" pitchFamily="34" charset="0"/>
              </a:rPr>
              <a:t>outlined in the OSH Act</a:t>
            </a:r>
            <a:endParaRPr lang="en-US" altLang="en-US" dirty="0">
              <a:latin typeface="Calibri" panose="020F0502020204030204" pitchFamily="34" charset="0"/>
              <a:cs typeface="Calibri" panose="020F0502020204030204" pitchFamily="34" charset="0"/>
            </a:endParaRPr>
          </a:p>
          <a:p>
            <a:pPr marL="457200" indent="-457200" eaLnBrk="1" hangingPunct="1">
              <a:spcBef>
                <a:spcPct val="0"/>
              </a:spcBef>
              <a:spcAft>
                <a:spcPts val="2400"/>
              </a:spcAft>
              <a:buClr>
                <a:srgbClr val="0070C0"/>
              </a:buClr>
              <a:buSzPct val="110000"/>
              <a:buFont typeface="Wingdings" panose="05000000000000000000" pitchFamily="2" charset="2"/>
              <a:buChar char="§"/>
            </a:pPr>
            <a:r>
              <a:rPr lang="en-US" altLang="en-US" dirty="0" smtClean="0">
                <a:latin typeface="Calibri" panose="020F0502020204030204" pitchFamily="34" charset="0"/>
                <a:cs typeface="Calibri" panose="020F0502020204030204" pitchFamily="34" charset="0"/>
              </a:rPr>
              <a:t>To obtain a conviction, </a:t>
            </a:r>
            <a:br>
              <a:rPr lang="en-US" altLang="en-US" dirty="0" smtClean="0">
                <a:latin typeface="Calibri" panose="020F0502020204030204" pitchFamily="34" charset="0"/>
                <a:cs typeface="Calibri" panose="020F0502020204030204" pitchFamily="34" charset="0"/>
              </a:rPr>
            </a:br>
            <a:r>
              <a:rPr lang="en-US" altLang="en-US" dirty="0" smtClean="0">
                <a:latin typeface="Calibri" panose="020F0502020204030204" pitchFamily="34" charset="0"/>
                <a:cs typeface="Calibri" panose="020F0502020204030204" pitchFamily="34" charset="0"/>
              </a:rPr>
              <a:t>a prosecutor must establish certain</a:t>
            </a:r>
            <a:br>
              <a:rPr lang="en-US" altLang="en-US" dirty="0" smtClean="0">
                <a:latin typeface="Calibri" panose="020F0502020204030204" pitchFamily="34" charset="0"/>
                <a:cs typeface="Calibri" panose="020F0502020204030204" pitchFamily="34" charset="0"/>
              </a:rPr>
            </a:br>
            <a:r>
              <a:rPr lang="en-US" altLang="en-US" dirty="0" smtClean="0">
                <a:latin typeface="Calibri" panose="020F0502020204030204" pitchFamily="34" charset="0"/>
                <a:cs typeface="Calibri" panose="020F0502020204030204" pitchFamily="34" charset="0"/>
              </a:rPr>
              <a:t>conditions beyond a reasonable doubt</a:t>
            </a:r>
            <a:endParaRPr lang="en-US" altLang="en-US" sz="2800" dirty="0"/>
          </a:p>
        </p:txBody>
      </p:sp>
      <p:grpSp>
        <p:nvGrpSpPr>
          <p:cNvPr id="14" name="Group 13" descr="Illustration of a gavel"/>
          <p:cNvGrpSpPr/>
          <p:nvPr/>
        </p:nvGrpSpPr>
        <p:grpSpPr>
          <a:xfrm>
            <a:off x="6178263" y="2829908"/>
            <a:ext cx="2508537" cy="1665892"/>
            <a:chOff x="6178263" y="2829908"/>
            <a:chExt cx="2508537" cy="1665892"/>
          </a:xfrm>
        </p:grpSpPr>
        <p:sp>
          <p:nvSpPr>
            <p:cNvPr id="3" name="Rounded Rectangle 2"/>
            <p:cNvSpPr/>
            <p:nvPr/>
          </p:nvSpPr>
          <p:spPr>
            <a:xfrm>
              <a:off x="7391400" y="4114800"/>
              <a:ext cx="1295400" cy="381000"/>
            </a:xfrm>
            <a:prstGeom prst="roundRect">
              <a:avLst>
                <a:gd name="adj" fmla="val 4823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581900" y="3949683"/>
              <a:ext cx="914400" cy="24131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rot="21029047">
              <a:off x="6178263" y="2829908"/>
              <a:ext cx="2149608" cy="1107744"/>
              <a:chOff x="6178263" y="2829908"/>
              <a:chExt cx="2149608" cy="1107744"/>
            </a:xfrm>
          </p:grpSpPr>
          <p:sp>
            <p:nvSpPr>
              <p:cNvPr id="10" name="Rounded Rectangle 9"/>
              <p:cNvSpPr/>
              <p:nvPr/>
            </p:nvSpPr>
            <p:spPr>
              <a:xfrm rot="19888590">
                <a:off x="7586661" y="3367162"/>
                <a:ext cx="741210" cy="319377"/>
              </a:xfrm>
              <a:prstGeom prst="roundRect">
                <a:avLst>
                  <a:gd name="adj" fmla="val 4823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19888590">
                <a:off x="7485745" y="3051706"/>
                <a:ext cx="610522" cy="423922"/>
              </a:xfrm>
              <a:prstGeom prst="roundRect">
                <a:avLst>
                  <a:gd name="adj" fmla="val 216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9888590">
                <a:off x="6178263" y="3615293"/>
                <a:ext cx="1577529" cy="211917"/>
              </a:xfrm>
              <a:prstGeom prst="roundRect">
                <a:avLst>
                  <a:gd name="adj" fmla="val 4823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9888590">
                <a:off x="6334416" y="3659424"/>
                <a:ext cx="945975" cy="278228"/>
              </a:xfrm>
              <a:prstGeom prst="roundRect">
                <a:avLst>
                  <a:gd name="adj" fmla="val 4823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19888590">
                <a:off x="7266619" y="2829908"/>
                <a:ext cx="741210" cy="319377"/>
              </a:xfrm>
              <a:prstGeom prst="roundRect">
                <a:avLst>
                  <a:gd name="adj" fmla="val 4823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170192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04800"/>
            <a:ext cx="7924800" cy="1143000"/>
          </a:xfrm>
        </p:spPr>
        <p:txBody>
          <a:bodyPr/>
          <a:lstStyle/>
          <a:p>
            <a:r>
              <a:rPr lang="en-US" dirty="0" smtClean="0"/>
              <a:t>FY ‘19 Enforcement Statistics</a:t>
            </a:r>
            <a:br>
              <a:rPr lang="en-US" dirty="0" smtClean="0"/>
            </a:br>
            <a:r>
              <a:rPr lang="en-US" dirty="0" smtClean="0"/>
              <a:t>Buffalo Area Office</a:t>
            </a:r>
            <a:br>
              <a:rPr lang="en-US" dirty="0" smtClean="0"/>
            </a:br>
            <a:r>
              <a:rPr lang="en-US" sz="2000" dirty="0" smtClean="0"/>
              <a:t>(10/1/2018 to 09/30/2019)</a:t>
            </a:r>
            <a:endParaRPr lang="en-US" sz="2000" dirty="0"/>
          </a:p>
        </p:txBody>
      </p:sp>
      <p:sp>
        <p:nvSpPr>
          <p:cNvPr id="5" name="Content Placeholder 4"/>
          <p:cNvSpPr>
            <a:spLocks noGrp="1"/>
          </p:cNvSpPr>
          <p:nvPr>
            <p:ph sz="half" idx="1"/>
          </p:nvPr>
        </p:nvSpPr>
        <p:spPr>
          <a:xfrm>
            <a:off x="457200" y="2209800"/>
            <a:ext cx="4343400" cy="3763963"/>
          </a:xfrm>
        </p:spPr>
        <p:txBody>
          <a:bodyPr/>
          <a:lstStyle/>
          <a:p>
            <a:r>
              <a:rPr lang="en-US" sz="1900" b="1" dirty="0" smtClean="0"/>
              <a:t>484 Inspections:</a:t>
            </a:r>
          </a:p>
          <a:p>
            <a:pPr lvl="1"/>
            <a:r>
              <a:rPr lang="en-US" sz="1900" dirty="0" smtClean="0"/>
              <a:t>399 safety (82%)</a:t>
            </a:r>
          </a:p>
          <a:p>
            <a:pPr lvl="1"/>
            <a:r>
              <a:rPr lang="en-US" sz="1900" dirty="0" smtClean="0"/>
              <a:t>85 health (18%)</a:t>
            </a:r>
          </a:p>
          <a:p>
            <a:r>
              <a:rPr lang="en-US" sz="1900" b="1" dirty="0" smtClean="0"/>
              <a:t>Types of Inspections:</a:t>
            </a:r>
            <a:endParaRPr lang="en-US" sz="1900" b="1" dirty="0"/>
          </a:p>
          <a:p>
            <a:pPr lvl="1"/>
            <a:r>
              <a:rPr lang="en-US" sz="1900" dirty="0" smtClean="0"/>
              <a:t>317 programmed (65%)</a:t>
            </a:r>
          </a:p>
          <a:p>
            <a:pPr lvl="1"/>
            <a:r>
              <a:rPr lang="en-US" sz="1900" dirty="0" smtClean="0"/>
              <a:t>59 complaint (12%)</a:t>
            </a:r>
          </a:p>
          <a:p>
            <a:pPr lvl="1"/>
            <a:r>
              <a:rPr lang="en-US" sz="1900" dirty="0" smtClean="0"/>
              <a:t>30 referral (6%)</a:t>
            </a:r>
          </a:p>
          <a:p>
            <a:pPr lvl="1"/>
            <a:r>
              <a:rPr lang="en-US" sz="1900" dirty="0" smtClean="0"/>
              <a:t>27 employer-reported referral (6%)</a:t>
            </a:r>
          </a:p>
          <a:p>
            <a:pPr lvl="1"/>
            <a:r>
              <a:rPr lang="en-US" sz="1900" dirty="0" smtClean="0"/>
              <a:t>21 </a:t>
            </a:r>
            <a:r>
              <a:rPr lang="en-US" sz="1900" dirty="0" err="1" smtClean="0"/>
              <a:t>unprogrammed</a:t>
            </a:r>
            <a:r>
              <a:rPr lang="en-US" sz="1900" dirty="0" smtClean="0"/>
              <a:t>-related (4%)</a:t>
            </a:r>
          </a:p>
          <a:p>
            <a:pPr lvl="1"/>
            <a:r>
              <a:rPr lang="en-US" sz="1900" dirty="0" smtClean="0"/>
              <a:t>23 follow-up (5%)</a:t>
            </a:r>
          </a:p>
          <a:p>
            <a:pPr lvl="1"/>
            <a:r>
              <a:rPr lang="en-US" sz="1900" dirty="0" smtClean="0"/>
              <a:t>2 monitoring (&lt;1%)</a:t>
            </a:r>
          </a:p>
          <a:p>
            <a:pPr lvl="1"/>
            <a:r>
              <a:rPr lang="en-US" sz="1900" dirty="0" smtClean="0"/>
              <a:t>5 FAT/CATs (1%)</a:t>
            </a:r>
          </a:p>
          <a:p>
            <a:pPr marL="457200" lvl="1" indent="0">
              <a:buNone/>
            </a:pPr>
            <a:endParaRPr lang="en-US" sz="2000" dirty="0"/>
          </a:p>
        </p:txBody>
      </p:sp>
      <p:sp>
        <p:nvSpPr>
          <p:cNvPr id="6" name="Content Placeholder 5"/>
          <p:cNvSpPr>
            <a:spLocks noGrp="1"/>
          </p:cNvSpPr>
          <p:nvPr>
            <p:ph sz="half" idx="2"/>
          </p:nvPr>
        </p:nvSpPr>
        <p:spPr/>
        <p:txBody>
          <a:bodyPr/>
          <a:lstStyle/>
          <a:p>
            <a:r>
              <a:rPr lang="en-US" sz="2000" b="1" dirty="0"/>
              <a:t>I</a:t>
            </a:r>
            <a:r>
              <a:rPr lang="en-US" sz="2000" b="1" dirty="0" smtClean="0"/>
              <a:t>ndustry sector:</a:t>
            </a:r>
          </a:p>
          <a:p>
            <a:pPr lvl="1"/>
            <a:r>
              <a:rPr lang="en-US" sz="2000" dirty="0" smtClean="0"/>
              <a:t>480 private sector (99%)</a:t>
            </a:r>
          </a:p>
          <a:p>
            <a:pPr lvl="1"/>
            <a:r>
              <a:rPr lang="en-US" sz="2000" dirty="0"/>
              <a:t>4</a:t>
            </a:r>
            <a:r>
              <a:rPr lang="en-US" sz="2000" dirty="0" smtClean="0"/>
              <a:t> public sector (&lt;1%)</a:t>
            </a:r>
            <a:r>
              <a:rPr lang="en-US" sz="1600" dirty="0" smtClean="0"/>
              <a:t/>
            </a:r>
            <a:br>
              <a:rPr lang="en-US" sz="1600" dirty="0" smtClean="0"/>
            </a:br>
            <a:endParaRPr lang="en-US" sz="1600" dirty="0" smtClean="0"/>
          </a:p>
          <a:p>
            <a:pPr lvl="1"/>
            <a:r>
              <a:rPr lang="en-US" sz="2000" dirty="0" smtClean="0"/>
              <a:t>285 construction (59%)</a:t>
            </a:r>
          </a:p>
          <a:p>
            <a:pPr lvl="1"/>
            <a:r>
              <a:rPr lang="en-US" sz="2000" dirty="0" smtClean="0"/>
              <a:t>114 manufacturing (23%)</a:t>
            </a:r>
          </a:p>
          <a:p>
            <a:pPr lvl="1"/>
            <a:r>
              <a:rPr lang="en-US" sz="2000" dirty="0" smtClean="0"/>
              <a:t>  85 other (18%)</a:t>
            </a:r>
            <a:r>
              <a:rPr lang="en-US" sz="1600" dirty="0" smtClean="0"/>
              <a:t/>
            </a:r>
            <a:br>
              <a:rPr lang="en-US" sz="1600" dirty="0" smtClean="0"/>
            </a:br>
            <a:endParaRPr lang="en-US" sz="1600" dirty="0" smtClean="0"/>
          </a:p>
        </p:txBody>
      </p:sp>
    </p:spTree>
    <p:extLst>
      <p:ext uri="{BB962C8B-B14F-4D97-AF65-F5344CB8AC3E}">
        <p14:creationId xmlns:p14="http://schemas.microsoft.com/office/powerpoint/2010/main" val="402988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additive="base">
                                        <p:cTn id="4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anim calcmode="lin" valueType="num">
                                      <p:cBhvr additive="base">
                                        <p:cTn id="4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 calcmode="lin" valueType="num">
                                      <p:cBhvr additive="base">
                                        <p:cTn id="4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11" end="11"/>
                                            </p:txEl>
                                          </p:spTgt>
                                        </p:tgtEl>
                                        <p:attrNameLst>
                                          <p:attrName>style.visibility</p:attrName>
                                        </p:attrNameLst>
                                      </p:cBhvr>
                                      <p:to>
                                        <p:strVal val="visible"/>
                                      </p:to>
                                    </p:set>
                                    <p:anim calcmode="lin" valueType="num">
                                      <p:cBhvr additive="base">
                                        <p:cTn id="5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 calcmode="lin" valueType="num">
                                      <p:cBhvr additive="base">
                                        <p:cTn id="5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
                                            <p:txEl>
                                              <p:pRg st="1" end="1"/>
                                            </p:txEl>
                                          </p:spTgt>
                                        </p:tgtEl>
                                        <p:attrNameLst>
                                          <p:attrName>style.visibility</p:attrName>
                                        </p:attrNameLst>
                                      </p:cBhvr>
                                      <p:to>
                                        <p:strVal val="visible"/>
                                      </p:to>
                                    </p:set>
                                    <p:anim calcmode="lin" valueType="num">
                                      <p:cBhvr additive="base">
                                        <p:cTn id="6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anim calcmode="lin" valueType="num">
                                      <p:cBhvr additive="base">
                                        <p:cTn id="6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6">
                                            <p:txEl>
                                              <p:pRg st="3" end="3"/>
                                            </p:txEl>
                                          </p:spTgt>
                                        </p:tgtEl>
                                        <p:attrNameLst>
                                          <p:attrName>style.visibility</p:attrName>
                                        </p:attrNameLst>
                                      </p:cBhvr>
                                      <p:to>
                                        <p:strVal val="visible"/>
                                      </p:to>
                                    </p:set>
                                    <p:anim calcmode="lin" valueType="num">
                                      <p:cBhvr additive="base">
                                        <p:cTn id="7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
                                            <p:txEl>
                                              <p:pRg st="4" end="4"/>
                                            </p:txEl>
                                          </p:spTgt>
                                        </p:tgtEl>
                                        <p:attrNameLst>
                                          <p:attrName>style.visibility</p:attrName>
                                        </p:attrNameLst>
                                      </p:cBhvr>
                                      <p:to>
                                        <p:strVal val="visible"/>
                                      </p:to>
                                    </p:set>
                                    <p:anim calcmode="lin" valueType="num">
                                      <p:cBhvr additive="base">
                                        <p:cTn id="7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
                                            <p:txEl>
                                              <p:pRg st="5" end="5"/>
                                            </p:txEl>
                                          </p:spTgt>
                                        </p:tgtEl>
                                        <p:attrNameLst>
                                          <p:attrName>style.visibility</p:attrName>
                                        </p:attrNameLst>
                                      </p:cBhvr>
                                      <p:to>
                                        <p:strVal val="visible"/>
                                      </p:to>
                                    </p:set>
                                    <p:anim calcmode="lin" valueType="num">
                                      <p:cBhvr additive="base">
                                        <p:cTn id="8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5429" y="304800"/>
            <a:ext cx="7467600" cy="1143000"/>
          </a:xfrm>
        </p:spPr>
        <p:txBody>
          <a:bodyPr/>
          <a:lstStyle/>
          <a:p>
            <a:r>
              <a:rPr lang="en-US" dirty="0" smtClean="0"/>
              <a:t>FY ‘19 Enforcement Statistics</a:t>
            </a:r>
            <a:br>
              <a:rPr lang="en-US" dirty="0" smtClean="0"/>
            </a:br>
            <a:r>
              <a:rPr lang="en-US" dirty="0" smtClean="0"/>
              <a:t>Buffalo Area Office</a:t>
            </a:r>
            <a:br>
              <a:rPr lang="en-US" dirty="0" smtClean="0"/>
            </a:br>
            <a:r>
              <a:rPr lang="en-US" sz="2000" dirty="0"/>
              <a:t>(10/1/2018 to </a:t>
            </a:r>
            <a:r>
              <a:rPr lang="en-US" sz="2000" dirty="0" smtClean="0"/>
              <a:t>09/30/2019</a:t>
            </a:r>
            <a:r>
              <a:rPr lang="en-US" sz="2000" dirty="0"/>
              <a:t>)</a:t>
            </a:r>
          </a:p>
        </p:txBody>
      </p:sp>
      <p:sp>
        <p:nvSpPr>
          <p:cNvPr id="6" name="Content Placeholder 5"/>
          <p:cNvSpPr>
            <a:spLocks noGrp="1"/>
          </p:cNvSpPr>
          <p:nvPr>
            <p:ph sz="half" idx="1"/>
          </p:nvPr>
        </p:nvSpPr>
        <p:spPr>
          <a:prstGeom prst="rect">
            <a:avLst/>
          </a:prstGeom>
        </p:spPr>
        <p:txBody>
          <a:bodyPr/>
          <a:lstStyle/>
          <a:p>
            <a:r>
              <a:rPr lang="en-US" sz="2000" b="1" dirty="0" smtClean="0"/>
              <a:t>824 </a:t>
            </a:r>
            <a:r>
              <a:rPr lang="en-US" sz="2000" b="1" dirty="0"/>
              <a:t>C</a:t>
            </a:r>
            <a:r>
              <a:rPr lang="en-US" sz="2000" b="1" dirty="0" smtClean="0"/>
              <a:t>itations issued</a:t>
            </a:r>
            <a:r>
              <a:rPr lang="en-US" sz="2000" dirty="0" smtClean="0"/>
              <a:t/>
            </a:r>
            <a:br>
              <a:rPr lang="en-US" sz="2000" dirty="0" smtClean="0"/>
            </a:br>
            <a:endParaRPr lang="en-US" sz="2000" dirty="0" smtClean="0"/>
          </a:p>
          <a:p>
            <a:r>
              <a:rPr lang="en-US" sz="2000" b="1" dirty="0" smtClean="0"/>
              <a:t>$3.6M </a:t>
            </a:r>
            <a:r>
              <a:rPr lang="en-US" sz="2000" b="1" dirty="0"/>
              <a:t>T</a:t>
            </a:r>
            <a:r>
              <a:rPr lang="en-US" sz="2000" b="1" dirty="0" smtClean="0"/>
              <a:t>otal penalty</a:t>
            </a:r>
          </a:p>
          <a:p>
            <a:pPr lvl="1"/>
            <a:r>
              <a:rPr lang="en-US" sz="1600" dirty="0" smtClean="0"/>
              <a:t>$2.1.0M serious (77%)</a:t>
            </a:r>
            <a:endParaRPr lang="en-US" sz="1600" b="1" dirty="0" smtClean="0"/>
          </a:p>
          <a:p>
            <a:pPr lvl="1"/>
            <a:r>
              <a:rPr lang="en-US" sz="1600" dirty="0" smtClean="0"/>
              <a:t>$309,491 willful (11%)</a:t>
            </a:r>
          </a:p>
          <a:p>
            <a:pPr lvl="1"/>
            <a:r>
              <a:rPr lang="en-US" sz="1600" dirty="0" smtClean="0"/>
              <a:t>$279,907 repeat (10%)</a:t>
            </a:r>
          </a:p>
          <a:p>
            <a:pPr lvl="1"/>
            <a:r>
              <a:rPr lang="en-US" sz="1600" dirty="0" smtClean="0"/>
              <a:t>$51,657 OTS (2%)</a:t>
            </a:r>
            <a:endParaRPr lang="en-US" sz="2000" dirty="0"/>
          </a:p>
        </p:txBody>
      </p:sp>
      <p:sp>
        <p:nvSpPr>
          <p:cNvPr id="5" name="Content Placeholder 4"/>
          <p:cNvSpPr>
            <a:spLocks noGrp="1"/>
          </p:cNvSpPr>
          <p:nvPr>
            <p:ph sz="half" idx="2"/>
          </p:nvPr>
        </p:nvSpPr>
        <p:spPr/>
        <p:txBody>
          <a:bodyPr/>
          <a:lstStyle/>
          <a:p>
            <a:r>
              <a:rPr lang="en-US" sz="2000" b="1" dirty="0"/>
              <a:t>Average penalty</a:t>
            </a:r>
          </a:p>
          <a:p>
            <a:pPr lvl="1"/>
            <a:r>
              <a:rPr lang="en-US" sz="1600" dirty="0"/>
              <a:t>$3,415 serious</a:t>
            </a:r>
          </a:p>
          <a:p>
            <a:pPr lvl="1"/>
            <a:r>
              <a:rPr lang="en-US" sz="1600" dirty="0"/>
              <a:t>$30,949 willful</a:t>
            </a:r>
          </a:p>
          <a:p>
            <a:pPr lvl="1"/>
            <a:r>
              <a:rPr lang="en-US" sz="1600" dirty="0"/>
              <a:t>$6,827 repeat</a:t>
            </a:r>
          </a:p>
          <a:p>
            <a:pPr lvl="1"/>
            <a:r>
              <a:rPr lang="en-US" sz="1600" dirty="0"/>
              <a:t>$347 </a:t>
            </a:r>
            <a:r>
              <a:rPr lang="en-US" sz="1600" dirty="0" smtClean="0"/>
              <a:t>OTS</a:t>
            </a:r>
            <a:br>
              <a:rPr lang="en-US" sz="1600" dirty="0" smtClean="0"/>
            </a:br>
            <a:endParaRPr lang="en-US" sz="1600" dirty="0"/>
          </a:p>
          <a:p>
            <a:r>
              <a:rPr lang="en-US" sz="2000" b="1" dirty="0"/>
              <a:t>2.2 average citations per inspection</a:t>
            </a:r>
          </a:p>
          <a:p>
            <a:endParaRPr lang="en-US" dirty="0"/>
          </a:p>
        </p:txBody>
      </p:sp>
    </p:spTree>
    <p:extLst>
      <p:ext uri="{BB962C8B-B14F-4D97-AF65-F5344CB8AC3E}">
        <p14:creationId xmlns:p14="http://schemas.microsoft.com/office/powerpoint/2010/main" val="262020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 calcmode="lin" valueType="num">
                                      <p:cBhvr additive="base">
                                        <p:cTn id="4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 calcmode="lin" valueType="num">
                                      <p:cBhvr additive="base">
                                        <p:cTn id="4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 calcmode="lin" valueType="num">
                                      <p:cBhvr additive="base">
                                        <p:cTn id="4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 calcmode="lin" valueType="num">
                                      <p:cBhvr additive="base">
                                        <p:cTn id="5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xEl>
                                              <p:pRg st="5" end="5"/>
                                            </p:txEl>
                                          </p:spTgt>
                                        </p:tgtEl>
                                        <p:attrNameLst>
                                          <p:attrName>style.visibility</p:attrName>
                                        </p:attrNameLst>
                                      </p:cBhvr>
                                      <p:to>
                                        <p:strVal val="visible"/>
                                      </p:to>
                                    </p:set>
                                    <p:anim calcmode="lin" valueType="num">
                                      <p:cBhvr additive="base">
                                        <p:cTn id="5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477000" cy="1143000"/>
          </a:xfrm>
        </p:spPr>
        <p:txBody>
          <a:bodyPr/>
          <a:lstStyle/>
          <a:p>
            <a:r>
              <a:rPr lang="en-US" dirty="0" smtClean="0"/>
              <a:t>Top 11 Violations</a:t>
            </a:r>
            <a:br>
              <a:rPr lang="en-US" dirty="0" smtClean="0"/>
            </a:br>
            <a:r>
              <a:rPr lang="en-US" dirty="0" smtClean="0"/>
              <a:t>Nationwide</a:t>
            </a:r>
            <a:br>
              <a:rPr lang="en-US" dirty="0" smtClean="0"/>
            </a:br>
            <a:r>
              <a:rPr lang="en-US" sz="2000" dirty="0" smtClean="0"/>
              <a:t>FY ‘19 (Oct. 1, 2018-Sept. 30, 2019)</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877108853"/>
              </p:ext>
            </p:extLst>
          </p:nvPr>
        </p:nvGraphicFramePr>
        <p:xfrm>
          <a:off x="228600" y="1524000"/>
          <a:ext cx="8686801" cy="5201920"/>
        </p:xfrm>
        <a:graphic>
          <a:graphicData uri="http://schemas.openxmlformats.org/drawingml/2006/table">
            <a:tbl>
              <a:tblPr firstRow="1" bandRow="1">
                <a:tableStyleId>{8A107856-5554-42FB-B03E-39F5DBC370BA}</a:tableStyleId>
              </a:tblPr>
              <a:tblGrid>
                <a:gridCol w="762000">
                  <a:extLst>
                    <a:ext uri="{9D8B030D-6E8A-4147-A177-3AD203B41FA5}">
                      <a16:colId xmlns:a16="http://schemas.microsoft.com/office/drawing/2014/main" val="1042658582"/>
                    </a:ext>
                  </a:extLst>
                </a:gridCol>
                <a:gridCol w="1447800">
                  <a:extLst>
                    <a:ext uri="{9D8B030D-6E8A-4147-A177-3AD203B41FA5}">
                      <a16:colId xmlns:a16="http://schemas.microsoft.com/office/drawing/2014/main" val="1521854386"/>
                    </a:ext>
                  </a:extLst>
                </a:gridCol>
                <a:gridCol w="4897583">
                  <a:extLst>
                    <a:ext uri="{9D8B030D-6E8A-4147-A177-3AD203B41FA5}">
                      <a16:colId xmlns:a16="http://schemas.microsoft.com/office/drawing/2014/main" val="1392849764"/>
                    </a:ext>
                  </a:extLst>
                </a:gridCol>
                <a:gridCol w="1579418">
                  <a:extLst>
                    <a:ext uri="{9D8B030D-6E8A-4147-A177-3AD203B41FA5}">
                      <a16:colId xmlns:a16="http://schemas.microsoft.com/office/drawing/2014/main" val="3154130085"/>
                    </a:ext>
                  </a:extLst>
                </a:gridCol>
              </a:tblGrid>
              <a:tr h="370840">
                <a:tc>
                  <a:txBody>
                    <a:bodyPr/>
                    <a:lstStyle/>
                    <a:p>
                      <a:pPr algn="ctr"/>
                      <a:endParaRPr lang="en-US" dirty="0" smtClean="0"/>
                    </a:p>
                    <a:p>
                      <a:pPr algn="ctr"/>
                      <a:endParaRPr lang="en-US" dirty="0" smtClean="0"/>
                    </a:p>
                    <a:p>
                      <a:pPr algn="ctr"/>
                      <a:r>
                        <a:rPr lang="en-US" dirty="0" smtClean="0"/>
                        <a:t>Rank</a:t>
                      </a:r>
                      <a:endParaRPr lang="en-US" dirty="0"/>
                    </a:p>
                  </a:txBody>
                  <a:tcPr/>
                </a:tc>
                <a:tc>
                  <a:txBody>
                    <a:bodyPr/>
                    <a:lstStyle/>
                    <a:p>
                      <a:pPr algn="ctr"/>
                      <a:endParaRPr lang="en-US" dirty="0" smtClean="0"/>
                    </a:p>
                    <a:p>
                      <a:pPr algn="ctr"/>
                      <a:endParaRPr lang="en-US" dirty="0" smtClean="0"/>
                    </a:p>
                    <a:p>
                      <a:pPr algn="ctr"/>
                      <a:r>
                        <a:rPr lang="en-US" dirty="0" smtClean="0"/>
                        <a:t>Standard</a:t>
                      </a:r>
                      <a:endParaRPr lang="en-US" dirty="0"/>
                    </a:p>
                  </a:txBody>
                  <a:tcPr/>
                </a:tc>
                <a:tc>
                  <a:txBody>
                    <a:bodyPr/>
                    <a:lstStyle/>
                    <a:p>
                      <a:pPr algn="ctr"/>
                      <a:endParaRPr lang="en-US" dirty="0" smtClean="0"/>
                    </a:p>
                    <a:p>
                      <a:pPr algn="ctr"/>
                      <a:endParaRPr lang="en-US" dirty="0" smtClean="0"/>
                    </a:p>
                    <a:p>
                      <a:pPr algn="ctr"/>
                      <a:r>
                        <a:rPr lang="en-US" dirty="0" smtClean="0"/>
                        <a:t>Description</a:t>
                      </a:r>
                      <a:endParaRPr lang="en-US" dirty="0"/>
                    </a:p>
                  </a:txBody>
                  <a:tcPr/>
                </a:tc>
                <a:tc>
                  <a:txBody>
                    <a:bodyPr/>
                    <a:lstStyle/>
                    <a:p>
                      <a:pPr algn="ctr"/>
                      <a:r>
                        <a:rPr lang="en-US" dirty="0" smtClean="0"/>
                        <a:t>Avg.</a:t>
                      </a:r>
                    </a:p>
                    <a:p>
                      <a:pPr algn="ctr"/>
                      <a:r>
                        <a:rPr lang="en-US" dirty="0" smtClean="0"/>
                        <a:t>Penalty per violation</a:t>
                      </a:r>
                      <a:endParaRPr lang="en-US" dirty="0"/>
                    </a:p>
                  </a:txBody>
                  <a:tcPr/>
                </a:tc>
                <a:extLst>
                  <a:ext uri="{0D108BD9-81ED-4DB2-BD59-A6C34878D82A}">
                    <a16:rowId xmlns:a16="http://schemas.microsoft.com/office/drawing/2014/main" val="2766478357"/>
                  </a:ext>
                </a:extLst>
              </a:tr>
              <a:tr h="370840">
                <a:tc>
                  <a:txBody>
                    <a:bodyPr/>
                    <a:lstStyle/>
                    <a:p>
                      <a:pPr algn="ctr"/>
                      <a:r>
                        <a:rPr lang="en-US" sz="1600" dirty="0" smtClean="0"/>
                        <a:t>1</a:t>
                      </a:r>
                      <a:endParaRPr lang="en-US" sz="1600" dirty="0"/>
                    </a:p>
                  </a:txBody>
                  <a:tcPr/>
                </a:tc>
                <a:tc>
                  <a:txBody>
                    <a:bodyPr/>
                    <a:lstStyle/>
                    <a:p>
                      <a:r>
                        <a:rPr lang="en-US" sz="1600" dirty="0" smtClean="0"/>
                        <a:t>1926.501</a:t>
                      </a:r>
                      <a:endParaRPr lang="en-US" sz="1600" dirty="0"/>
                    </a:p>
                  </a:txBody>
                  <a:tcPr/>
                </a:tc>
                <a:tc>
                  <a:txBody>
                    <a:bodyPr/>
                    <a:lstStyle/>
                    <a:p>
                      <a:r>
                        <a:rPr lang="en-US" sz="1600" dirty="0" smtClean="0"/>
                        <a:t>Duty to have fall protection</a:t>
                      </a:r>
                      <a:endParaRPr lang="en-US" sz="1600" dirty="0"/>
                    </a:p>
                  </a:txBody>
                  <a:tcPr/>
                </a:tc>
                <a:tc>
                  <a:txBody>
                    <a:bodyPr/>
                    <a:lstStyle/>
                    <a:p>
                      <a:pPr algn="ctr"/>
                      <a:r>
                        <a:rPr lang="en-US" sz="1600" dirty="0" smtClean="0"/>
                        <a:t>$5,173</a:t>
                      </a:r>
                      <a:endParaRPr lang="en-US" sz="1600" dirty="0"/>
                    </a:p>
                  </a:txBody>
                  <a:tcPr/>
                </a:tc>
                <a:extLst>
                  <a:ext uri="{0D108BD9-81ED-4DB2-BD59-A6C34878D82A}">
                    <a16:rowId xmlns:a16="http://schemas.microsoft.com/office/drawing/2014/main" val="1115787237"/>
                  </a:ext>
                </a:extLst>
              </a:tr>
              <a:tr h="370840">
                <a:tc>
                  <a:txBody>
                    <a:bodyPr/>
                    <a:lstStyle/>
                    <a:p>
                      <a:pPr algn="ctr"/>
                      <a:r>
                        <a:rPr lang="en-US" sz="1600" dirty="0" smtClean="0"/>
                        <a:t>2</a:t>
                      </a:r>
                      <a:endParaRPr lang="en-US" sz="1600" dirty="0"/>
                    </a:p>
                  </a:txBody>
                  <a:tcPr/>
                </a:tc>
                <a:tc>
                  <a:txBody>
                    <a:bodyPr/>
                    <a:lstStyle/>
                    <a:p>
                      <a:r>
                        <a:rPr lang="en-US" sz="1600" dirty="0" smtClean="0"/>
                        <a:t>1910.1200</a:t>
                      </a:r>
                      <a:endParaRPr lang="en-US" sz="1600" dirty="0"/>
                    </a:p>
                  </a:txBody>
                  <a:tcPr/>
                </a:tc>
                <a:tc>
                  <a:txBody>
                    <a:bodyPr/>
                    <a:lstStyle/>
                    <a:p>
                      <a:r>
                        <a:rPr lang="en-US" sz="1600" dirty="0" smtClean="0"/>
                        <a:t>Hazard communication</a:t>
                      </a:r>
                      <a:endParaRPr lang="en-US" sz="1600" dirty="0"/>
                    </a:p>
                  </a:txBody>
                  <a:tcPr/>
                </a:tc>
                <a:tc>
                  <a:txBody>
                    <a:bodyPr/>
                    <a:lstStyle/>
                    <a:p>
                      <a:pPr algn="ctr"/>
                      <a:r>
                        <a:rPr lang="en-US" sz="1600" dirty="0" smtClean="0"/>
                        <a:t>$1,097</a:t>
                      </a:r>
                      <a:endParaRPr lang="en-US" sz="1600" dirty="0"/>
                    </a:p>
                  </a:txBody>
                  <a:tcPr/>
                </a:tc>
                <a:extLst>
                  <a:ext uri="{0D108BD9-81ED-4DB2-BD59-A6C34878D82A}">
                    <a16:rowId xmlns:a16="http://schemas.microsoft.com/office/drawing/2014/main" val="3401234893"/>
                  </a:ext>
                </a:extLst>
              </a:tr>
              <a:tr h="370840">
                <a:tc>
                  <a:txBody>
                    <a:bodyPr/>
                    <a:lstStyle/>
                    <a:p>
                      <a:pPr algn="ctr"/>
                      <a:r>
                        <a:rPr lang="en-US" sz="1600" dirty="0" smtClean="0"/>
                        <a:t>3</a:t>
                      </a:r>
                      <a:endParaRPr lang="en-US" sz="1600" dirty="0"/>
                    </a:p>
                  </a:txBody>
                  <a:tcPr/>
                </a:tc>
                <a:tc>
                  <a:txBody>
                    <a:bodyPr/>
                    <a:lstStyle/>
                    <a:p>
                      <a:r>
                        <a:rPr lang="en-US" sz="1600" dirty="0" smtClean="0"/>
                        <a:t>1910.134</a:t>
                      </a:r>
                      <a:endParaRPr lang="en-US" sz="1600" dirty="0"/>
                    </a:p>
                  </a:txBody>
                  <a:tcPr/>
                </a:tc>
                <a:tc>
                  <a:txBody>
                    <a:bodyPr/>
                    <a:lstStyle/>
                    <a:p>
                      <a:r>
                        <a:rPr lang="en-US" sz="1600" dirty="0" smtClean="0"/>
                        <a:t>Respiratory</a:t>
                      </a:r>
                      <a:r>
                        <a:rPr lang="en-US" sz="1600" baseline="0" dirty="0" smtClean="0"/>
                        <a:t> protection</a:t>
                      </a:r>
                      <a:endParaRPr lang="en-US" sz="1600" dirty="0"/>
                    </a:p>
                  </a:txBody>
                  <a:tcPr/>
                </a:tc>
                <a:tc>
                  <a:txBody>
                    <a:bodyPr/>
                    <a:lstStyle/>
                    <a:p>
                      <a:pPr algn="ctr"/>
                      <a:r>
                        <a:rPr lang="en-US" sz="1600" dirty="0" smtClean="0"/>
                        <a:t>$1,175</a:t>
                      </a:r>
                      <a:endParaRPr lang="en-US" sz="1600" dirty="0"/>
                    </a:p>
                  </a:txBody>
                  <a:tcPr/>
                </a:tc>
                <a:extLst>
                  <a:ext uri="{0D108BD9-81ED-4DB2-BD59-A6C34878D82A}">
                    <a16:rowId xmlns:a16="http://schemas.microsoft.com/office/drawing/2014/main" val="2086668007"/>
                  </a:ext>
                </a:extLst>
              </a:tr>
              <a:tr h="370840">
                <a:tc>
                  <a:txBody>
                    <a:bodyPr/>
                    <a:lstStyle/>
                    <a:p>
                      <a:pPr algn="ctr"/>
                      <a:r>
                        <a:rPr lang="en-US" sz="1600" dirty="0" smtClean="0"/>
                        <a:t>4</a:t>
                      </a:r>
                      <a:endParaRPr lang="en-US" sz="1600" dirty="0"/>
                    </a:p>
                  </a:txBody>
                  <a:tcPr/>
                </a:tc>
                <a:tc>
                  <a:txBody>
                    <a:bodyPr/>
                    <a:lstStyle/>
                    <a:p>
                      <a:r>
                        <a:rPr lang="en-US" sz="1600" dirty="0" smtClean="0"/>
                        <a:t>1926.451</a:t>
                      </a:r>
                      <a:endParaRPr lang="en-US" sz="1600" dirty="0"/>
                    </a:p>
                  </a:txBody>
                  <a:tcPr/>
                </a:tc>
                <a:tc>
                  <a:txBody>
                    <a:bodyPr/>
                    <a:lstStyle/>
                    <a:p>
                      <a:r>
                        <a:rPr lang="en-US" sz="1600" dirty="0" smtClean="0"/>
                        <a:t>Scaffolds</a:t>
                      </a:r>
                      <a:endParaRPr lang="en-US" sz="1600" dirty="0"/>
                    </a:p>
                  </a:txBody>
                  <a:tcPr/>
                </a:tc>
                <a:tc>
                  <a:txBody>
                    <a:bodyPr/>
                    <a:lstStyle/>
                    <a:p>
                      <a:pPr algn="ctr"/>
                      <a:r>
                        <a:rPr lang="en-US" sz="1600" dirty="0" smtClean="0"/>
                        <a:t>$2,923</a:t>
                      </a:r>
                      <a:endParaRPr lang="en-US" sz="1600" dirty="0"/>
                    </a:p>
                  </a:txBody>
                  <a:tcPr/>
                </a:tc>
                <a:extLst>
                  <a:ext uri="{0D108BD9-81ED-4DB2-BD59-A6C34878D82A}">
                    <a16:rowId xmlns:a16="http://schemas.microsoft.com/office/drawing/2014/main" val="1421534111"/>
                  </a:ext>
                </a:extLst>
              </a:tr>
              <a:tr h="370840">
                <a:tc>
                  <a:txBody>
                    <a:bodyPr/>
                    <a:lstStyle/>
                    <a:p>
                      <a:pPr algn="ctr"/>
                      <a:r>
                        <a:rPr lang="en-US" sz="1600" dirty="0" smtClean="0"/>
                        <a:t>5</a:t>
                      </a:r>
                      <a:endParaRPr lang="en-US" sz="1600" dirty="0"/>
                    </a:p>
                  </a:txBody>
                  <a:tcPr/>
                </a:tc>
                <a:tc>
                  <a:txBody>
                    <a:bodyPr/>
                    <a:lstStyle/>
                    <a:p>
                      <a:r>
                        <a:rPr lang="en-US" sz="1600" dirty="0" smtClean="0"/>
                        <a:t>1910.147</a:t>
                      </a:r>
                      <a:endParaRPr lang="en-US" sz="1600" dirty="0"/>
                    </a:p>
                  </a:txBody>
                  <a:tcPr/>
                </a:tc>
                <a:tc>
                  <a:txBody>
                    <a:bodyPr/>
                    <a:lstStyle/>
                    <a:p>
                      <a:r>
                        <a:rPr lang="en-US" sz="1600" baseline="0" dirty="0" smtClean="0"/>
                        <a:t>Control of hazardous energy (LOTO)</a:t>
                      </a:r>
                      <a:endParaRPr lang="en-US" sz="1600" dirty="0"/>
                    </a:p>
                  </a:txBody>
                  <a:tcPr/>
                </a:tc>
                <a:tc>
                  <a:txBody>
                    <a:bodyPr/>
                    <a:lstStyle/>
                    <a:p>
                      <a:pPr algn="ctr"/>
                      <a:r>
                        <a:rPr lang="en-US" sz="1600" dirty="0" smtClean="0"/>
                        <a:t>$5,780</a:t>
                      </a:r>
                      <a:endParaRPr lang="en-US" sz="1600" dirty="0"/>
                    </a:p>
                  </a:txBody>
                  <a:tcPr/>
                </a:tc>
                <a:extLst>
                  <a:ext uri="{0D108BD9-81ED-4DB2-BD59-A6C34878D82A}">
                    <a16:rowId xmlns:a16="http://schemas.microsoft.com/office/drawing/2014/main" val="466373648"/>
                  </a:ext>
                </a:extLst>
              </a:tr>
              <a:tr h="370840">
                <a:tc>
                  <a:txBody>
                    <a:bodyPr/>
                    <a:lstStyle/>
                    <a:p>
                      <a:pPr algn="ctr"/>
                      <a:r>
                        <a:rPr lang="en-US" sz="1600" dirty="0" smtClean="0"/>
                        <a:t>6</a:t>
                      </a:r>
                      <a:endParaRPr lang="en-US" sz="1600" dirty="0"/>
                    </a:p>
                  </a:txBody>
                  <a:tcPr/>
                </a:tc>
                <a:tc>
                  <a:txBody>
                    <a:bodyPr/>
                    <a:lstStyle/>
                    <a:p>
                      <a:r>
                        <a:rPr lang="en-US" sz="1600" dirty="0" smtClean="0"/>
                        <a:t>1926.1053</a:t>
                      </a:r>
                      <a:endParaRPr lang="en-US" sz="1600" dirty="0"/>
                    </a:p>
                  </a:txBody>
                  <a:tcPr/>
                </a:tc>
                <a:tc>
                  <a:txBody>
                    <a:bodyPr/>
                    <a:lstStyle/>
                    <a:p>
                      <a:r>
                        <a:rPr lang="en-US" sz="1600" dirty="0" smtClean="0"/>
                        <a:t>Ladders</a:t>
                      </a:r>
                      <a:endParaRPr lang="en-US" sz="1600" dirty="0"/>
                    </a:p>
                  </a:txBody>
                  <a:tcPr/>
                </a:tc>
                <a:tc>
                  <a:txBody>
                    <a:bodyPr/>
                    <a:lstStyle/>
                    <a:p>
                      <a:pPr algn="ctr"/>
                      <a:r>
                        <a:rPr lang="en-US" sz="1600" dirty="0" smtClean="0"/>
                        <a:t>$2,326</a:t>
                      </a:r>
                      <a:endParaRPr lang="en-US" sz="1600" dirty="0"/>
                    </a:p>
                  </a:txBody>
                  <a:tcPr/>
                </a:tc>
                <a:extLst>
                  <a:ext uri="{0D108BD9-81ED-4DB2-BD59-A6C34878D82A}">
                    <a16:rowId xmlns:a16="http://schemas.microsoft.com/office/drawing/2014/main" val="805980620"/>
                  </a:ext>
                </a:extLst>
              </a:tr>
              <a:tr h="370840">
                <a:tc>
                  <a:txBody>
                    <a:bodyPr/>
                    <a:lstStyle/>
                    <a:p>
                      <a:pPr algn="ctr"/>
                      <a:r>
                        <a:rPr lang="en-US" sz="1600" dirty="0" smtClean="0"/>
                        <a:t>7</a:t>
                      </a:r>
                      <a:endParaRPr lang="en-US" sz="1600" dirty="0"/>
                    </a:p>
                  </a:txBody>
                  <a:tcPr/>
                </a:tc>
                <a:tc>
                  <a:txBody>
                    <a:bodyPr/>
                    <a:lstStyle/>
                    <a:p>
                      <a:r>
                        <a:rPr lang="en-US" sz="1600" dirty="0" smtClean="0"/>
                        <a:t>1926.503</a:t>
                      </a:r>
                      <a:endParaRPr lang="en-US" sz="1600" dirty="0"/>
                    </a:p>
                  </a:txBody>
                  <a:tcPr/>
                </a:tc>
                <a:tc>
                  <a:txBody>
                    <a:bodyPr/>
                    <a:lstStyle/>
                    <a:p>
                      <a:r>
                        <a:rPr lang="en-US" sz="1600" dirty="0" smtClean="0"/>
                        <a:t>Fall</a:t>
                      </a:r>
                      <a:r>
                        <a:rPr lang="en-US" sz="1600" baseline="0" dirty="0" smtClean="0"/>
                        <a:t> protection training requirements</a:t>
                      </a:r>
                      <a:endParaRPr lang="en-US" sz="1600" dirty="0"/>
                    </a:p>
                  </a:txBody>
                  <a:tcPr/>
                </a:tc>
                <a:tc>
                  <a:txBody>
                    <a:bodyPr/>
                    <a:lstStyle/>
                    <a:p>
                      <a:pPr algn="ctr"/>
                      <a:r>
                        <a:rPr lang="en-US" sz="1600" dirty="0" smtClean="0"/>
                        <a:t>$1,422</a:t>
                      </a:r>
                      <a:endParaRPr lang="en-US" sz="1600" dirty="0"/>
                    </a:p>
                  </a:txBody>
                  <a:tcPr/>
                </a:tc>
                <a:extLst>
                  <a:ext uri="{0D108BD9-81ED-4DB2-BD59-A6C34878D82A}">
                    <a16:rowId xmlns:a16="http://schemas.microsoft.com/office/drawing/2014/main" val="4221428369"/>
                  </a:ext>
                </a:extLst>
              </a:tr>
              <a:tr h="370840">
                <a:tc>
                  <a:txBody>
                    <a:bodyPr/>
                    <a:lstStyle/>
                    <a:p>
                      <a:pPr algn="ctr"/>
                      <a:r>
                        <a:rPr lang="en-US" sz="1600" dirty="0" smtClean="0"/>
                        <a:t>8</a:t>
                      </a:r>
                      <a:endParaRPr lang="en-US" sz="1600" dirty="0"/>
                    </a:p>
                  </a:txBody>
                  <a:tcPr/>
                </a:tc>
                <a:tc>
                  <a:txBody>
                    <a:bodyPr/>
                    <a:lstStyle/>
                    <a:p>
                      <a:r>
                        <a:rPr lang="en-US" sz="1600" dirty="0" smtClean="0"/>
                        <a:t>1910.178</a:t>
                      </a:r>
                      <a:endParaRPr lang="en-US" sz="1600" dirty="0"/>
                    </a:p>
                  </a:txBody>
                  <a:tcPr/>
                </a:tc>
                <a:tc>
                  <a:txBody>
                    <a:bodyPr/>
                    <a:lstStyle/>
                    <a:p>
                      <a:r>
                        <a:rPr lang="en-US" sz="1600" dirty="0" smtClean="0"/>
                        <a:t>Powered</a:t>
                      </a:r>
                      <a:r>
                        <a:rPr lang="en-US" sz="1600" baseline="0" dirty="0" smtClean="0"/>
                        <a:t> industrial trucks</a:t>
                      </a:r>
                      <a:endParaRPr lang="en-US" sz="1600" dirty="0"/>
                    </a:p>
                  </a:txBody>
                  <a:tcPr/>
                </a:tc>
                <a:tc>
                  <a:txBody>
                    <a:bodyPr/>
                    <a:lstStyle/>
                    <a:p>
                      <a:pPr algn="ctr"/>
                      <a:r>
                        <a:rPr lang="en-US" sz="1600" dirty="0" smtClean="0"/>
                        <a:t>$3,453</a:t>
                      </a:r>
                      <a:endParaRPr lang="en-US" sz="1600" dirty="0"/>
                    </a:p>
                  </a:txBody>
                  <a:tcPr/>
                </a:tc>
                <a:extLst>
                  <a:ext uri="{0D108BD9-81ED-4DB2-BD59-A6C34878D82A}">
                    <a16:rowId xmlns:a16="http://schemas.microsoft.com/office/drawing/2014/main" val="2640682976"/>
                  </a:ext>
                </a:extLst>
              </a:tr>
              <a:tr h="370840">
                <a:tc>
                  <a:txBody>
                    <a:bodyPr/>
                    <a:lstStyle/>
                    <a:p>
                      <a:pPr algn="ctr"/>
                      <a:endParaRPr lang="en-US" sz="1600" dirty="0" smtClean="0"/>
                    </a:p>
                    <a:p>
                      <a:pPr algn="ctr"/>
                      <a:r>
                        <a:rPr lang="en-US" sz="1600" dirty="0" smtClean="0"/>
                        <a:t>9</a:t>
                      </a:r>
                      <a:endParaRPr lang="en-US" sz="1600" dirty="0"/>
                    </a:p>
                  </a:txBody>
                  <a:tcPr/>
                </a:tc>
                <a:tc>
                  <a:txBody>
                    <a:bodyPr/>
                    <a:lstStyle/>
                    <a:p>
                      <a:endParaRPr lang="en-US" sz="1600" dirty="0" smtClean="0"/>
                    </a:p>
                    <a:p>
                      <a:r>
                        <a:rPr lang="en-US" sz="1600" dirty="0" smtClean="0"/>
                        <a:t>1910.305</a:t>
                      </a:r>
                      <a:endParaRPr lang="en-US" sz="1600" dirty="0"/>
                    </a:p>
                  </a:txBody>
                  <a:tcPr/>
                </a:tc>
                <a:tc>
                  <a:txBody>
                    <a:bodyPr/>
                    <a:lstStyle/>
                    <a:p>
                      <a:r>
                        <a:rPr lang="en-US" sz="1600" dirty="0" smtClean="0"/>
                        <a:t>Electrical, Wiring methods, components, and equipment for general</a:t>
                      </a:r>
                      <a:r>
                        <a:rPr lang="en-US" sz="1600" baseline="0" dirty="0" smtClean="0"/>
                        <a:t> use</a:t>
                      </a:r>
                      <a:endParaRPr lang="en-US" sz="1600" dirty="0"/>
                    </a:p>
                  </a:txBody>
                  <a:tcPr/>
                </a:tc>
                <a:tc>
                  <a:txBody>
                    <a:bodyPr/>
                    <a:lstStyle/>
                    <a:p>
                      <a:pPr algn="ctr"/>
                      <a:endParaRPr lang="en-US" sz="1600" dirty="0" smtClean="0"/>
                    </a:p>
                    <a:p>
                      <a:pPr algn="ctr"/>
                      <a:r>
                        <a:rPr lang="en-US" sz="1600" dirty="0" smtClean="0"/>
                        <a:t>$1,418</a:t>
                      </a:r>
                      <a:endParaRPr lang="en-US" sz="1600" dirty="0"/>
                    </a:p>
                  </a:txBody>
                  <a:tcPr/>
                </a:tc>
                <a:extLst>
                  <a:ext uri="{0D108BD9-81ED-4DB2-BD59-A6C34878D82A}">
                    <a16:rowId xmlns:a16="http://schemas.microsoft.com/office/drawing/2014/main" val="3071877567"/>
                  </a:ext>
                </a:extLst>
              </a:tr>
              <a:tr h="370840">
                <a:tc>
                  <a:txBody>
                    <a:bodyPr/>
                    <a:lstStyle/>
                    <a:p>
                      <a:pPr algn="ctr"/>
                      <a:r>
                        <a:rPr lang="en-US" sz="1600" dirty="0" smtClean="0"/>
                        <a:t>10</a:t>
                      </a:r>
                      <a:endParaRPr lang="en-US" sz="1600" dirty="0"/>
                    </a:p>
                  </a:txBody>
                  <a:tcPr/>
                </a:tc>
                <a:tc>
                  <a:txBody>
                    <a:bodyPr/>
                    <a:lstStyle/>
                    <a:p>
                      <a:r>
                        <a:rPr lang="en-US" sz="1600" dirty="0" smtClean="0"/>
                        <a:t>1910.303</a:t>
                      </a:r>
                      <a:endParaRPr lang="en-US" sz="1600" dirty="0"/>
                    </a:p>
                  </a:txBody>
                  <a:tcPr/>
                </a:tc>
                <a:tc>
                  <a:txBody>
                    <a:bodyPr/>
                    <a:lstStyle/>
                    <a:p>
                      <a:r>
                        <a:rPr lang="en-US" sz="1600" dirty="0" smtClean="0"/>
                        <a:t>Electrical, General</a:t>
                      </a:r>
                      <a:endParaRPr lang="en-US" sz="1600" dirty="0"/>
                    </a:p>
                  </a:txBody>
                  <a:tcPr/>
                </a:tc>
                <a:tc>
                  <a:txBody>
                    <a:bodyPr/>
                    <a:lstStyle/>
                    <a:p>
                      <a:pPr algn="ctr"/>
                      <a:r>
                        <a:rPr lang="en-US" sz="1600" dirty="0" smtClean="0"/>
                        <a:t>$1,862</a:t>
                      </a:r>
                      <a:endParaRPr lang="en-US" sz="1600" dirty="0"/>
                    </a:p>
                  </a:txBody>
                  <a:tcPr/>
                </a:tc>
                <a:extLst>
                  <a:ext uri="{0D108BD9-81ED-4DB2-BD59-A6C34878D82A}">
                    <a16:rowId xmlns:a16="http://schemas.microsoft.com/office/drawing/2014/main" val="2726989587"/>
                  </a:ext>
                </a:extLst>
              </a:tr>
              <a:tr h="370840">
                <a:tc>
                  <a:txBody>
                    <a:bodyPr/>
                    <a:lstStyle/>
                    <a:p>
                      <a:pPr algn="ctr"/>
                      <a:r>
                        <a:rPr lang="en-US" sz="1600" dirty="0" smtClean="0"/>
                        <a:t>11</a:t>
                      </a:r>
                      <a:endParaRPr lang="en-US" sz="1600" dirty="0"/>
                    </a:p>
                  </a:txBody>
                  <a:tcPr/>
                </a:tc>
                <a:tc>
                  <a:txBody>
                    <a:bodyPr/>
                    <a:lstStyle/>
                    <a:p>
                      <a:r>
                        <a:rPr lang="en-US" sz="1600" dirty="0" smtClean="0"/>
                        <a:t>1910.212</a:t>
                      </a:r>
                      <a:endParaRPr lang="en-US" sz="1600" dirty="0"/>
                    </a:p>
                  </a:txBody>
                  <a:tcPr/>
                </a:tc>
                <a:tc>
                  <a:txBody>
                    <a:bodyPr/>
                    <a:lstStyle/>
                    <a:p>
                      <a:r>
                        <a:rPr lang="en-US" sz="1600" dirty="0" smtClean="0"/>
                        <a:t>Machine guarding, General requirements</a:t>
                      </a:r>
                      <a:endParaRPr lang="en-US" sz="1600" dirty="0"/>
                    </a:p>
                  </a:txBody>
                  <a:tcPr/>
                </a:tc>
                <a:tc>
                  <a:txBody>
                    <a:bodyPr/>
                    <a:lstStyle/>
                    <a:p>
                      <a:pPr algn="ctr"/>
                      <a:r>
                        <a:rPr lang="en-US" sz="1600" dirty="0" smtClean="0"/>
                        <a:t>$7,078</a:t>
                      </a:r>
                      <a:endParaRPr lang="en-US" sz="1600" dirty="0"/>
                    </a:p>
                  </a:txBody>
                  <a:tcPr/>
                </a:tc>
                <a:extLst>
                  <a:ext uri="{0D108BD9-81ED-4DB2-BD59-A6C34878D82A}">
                    <a16:rowId xmlns:a16="http://schemas.microsoft.com/office/drawing/2014/main" val="1248400612"/>
                  </a:ext>
                </a:extLst>
              </a:tr>
            </a:tbl>
          </a:graphicData>
        </a:graphic>
      </p:graphicFrame>
    </p:spTree>
    <p:extLst>
      <p:ext uri="{BB962C8B-B14F-4D97-AF65-F5344CB8AC3E}">
        <p14:creationId xmlns:p14="http://schemas.microsoft.com/office/powerpoint/2010/main" val="2493687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212725" y="457200"/>
            <a:ext cx="893127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olidFill>
                  <a:schemeClr val="bg1"/>
                </a:solidFill>
                <a:effectLst>
                  <a:outerShdw blurRad="38100" dist="38100" dir="2700000" algn="tl">
                    <a:srgbClr val="000000">
                      <a:alpha val="43137"/>
                    </a:srgbClr>
                  </a:outerShdw>
                </a:effectLst>
                <a:latin typeface="Calibri" panose="020F0502020204030204" pitchFamily="34" charset="0"/>
              </a:rPr>
              <a:t>OSHA’s Balanced Approach</a:t>
            </a:r>
          </a:p>
        </p:txBody>
      </p:sp>
      <p:sp>
        <p:nvSpPr>
          <p:cNvPr id="7171" name="Content Placeholder 2"/>
          <p:cNvSpPr>
            <a:spLocks noGrp="1"/>
          </p:cNvSpPr>
          <p:nvPr>
            <p:ph idx="1"/>
          </p:nvPr>
        </p:nvSpPr>
        <p:spPr bwMode="auto">
          <a:xfrm>
            <a:off x="4191000" y="2971800"/>
            <a:ext cx="4724400"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ts val="1800"/>
              </a:spcAft>
              <a:buClr>
                <a:srgbClr val="0070C0"/>
              </a:buClr>
              <a:buSzPct val="110000"/>
              <a:buFont typeface="Wingdings" panose="05000000000000000000" pitchFamily="2" charset="2"/>
              <a:buChar char="§"/>
            </a:pPr>
            <a:r>
              <a:rPr lang="en-US" altLang="en-US" b="1" dirty="0" smtClean="0">
                <a:latin typeface="Calibri" panose="020F0502020204030204" pitchFamily="34" charset="0"/>
              </a:rPr>
              <a:t>Enforcement</a:t>
            </a:r>
          </a:p>
          <a:p>
            <a:pPr>
              <a:spcBef>
                <a:spcPct val="0"/>
              </a:spcBef>
              <a:spcAft>
                <a:spcPts val="1800"/>
              </a:spcAft>
              <a:buClr>
                <a:srgbClr val="0070C0"/>
              </a:buClr>
              <a:buSzPct val="110000"/>
              <a:buFont typeface="Wingdings" panose="05000000000000000000" pitchFamily="2" charset="2"/>
              <a:buChar char="§"/>
            </a:pPr>
            <a:r>
              <a:rPr lang="en-US" altLang="en-US" b="1" dirty="0" smtClean="0">
                <a:latin typeface="Calibri" panose="020F0502020204030204" pitchFamily="34" charset="0"/>
              </a:rPr>
              <a:t>Compliance Assistance</a:t>
            </a:r>
          </a:p>
          <a:p>
            <a:pPr>
              <a:spcBef>
                <a:spcPct val="0"/>
              </a:spcBef>
              <a:spcAft>
                <a:spcPts val="1800"/>
              </a:spcAft>
              <a:buClr>
                <a:srgbClr val="0070C0"/>
              </a:buClr>
              <a:buSzPct val="110000"/>
              <a:buFont typeface="Wingdings" panose="05000000000000000000" pitchFamily="2" charset="2"/>
              <a:buChar char="§"/>
            </a:pPr>
            <a:r>
              <a:rPr lang="en-US" altLang="en-US" b="1" dirty="0" smtClean="0">
                <a:latin typeface="Calibri" panose="020F0502020204030204" pitchFamily="34" charset="0"/>
              </a:rPr>
              <a:t>Training</a:t>
            </a:r>
          </a:p>
        </p:txBody>
      </p:sp>
      <p:pic>
        <p:nvPicPr>
          <p:cNvPr id="7173" name="Picture 2" descr="Photograph of work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456" y="2286000"/>
            <a:ext cx="3544888" cy="397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76712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11 Violations</a:t>
            </a:r>
            <a:br>
              <a:rPr lang="en-US" dirty="0" smtClean="0"/>
            </a:br>
            <a:r>
              <a:rPr lang="en-US" dirty="0" smtClean="0"/>
              <a:t>Buffalo Area Office</a:t>
            </a:r>
            <a:br>
              <a:rPr lang="en-US" dirty="0" smtClean="0"/>
            </a:br>
            <a:r>
              <a:rPr lang="en-US" sz="2000" dirty="0" smtClean="0"/>
              <a:t>FY ‘19 (Oct. 1, 2018 – Sept. 30, 2019)</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3812642789"/>
              </p:ext>
            </p:extLst>
          </p:nvPr>
        </p:nvGraphicFramePr>
        <p:xfrm>
          <a:off x="228600" y="1524000"/>
          <a:ext cx="8686801" cy="5201920"/>
        </p:xfrm>
        <a:graphic>
          <a:graphicData uri="http://schemas.openxmlformats.org/drawingml/2006/table">
            <a:tbl>
              <a:tblPr firstRow="1" bandRow="1">
                <a:tableStyleId>{8A107856-5554-42FB-B03E-39F5DBC370BA}</a:tableStyleId>
              </a:tblPr>
              <a:tblGrid>
                <a:gridCol w="762000">
                  <a:extLst>
                    <a:ext uri="{9D8B030D-6E8A-4147-A177-3AD203B41FA5}">
                      <a16:colId xmlns:a16="http://schemas.microsoft.com/office/drawing/2014/main" val="1127765224"/>
                    </a:ext>
                  </a:extLst>
                </a:gridCol>
                <a:gridCol w="1447800">
                  <a:extLst>
                    <a:ext uri="{9D8B030D-6E8A-4147-A177-3AD203B41FA5}">
                      <a16:colId xmlns:a16="http://schemas.microsoft.com/office/drawing/2014/main" val="1968380769"/>
                    </a:ext>
                  </a:extLst>
                </a:gridCol>
                <a:gridCol w="4897583">
                  <a:extLst>
                    <a:ext uri="{9D8B030D-6E8A-4147-A177-3AD203B41FA5}">
                      <a16:colId xmlns:a16="http://schemas.microsoft.com/office/drawing/2014/main" val="3397845725"/>
                    </a:ext>
                  </a:extLst>
                </a:gridCol>
                <a:gridCol w="1579418">
                  <a:extLst>
                    <a:ext uri="{9D8B030D-6E8A-4147-A177-3AD203B41FA5}">
                      <a16:colId xmlns:a16="http://schemas.microsoft.com/office/drawing/2014/main" val="1252319912"/>
                    </a:ext>
                  </a:extLst>
                </a:gridCol>
              </a:tblGrid>
              <a:tr h="370840">
                <a:tc>
                  <a:txBody>
                    <a:bodyPr/>
                    <a:lstStyle/>
                    <a:p>
                      <a:pPr algn="ctr"/>
                      <a:endParaRPr lang="en-US" dirty="0" smtClean="0"/>
                    </a:p>
                    <a:p>
                      <a:pPr algn="ctr"/>
                      <a:endParaRPr lang="en-US" dirty="0" smtClean="0"/>
                    </a:p>
                    <a:p>
                      <a:pPr algn="ctr"/>
                      <a:r>
                        <a:rPr lang="en-US" dirty="0" smtClean="0"/>
                        <a:t>Rank</a:t>
                      </a:r>
                      <a:endParaRPr lang="en-US" dirty="0"/>
                    </a:p>
                  </a:txBody>
                  <a:tcPr/>
                </a:tc>
                <a:tc>
                  <a:txBody>
                    <a:bodyPr/>
                    <a:lstStyle/>
                    <a:p>
                      <a:pPr algn="ctr"/>
                      <a:endParaRPr lang="en-US" dirty="0" smtClean="0"/>
                    </a:p>
                    <a:p>
                      <a:pPr algn="ctr"/>
                      <a:endParaRPr lang="en-US" dirty="0" smtClean="0"/>
                    </a:p>
                    <a:p>
                      <a:pPr algn="ctr"/>
                      <a:r>
                        <a:rPr lang="en-US" dirty="0" smtClean="0"/>
                        <a:t>Standard</a:t>
                      </a:r>
                      <a:endParaRPr lang="en-US" dirty="0"/>
                    </a:p>
                  </a:txBody>
                  <a:tcPr/>
                </a:tc>
                <a:tc>
                  <a:txBody>
                    <a:bodyPr/>
                    <a:lstStyle/>
                    <a:p>
                      <a:pPr algn="ctr"/>
                      <a:endParaRPr lang="en-US" dirty="0" smtClean="0"/>
                    </a:p>
                    <a:p>
                      <a:pPr algn="ctr"/>
                      <a:endParaRPr lang="en-US" dirty="0" smtClean="0"/>
                    </a:p>
                    <a:p>
                      <a:pPr algn="ctr"/>
                      <a:r>
                        <a:rPr lang="en-US" dirty="0" smtClean="0"/>
                        <a:t>Description</a:t>
                      </a:r>
                      <a:endParaRPr lang="en-US" dirty="0"/>
                    </a:p>
                  </a:txBody>
                  <a:tcPr/>
                </a:tc>
                <a:tc>
                  <a:txBody>
                    <a:bodyPr/>
                    <a:lstStyle/>
                    <a:p>
                      <a:pPr algn="ctr"/>
                      <a:r>
                        <a:rPr lang="en-US" dirty="0" smtClean="0"/>
                        <a:t>Avg.</a:t>
                      </a:r>
                    </a:p>
                    <a:p>
                      <a:pPr algn="ctr"/>
                      <a:r>
                        <a:rPr lang="en-US" dirty="0" smtClean="0"/>
                        <a:t>Penalty per violation</a:t>
                      </a:r>
                      <a:endParaRPr lang="en-US" dirty="0"/>
                    </a:p>
                  </a:txBody>
                  <a:tcPr/>
                </a:tc>
                <a:extLst>
                  <a:ext uri="{0D108BD9-81ED-4DB2-BD59-A6C34878D82A}">
                    <a16:rowId xmlns:a16="http://schemas.microsoft.com/office/drawing/2014/main" val="1449256068"/>
                  </a:ext>
                </a:extLst>
              </a:tr>
              <a:tr h="370840">
                <a:tc>
                  <a:txBody>
                    <a:bodyPr/>
                    <a:lstStyle/>
                    <a:p>
                      <a:pPr algn="ctr"/>
                      <a:r>
                        <a:rPr lang="en-US" sz="1600" dirty="0" smtClean="0"/>
                        <a:t>1</a:t>
                      </a:r>
                      <a:endParaRPr lang="en-US" sz="1600" dirty="0"/>
                    </a:p>
                  </a:txBody>
                  <a:tcPr/>
                </a:tc>
                <a:tc>
                  <a:txBody>
                    <a:bodyPr/>
                    <a:lstStyle/>
                    <a:p>
                      <a:r>
                        <a:rPr lang="en-US" sz="1600" dirty="0" smtClean="0"/>
                        <a:t>1926.501</a:t>
                      </a:r>
                      <a:endParaRPr lang="en-US" sz="1600" dirty="0"/>
                    </a:p>
                  </a:txBody>
                  <a:tcPr/>
                </a:tc>
                <a:tc>
                  <a:txBody>
                    <a:bodyPr/>
                    <a:lstStyle/>
                    <a:p>
                      <a:r>
                        <a:rPr lang="en-US" sz="1600" dirty="0" smtClean="0"/>
                        <a:t>Duty to have fall protection</a:t>
                      </a:r>
                      <a:endParaRPr lang="en-US" sz="1600" dirty="0"/>
                    </a:p>
                  </a:txBody>
                  <a:tcPr/>
                </a:tc>
                <a:tc>
                  <a:txBody>
                    <a:bodyPr/>
                    <a:lstStyle/>
                    <a:p>
                      <a:pPr algn="ctr"/>
                      <a:r>
                        <a:rPr lang="en-US" sz="1600" dirty="0" smtClean="0"/>
                        <a:t>$4,064</a:t>
                      </a:r>
                      <a:endParaRPr lang="en-US" sz="1600" dirty="0"/>
                    </a:p>
                  </a:txBody>
                  <a:tcPr/>
                </a:tc>
                <a:extLst>
                  <a:ext uri="{0D108BD9-81ED-4DB2-BD59-A6C34878D82A}">
                    <a16:rowId xmlns:a16="http://schemas.microsoft.com/office/drawing/2014/main" val="501036576"/>
                  </a:ext>
                </a:extLst>
              </a:tr>
              <a:tr h="370840">
                <a:tc>
                  <a:txBody>
                    <a:bodyPr/>
                    <a:lstStyle/>
                    <a:p>
                      <a:pPr algn="ctr"/>
                      <a:r>
                        <a:rPr lang="en-US" sz="1600" dirty="0" smtClean="0"/>
                        <a:t>2</a:t>
                      </a:r>
                      <a:endParaRPr lang="en-US" sz="1600" dirty="0"/>
                    </a:p>
                  </a:txBody>
                  <a:tcPr/>
                </a:tc>
                <a:tc>
                  <a:txBody>
                    <a:bodyPr/>
                    <a:lstStyle/>
                    <a:p>
                      <a:r>
                        <a:rPr lang="en-US" sz="1600" dirty="0" smtClean="0"/>
                        <a:t>1910.147</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The control of hazardous</a:t>
                      </a:r>
                      <a:r>
                        <a:rPr lang="en-US" sz="1600" baseline="0" dirty="0" smtClean="0"/>
                        <a:t> energy (LOTO)</a:t>
                      </a:r>
                      <a:endParaRPr lang="en-US" sz="1600" dirty="0"/>
                    </a:p>
                  </a:txBody>
                  <a:tcPr/>
                </a:tc>
                <a:tc>
                  <a:txBody>
                    <a:bodyPr/>
                    <a:lstStyle/>
                    <a:p>
                      <a:pPr algn="ctr"/>
                      <a:r>
                        <a:rPr lang="en-US" sz="1600" dirty="0" smtClean="0"/>
                        <a:t>$6,042</a:t>
                      </a:r>
                      <a:endParaRPr lang="en-US" sz="1600" dirty="0"/>
                    </a:p>
                  </a:txBody>
                  <a:tcPr/>
                </a:tc>
                <a:extLst>
                  <a:ext uri="{0D108BD9-81ED-4DB2-BD59-A6C34878D82A}">
                    <a16:rowId xmlns:a16="http://schemas.microsoft.com/office/drawing/2014/main" val="469580142"/>
                  </a:ext>
                </a:extLst>
              </a:tr>
              <a:tr h="370840">
                <a:tc>
                  <a:txBody>
                    <a:bodyPr/>
                    <a:lstStyle/>
                    <a:p>
                      <a:pPr algn="ctr"/>
                      <a:r>
                        <a:rPr lang="en-US" sz="1600" dirty="0" smtClean="0"/>
                        <a:t>3</a:t>
                      </a:r>
                      <a:endParaRPr lang="en-US" sz="1600" dirty="0"/>
                    </a:p>
                  </a:txBody>
                  <a:tcPr/>
                </a:tc>
                <a:tc>
                  <a:txBody>
                    <a:bodyPr/>
                    <a:lstStyle/>
                    <a:p>
                      <a:r>
                        <a:rPr lang="en-US" sz="1600" dirty="0" smtClean="0"/>
                        <a:t>1910.1200</a:t>
                      </a:r>
                      <a:endParaRPr lang="en-US" sz="1600" dirty="0"/>
                    </a:p>
                  </a:txBody>
                  <a:tcPr/>
                </a:tc>
                <a:tc>
                  <a:txBody>
                    <a:bodyPr/>
                    <a:lstStyle/>
                    <a:p>
                      <a:r>
                        <a:rPr lang="en-US" sz="1600" dirty="0" smtClean="0"/>
                        <a:t>Hazard communication </a:t>
                      </a:r>
                      <a:endParaRPr lang="en-US" sz="1600" dirty="0"/>
                    </a:p>
                  </a:txBody>
                  <a:tcPr/>
                </a:tc>
                <a:tc>
                  <a:txBody>
                    <a:bodyPr/>
                    <a:lstStyle/>
                    <a:p>
                      <a:pPr algn="ctr"/>
                      <a:r>
                        <a:rPr lang="en-US" sz="1600" dirty="0" smtClean="0"/>
                        <a:t>$1,338</a:t>
                      </a:r>
                      <a:endParaRPr lang="en-US" sz="1600" dirty="0"/>
                    </a:p>
                  </a:txBody>
                  <a:tcPr/>
                </a:tc>
                <a:extLst>
                  <a:ext uri="{0D108BD9-81ED-4DB2-BD59-A6C34878D82A}">
                    <a16:rowId xmlns:a16="http://schemas.microsoft.com/office/drawing/2014/main" val="1734156295"/>
                  </a:ext>
                </a:extLst>
              </a:tr>
              <a:tr h="370840">
                <a:tc>
                  <a:txBody>
                    <a:bodyPr/>
                    <a:lstStyle/>
                    <a:p>
                      <a:pPr algn="ctr"/>
                      <a:r>
                        <a:rPr lang="en-US" sz="1600" dirty="0" smtClean="0"/>
                        <a:t>4</a:t>
                      </a:r>
                      <a:endParaRPr lang="en-US" sz="1600" dirty="0"/>
                    </a:p>
                  </a:txBody>
                  <a:tcPr/>
                </a:tc>
                <a:tc>
                  <a:txBody>
                    <a:bodyPr/>
                    <a:lstStyle/>
                    <a:p>
                      <a:r>
                        <a:rPr lang="en-US" sz="1600" dirty="0" smtClean="0"/>
                        <a:t>1926.451</a:t>
                      </a:r>
                      <a:endParaRPr lang="en-US" sz="1600" dirty="0"/>
                    </a:p>
                  </a:txBody>
                  <a:tcPr/>
                </a:tc>
                <a:tc>
                  <a:txBody>
                    <a:bodyPr/>
                    <a:lstStyle/>
                    <a:p>
                      <a:r>
                        <a:rPr lang="en-US" sz="1600" dirty="0" smtClean="0"/>
                        <a:t>Scaffolds, General</a:t>
                      </a:r>
                      <a:r>
                        <a:rPr lang="en-US" sz="1600" baseline="0" dirty="0" smtClean="0"/>
                        <a:t> requirements</a:t>
                      </a:r>
                      <a:endParaRPr lang="en-US" sz="1600" dirty="0"/>
                    </a:p>
                  </a:txBody>
                  <a:tcPr/>
                </a:tc>
                <a:tc>
                  <a:txBody>
                    <a:bodyPr/>
                    <a:lstStyle/>
                    <a:p>
                      <a:pPr algn="ctr"/>
                      <a:r>
                        <a:rPr lang="en-US" sz="1600" dirty="0" smtClean="0"/>
                        <a:t>$3,239</a:t>
                      </a:r>
                      <a:endParaRPr lang="en-US" sz="1600" dirty="0"/>
                    </a:p>
                  </a:txBody>
                  <a:tcPr/>
                </a:tc>
                <a:extLst>
                  <a:ext uri="{0D108BD9-81ED-4DB2-BD59-A6C34878D82A}">
                    <a16:rowId xmlns:a16="http://schemas.microsoft.com/office/drawing/2014/main" val="1082651151"/>
                  </a:ext>
                </a:extLst>
              </a:tr>
              <a:tr h="370840">
                <a:tc>
                  <a:txBody>
                    <a:bodyPr/>
                    <a:lstStyle/>
                    <a:p>
                      <a:pPr algn="ctr"/>
                      <a:r>
                        <a:rPr lang="en-US" sz="1600" dirty="0" smtClean="0"/>
                        <a:t>5</a:t>
                      </a:r>
                      <a:endParaRPr lang="en-US" sz="1600" dirty="0"/>
                    </a:p>
                  </a:txBody>
                  <a:tcPr/>
                </a:tc>
                <a:tc>
                  <a:txBody>
                    <a:bodyPr/>
                    <a:lstStyle/>
                    <a:p>
                      <a:r>
                        <a:rPr lang="en-US" sz="1600" dirty="0" smtClean="0"/>
                        <a:t>1910.1053</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Ladders</a:t>
                      </a:r>
                    </a:p>
                  </a:txBody>
                  <a:tcPr/>
                </a:tc>
                <a:tc>
                  <a:txBody>
                    <a:bodyPr/>
                    <a:lstStyle/>
                    <a:p>
                      <a:pPr algn="ctr"/>
                      <a:r>
                        <a:rPr lang="en-US" sz="1600" dirty="0" smtClean="0"/>
                        <a:t>$2,116</a:t>
                      </a:r>
                      <a:endParaRPr lang="en-US" sz="1600" dirty="0"/>
                    </a:p>
                  </a:txBody>
                  <a:tcPr/>
                </a:tc>
                <a:extLst>
                  <a:ext uri="{0D108BD9-81ED-4DB2-BD59-A6C34878D82A}">
                    <a16:rowId xmlns:a16="http://schemas.microsoft.com/office/drawing/2014/main" val="670084108"/>
                  </a:ext>
                </a:extLst>
              </a:tr>
              <a:tr h="370840">
                <a:tc>
                  <a:txBody>
                    <a:bodyPr/>
                    <a:lstStyle/>
                    <a:p>
                      <a:pPr algn="ctr"/>
                      <a:r>
                        <a:rPr lang="en-US" sz="1600" dirty="0" smtClean="0"/>
                        <a:t>6</a:t>
                      </a:r>
                      <a:endParaRPr lang="en-US" sz="1600" dirty="0"/>
                    </a:p>
                  </a:txBody>
                  <a:tcPr/>
                </a:tc>
                <a:tc>
                  <a:txBody>
                    <a:bodyPr/>
                    <a:lstStyle/>
                    <a:p>
                      <a:r>
                        <a:rPr lang="en-US" sz="1600" dirty="0" smtClean="0"/>
                        <a:t>1926.100</a:t>
                      </a:r>
                      <a:endParaRPr lang="en-US" sz="1600" dirty="0"/>
                    </a:p>
                  </a:txBody>
                  <a:tcPr/>
                </a:tc>
                <a:tc>
                  <a:txBody>
                    <a:bodyPr/>
                    <a:lstStyle/>
                    <a:p>
                      <a:r>
                        <a:rPr lang="en-US" sz="1600" dirty="0" smtClean="0"/>
                        <a:t>Head protection</a:t>
                      </a:r>
                      <a:endParaRPr lang="en-US" sz="1600" dirty="0"/>
                    </a:p>
                  </a:txBody>
                  <a:tcPr/>
                </a:tc>
                <a:tc>
                  <a:txBody>
                    <a:bodyPr/>
                    <a:lstStyle/>
                    <a:p>
                      <a:pPr algn="ctr"/>
                      <a:r>
                        <a:rPr lang="en-US" sz="1600" dirty="0" smtClean="0"/>
                        <a:t>$1,771</a:t>
                      </a:r>
                      <a:endParaRPr lang="en-US" sz="1600" dirty="0"/>
                    </a:p>
                  </a:txBody>
                  <a:tcPr/>
                </a:tc>
                <a:extLst>
                  <a:ext uri="{0D108BD9-81ED-4DB2-BD59-A6C34878D82A}">
                    <a16:rowId xmlns:a16="http://schemas.microsoft.com/office/drawing/2014/main" val="1747887607"/>
                  </a:ext>
                </a:extLst>
              </a:tr>
              <a:tr h="370840">
                <a:tc>
                  <a:txBody>
                    <a:bodyPr/>
                    <a:lstStyle/>
                    <a:p>
                      <a:pPr algn="ctr"/>
                      <a:r>
                        <a:rPr lang="en-US" sz="1600" dirty="0" smtClean="0"/>
                        <a:t>7</a:t>
                      </a:r>
                      <a:endParaRPr lang="en-US" sz="1600" dirty="0"/>
                    </a:p>
                  </a:txBody>
                  <a:tcPr/>
                </a:tc>
                <a:tc>
                  <a:txBody>
                    <a:bodyPr/>
                    <a:lstStyle/>
                    <a:p>
                      <a:r>
                        <a:rPr lang="en-US" sz="1600" dirty="0" smtClean="0"/>
                        <a:t>1910.134 </a:t>
                      </a:r>
                      <a:endParaRPr lang="en-US" sz="1600" dirty="0"/>
                    </a:p>
                  </a:txBody>
                  <a:tcPr/>
                </a:tc>
                <a:tc>
                  <a:txBody>
                    <a:bodyPr/>
                    <a:lstStyle/>
                    <a:p>
                      <a:r>
                        <a:rPr lang="en-US" sz="1600" dirty="0" smtClean="0"/>
                        <a:t>Respiratory protection</a:t>
                      </a:r>
                      <a:endParaRPr lang="en-US" sz="1600" dirty="0"/>
                    </a:p>
                  </a:txBody>
                  <a:tcPr/>
                </a:tc>
                <a:tc>
                  <a:txBody>
                    <a:bodyPr/>
                    <a:lstStyle/>
                    <a:p>
                      <a:pPr algn="ctr"/>
                      <a:r>
                        <a:rPr lang="en-US" sz="1600" dirty="0" smtClean="0"/>
                        <a:t>$1,327</a:t>
                      </a:r>
                      <a:endParaRPr lang="en-US" sz="1600" dirty="0"/>
                    </a:p>
                  </a:txBody>
                  <a:tcPr/>
                </a:tc>
                <a:extLst>
                  <a:ext uri="{0D108BD9-81ED-4DB2-BD59-A6C34878D82A}">
                    <a16:rowId xmlns:a16="http://schemas.microsoft.com/office/drawing/2014/main" val="917214827"/>
                  </a:ext>
                </a:extLst>
              </a:tr>
              <a:tr h="370840">
                <a:tc>
                  <a:txBody>
                    <a:bodyPr/>
                    <a:lstStyle/>
                    <a:p>
                      <a:pPr algn="ctr"/>
                      <a:endParaRPr lang="en-US" sz="1600" dirty="0" smtClean="0"/>
                    </a:p>
                    <a:p>
                      <a:pPr algn="ctr"/>
                      <a:r>
                        <a:rPr lang="en-US" sz="1600" dirty="0" smtClean="0"/>
                        <a:t>8</a:t>
                      </a:r>
                      <a:endParaRPr lang="en-US" sz="1600" dirty="0"/>
                    </a:p>
                  </a:txBody>
                  <a:tcPr/>
                </a:tc>
                <a:tc>
                  <a:txBody>
                    <a:bodyPr/>
                    <a:lstStyle/>
                    <a:p>
                      <a:endParaRPr lang="en-US" sz="1600" dirty="0" smtClean="0"/>
                    </a:p>
                    <a:p>
                      <a:r>
                        <a:rPr lang="en-US" sz="1600" dirty="0" smtClean="0"/>
                        <a:t>1910.303</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Electrical, Wiring methods, components, and equipment for general</a:t>
                      </a:r>
                      <a:r>
                        <a:rPr lang="en-US" sz="1600" baseline="0" dirty="0" smtClean="0"/>
                        <a:t> use</a:t>
                      </a:r>
                      <a:endParaRPr lang="en-US" sz="1600" dirty="0" smtClean="0"/>
                    </a:p>
                  </a:txBody>
                  <a:tcPr/>
                </a:tc>
                <a:tc>
                  <a:txBody>
                    <a:bodyPr/>
                    <a:lstStyle/>
                    <a:p>
                      <a:pPr algn="ctr"/>
                      <a:endParaRPr lang="en-US" sz="1600" dirty="0" smtClean="0"/>
                    </a:p>
                    <a:p>
                      <a:pPr algn="ctr"/>
                      <a:r>
                        <a:rPr lang="en-US" sz="1600" dirty="0" smtClean="0"/>
                        <a:t>$3,281</a:t>
                      </a:r>
                      <a:endParaRPr lang="en-US" sz="1600" dirty="0"/>
                    </a:p>
                  </a:txBody>
                  <a:tcPr/>
                </a:tc>
                <a:extLst>
                  <a:ext uri="{0D108BD9-81ED-4DB2-BD59-A6C34878D82A}">
                    <a16:rowId xmlns:a16="http://schemas.microsoft.com/office/drawing/2014/main" val="2268722658"/>
                  </a:ext>
                </a:extLst>
              </a:tr>
              <a:tr h="370840">
                <a:tc>
                  <a:txBody>
                    <a:bodyPr/>
                    <a:lstStyle/>
                    <a:p>
                      <a:pPr algn="ctr"/>
                      <a:r>
                        <a:rPr lang="en-US" sz="1600" dirty="0" smtClean="0"/>
                        <a:t>9</a:t>
                      </a:r>
                      <a:endParaRPr lang="en-US" sz="1600" dirty="0"/>
                    </a:p>
                  </a:txBody>
                  <a:tcPr/>
                </a:tc>
                <a:tc>
                  <a:txBody>
                    <a:bodyPr/>
                    <a:lstStyle/>
                    <a:p>
                      <a:r>
                        <a:rPr lang="en-US" sz="1600" dirty="0" smtClean="0"/>
                        <a:t>1910.1030</a:t>
                      </a:r>
                      <a:endParaRPr lang="en-US" sz="1600" dirty="0"/>
                    </a:p>
                  </a:txBody>
                  <a:tcPr/>
                </a:tc>
                <a:tc>
                  <a:txBody>
                    <a:bodyPr/>
                    <a:lstStyle/>
                    <a:p>
                      <a:r>
                        <a:rPr lang="en-US" sz="1600" dirty="0" err="1" smtClean="0"/>
                        <a:t>Bloodborne</a:t>
                      </a:r>
                      <a:r>
                        <a:rPr lang="en-US" sz="1600" baseline="0" dirty="0" smtClean="0"/>
                        <a:t> pathogens</a:t>
                      </a:r>
                      <a:endParaRPr lang="en-US" sz="1600" dirty="0"/>
                    </a:p>
                  </a:txBody>
                  <a:tcPr/>
                </a:tc>
                <a:tc>
                  <a:txBody>
                    <a:bodyPr/>
                    <a:lstStyle/>
                    <a:p>
                      <a:pPr algn="ctr"/>
                      <a:r>
                        <a:rPr lang="en-US" sz="1600" dirty="0" smtClean="0"/>
                        <a:t>$2,644</a:t>
                      </a:r>
                      <a:endParaRPr lang="en-US" sz="1600" dirty="0"/>
                    </a:p>
                  </a:txBody>
                  <a:tcPr/>
                </a:tc>
                <a:extLst>
                  <a:ext uri="{0D108BD9-81ED-4DB2-BD59-A6C34878D82A}">
                    <a16:rowId xmlns:a16="http://schemas.microsoft.com/office/drawing/2014/main" val="3801655429"/>
                  </a:ext>
                </a:extLst>
              </a:tr>
              <a:tr h="370840">
                <a:tc>
                  <a:txBody>
                    <a:bodyPr/>
                    <a:lstStyle/>
                    <a:p>
                      <a:pPr algn="ctr"/>
                      <a:r>
                        <a:rPr lang="en-US" sz="1600" dirty="0" smtClean="0"/>
                        <a:t>10</a:t>
                      </a:r>
                      <a:endParaRPr lang="en-US" sz="1600" dirty="0"/>
                    </a:p>
                  </a:txBody>
                  <a:tcPr/>
                </a:tc>
                <a:tc>
                  <a:txBody>
                    <a:bodyPr/>
                    <a:lstStyle/>
                    <a:p>
                      <a:r>
                        <a:rPr lang="en-US" sz="1600" dirty="0" smtClean="0"/>
                        <a:t>1910.212</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Machine guarding, General requirements</a:t>
                      </a:r>
                      <a:endParaRPr lang="en-US" sz="1600" dirty="0"/>
                    </a:p>
                  </a:txBody>
                  <a:tcPr/>
                </a:tc>
                <a:tc>
                  <a:txBody>
                    <a:bodyPr/>
                    <a:lstStyle/>
                    <a:p>
                      <a:pPr algn="ctr"/>
                      <a:r>
                        <a:rPr lang="en-US" sz="1600" dirty="0" smtClean="0"/>
                        <a:t>$12,397</a:t>
                      </a:r>
                      <a:endParaRPr lang="en-US" sz="1600" dirty="0"/>
                    </a:p>
                  </a:txBody>
                  <a:tcPr/>
                </a:tc>
                <a:extLst>
                  <a:ext uri="{0D108BD9-81ED-4DB2-BD59-A6C34878D82A}">
                    <a16:rowId xmlns:a16="http://schemas.microsoft.com/office/drawing/2014/main" val="2921319102"/>
                  </a:ext>
                </a:extLst>
              </a:tr>
              <a:tr h="370840">
                <a:tc>
                  <a:txBody>
                    <a:bodyPr/>
                    <a:lstStyle/>
                    <a:p>
                      <a:pPr algn="ctr"/>
                      <a:r>
                        <a:rPr lang="en-US" sz="1600" dirty="0" smtClean="0"/>
                        <a:t>11</a:t>
                      </a:r>
                      <a:endParaRPr lang="en-US" sz="1600" dirty="0"/>
                    </a:p>
                  </a:txBody>
                  <a:tcPr/>
                </a:tc>
                <a:tc>
                  <a:txBody>
                    <a:bodyPr/>
                    <a:lstStyle/>
                    <a:p>
                      <a:r>
                        <a:rPr lang="en-US" sz="1600" dirty="0" smtClean="0"/>
                        <a:t>1926.1101</a:t>
                      </a:r>
                      <a:endParaRPr lang="en-US" sz="1600" dirty="0"/>
                    </a:p>
                  </a:txBody>
                  <a:tcPr/>
                </a:tc>
                <a:tc>
                  <a:txBody>
                    <a:bodyPr/>
                    <a:lstStyle/>
                    <a:p>
                      <a:r>
                        <a:rPr lang="en-US" sz="1600" dirty="0" smtClean="0"/>
                        <a:t>Asbestos</a:t>
                      </a:r>
                      <a:endParaRPr lang="en-US" sz="1600" dirty="0"/>
                    </a:p>
                  </a:txBody>
                  <a:tcPr/>
                </a:tc>
                <a:tc>
                  <a:txBody>
                    <a:bodyPr/>
                    <a:lstStyle/>
                    <a:p>
                      <a:pPr algn="ctr"/>
                      <a:r>
                        <a:rPr lang="en-US" sz="1600" dirty="0" smtClean="0"/>
                        <a:t>$8,799</a:t>
                      </a:r>
                      <a:endParaRPr lang="en-US" sz="1600" dirty="0"/>
                    </a:p>
                  </a:txBody>
                  <a:tcPr/>
                </a:tc>
                <a:extLst>
                  <a:ext uri="{0D108BD9-81ED-4DB2-BD59-A6C34878D82A}">
                    <a16:rowId xmlns:a16="http://schemas.microsoft.com/office/drawing/2014/main" val="2549356655"/>
                  </a:ext>
                </a:extLst>
              </a:tr>
            </a:tbl>
          </a:graphicData>
        </a:graphic>
      </p:graphicFrame>
    </p:spTree>
    <p:extLst>
      <p:ext uri="{BB962C8B-B14F-4D97-AF65-F5344CB8AC3E}">
        <p14:creationId xmlns:p14="http://schemas.microsoft.com/office/powerpoint/2010/main" val="31204595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848600" cy="1143000"/>
          </a:xfrm>
        </p:spPr>
        <p:txBody>
          <a:bodyPr/>
          <a:lstStyle/>
          <a:p>
            <a:r>
              <a:rPr lang="en-US" sz="2800" dirty="0" smtClean="0"/>
              <a:t>Top 10 Construction Violations</a:t>
            </a:r>
            <a:r>
              <a:rPr lang="en-US" sz="2800" dirty="0"/>
              <a:t> </a:t>
            </a:r>
            <a:r>
              <a:rPr lang="en-US" sz="2800" dirty="0" smtClean="0"/>
              <a:t>in WNY</a:t>
            </a:r>
            <a:r>
              <a:rPr lang="en-US" dirty="0" smtClean="0"/>
              <a:t/>
            </a:r>
            <a:br>
              <a:rPr lang="en-US" dirty="0" smtClean="0"/>
            </a:br>
            <a:r>
              <a:rPr lang="en-US" sz="2000" dirty="0" smtClean="0"/>
              <a:t>FY ‘19 (Oct. 1, 2018-Sept. 30, 2019)</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378482275"/>
              </p:ext>
            </p:extLst>
          </p:nvPr>
        </p:nvGraphicFramePr>
        <p:xfrm>
          <a:off x="-1" y="936997"/>
          <a:ext cx="9144002" cy="5913120"/>
        </p:xfrm>
        <a:graphic>
          <a:graphicData uri="http://schemas.openxmlformats.org/drawingml/2006/table">
            <a:tbl>
              <a:tblPr firstRow="1" bandRow="1">
                <a:tableStyleId>{8A107856-5554-42FB-B03E-39F5DBC370BA}</a:tableStyleId>
              </a:tblPr>
              <a:tblGrid>
                <a:gridCol w="703386">
                  <a:extLst>
                    <a:ext uri="{9D8B030D-6E8A-4147-A177-3AD203B41FA5}">
                      <a16:colId xmlns:a16="http://schemas.microsoft.com/office/drawing/2014/main" val="1042658582"/>
                    </a:ext>
                  </a:extLst>
                </a:gridCol>
                <a:gridCol w="1641231">
                  <a:extLst>
                    <a:ext uri="{9D8B030D-6E8A-4147-A177-3AD203B41FA5}">
                      <a16:colId xmlns:a16="http://schemas.microsoft.com/office/drawing/2014/main" val="1521854386"/>
                    </a:ext>
                  </a:extLst>
                </a:gridCol>
                <a:gridCol w="5548922">
                  <a:extLst>
                    <a:ext uri="{9D8B030D-6E8A-4147-A177-3AD203B41FA5}">
                      <a16:colId xmlns:a16="http://schemas.microsoft.com/office/drawing/2014/main" val="1392849764"/>
                    </a:ext>
                  </a:extLst>
                </a:gridCol>
                <a:gridCol w="1250463">
                  <a:extLst>
                    <a:ext uri="{9D8B030D-6E8A-4147-A177-3AD203B41FA5}">
                      <a16:colId xmlns:a16="http://schemas.microsoft.com/office/drawing/2014/main" val="3154130085"/>
                    </a:ext>
                  </a:extLst>
                </a:gridCol>
              </a:tblGrid>
              <a:tr h="723207">
                <a:tc>
                  <a:txBody>
                    <a:bodyPr/>
                    <a:lstStyle/>
                    <a:p>
                      <a:pPr algn="ctr"/>
                      <a:endParaRPr lang="en-US" sz="1400" dirty="0" smtClean="0"/>
                    </a:p>
                    <a:p>
                      <a:pPr algn="ctr"/>
                      <a:endParaRPr lang="en-US" sz="1400" dirty="0" smtClean="0"/>
                    </a:p>
                    <a:p>
                      <a:pPr algn="ctr"/>
                      <a:r>
                        <a:rPr lang="en-US" sz="1400" dirty="0" smtClean="0"/>
                        <a:t>Rank</a:t>
                      </a:r>
                      <a:endParaRPr lang="en-US" sz="1400" dirty="0"/>
                    </a:p>
                  </a:txBody>
                  <a:tcPr/>
                </a:tc>
                <a:tc>
                  <a:txBody>
                    <a:bodyPr/>
                    <a:lstStyle/>
                    <a:p>
                      <a:pPr algn="ctr"/>
                      <a:endParaRPr lang="en-US" sz="1400" dirty="0" smtClean="0"/>
                    </a:p>
                    <a:p>
                      <a:pPr algn="ctr"/>
                      <a:endParaRPr lang="en-US" sz="1400" dirty="0" smtClean="0"/>
                    </a:p>
                    <a:p>
                      <a:pPr algn="ctr"/>
                      <a:r>
                        <a:rPr lang="en-US" sz="1400" dirty="0" smtClean="0"/>
                        <a:t>Standard</a:t>
                      </a:r>
                      <a:endParaRPr lang="en-US" sz="1400" dirty="0"/>
                    </a:p>
                  </a:txBody>
                  <a:tcPr/>
                </a:tc>
                <a:tc>
                  <a:txBody>
                    <a:bodyPr/>
                    <a:lstStyle/>
                    <a:p>
                      <a:pPr algn="ctr"/>
                      <a:endParaRPr lang="en-US" sz="1400" dirty="0" smtClean="0"/>
                    </a:p>
                    <a:p>
                      <a:pPr algn="ctr"/>
                      <a:endParaRPr lang="en-US" sz="1400" dirty="0" smtClean="0"/>
                    </a:p>
                    <a:p>
                      <a:pPr algn="ctr"/>
                      <a:r>
                        <a:rPr lang="en-US" sz="1400" dirty="0" smtClean="0"/>
                        <a:t>Description</a:t>
                      </a:r>
                      <a:endParaRPr lang="en-US" sz="1400" dirty="0"/>
                    </a:p>
                  </a:txBody>
                  <a:tcPr/>
                </a:tc>
                <a:tc>
                  <a:txBody>
                    <a:bodyPr/>
                    <a:lstStyle/>
                    <a:p>
                      <a:pPr algn="ctr"/>
                      <a:r>
                        <a:rPr lang="en-US" sz="1400" dirty="0" smtClean="0"/>
                        <a:t>Avg.</a:t>
                      </a:r>
                    </a:p>
                    <a:p>
                      <a:pPr algn="ctr"/>
                      <a:r>
                        <a:rPr lang="en-US" sz="1400" dirty="0" smtClean="0"/>
                        <a:t>Penalty per violation</a:t>
                      </a:r>
                      <a:endParaRPr lang="en-US" sz="1400" dirty="0"/>
                    </a:p>
                  </a:txBody>
                  <a:tcPr/>
                </a:tc>
                <a:extLst>
                  <a:ext uri="{0D108BD9-81ED-4DB2-BD59-A6C34878D82A}">
                    <a16:rowId xmlns:a16="http://schemas.microsoft.com/office/drawing/2014/main" val="2766478357"/>
                  </a:ext>
                </a:extLst>
              </a:tr>
              <a:tr h="518160">
                <a:tc>
                  <a:txBody>
                    <a:bodyPr/>
                    <a:lstStyle/>
                    <a:p>
                      <a:pPr algn="ctr"/>
                      <a:endParaRPr lang="en-US" sz="1400" dirty="0" smtClean="0"/>
                    </a:p>
                    <a:p>
                      <a:pPr algn="ctr"/>
                      <a:r>
                        <a:rPr lang="en-US" sz="1400" dirty="0" smtClean="0"/>
                        <a:t>1</a:t>
                      </a:r>
                      <a:endParaRPr lang="en-US" sz="1400" dirty="0"/>
                    </a:p>
                  </a:txBody>
                  <a:tcPr/>
                </a:tc>
                <a:tc>
                  <a:txBody>
                    <a:bodyPr/>
                    <a:lstStyle/>
                    <a:p>
                      <a:endParaRPr lang="en-US" sz="1400" dirty="0" smtClean="0"/>
                    </a:p>
                    <a:p>
                      <a:r>
                        <a:rPr lang="en-US" sz="1400" dirty="0" smtClean="0"/>
                        <a:t>1926.501(b)(11)</a:t>
                      </a:r>
                      <a:endParaRPr lang="en-US" sz="1400" dirty="0"/>
                    </a:p>
                  </a:txBody>
                  <a:tcPr/>
                </a:tc>
                <a:tc>
                  <a:txBody>
                    <a:bodyPr/>
                    <a:lstStyle/>
                    <a:p>
                      <a:r>
                        <a:rPr lang="en-US" sz="1400" dirty="0" smtClean="0"/>
                        <a:t>Lack</a:t>
                      </a:r>
                      <a:r>
                        <a:rPr lang="en-US" sz="1400" baseline="0" dirty="0" smtClean="0"/>
                        <a:t> of </a:t>
                      </a:r>
                      <a:r>
                        <a:rPr lang="en-US" sz="1400" dirty="0" smtClean="0"/>
                        <a:t>fall protection</a:t>
                      </a:r>
                      <a:r>
                        <a:rPr lang="en-US" sz="1400" baseline="0" dirty="0" smtClean="0"/>
                        <a:t> while working </a:t>
                      </a:r>
                      <a:r>
                        <a:rPr lang="en-US" sz="1400" dirty="0" smtClean="0"/>
                        <a:t> on steep roofs ≥6 feet above a lower level </a:t>
                      </a:r>
                      <a:endParaRPr lang="en-US" sz="1400" dirty="0"/>
                    </a:p>
                  </a:txBody>
                  <a:tcPr/>
                </a:tc>
                <a:tc>
                  <a:txBody>
                    <a:bodyPr/>
                    <a:lstStyle/>
                    <a:p>
                      <a:pPr algn="ctr"/>
                      <a:endParaRPr lang="en-US" sz="1400" dirty="0" smtClean="0"/>
                    </a:p>
                    <a:p>
                      <a:pPr algn="ctr"/>
                      <a:r>
                        <a:rPr lang="en-US" sz="1400" dirty="0" smtClean="0"/>
                        <a:t>$4,864</a:t>
                      </a:r>
                      <a:endParaRPr lang="en-US" sz="1400" dirty="0"/>
                    </a:p>
                  </a:txBody>
                  <a:tcPr/>
                </a:tc>
                <a:extLst>
                  <a:ext uri="{0D108BD9-81ED-4DB2-BD59-A6C34878D82A}">
                    <a16:rowId xmlns:a16="http://schemas.microsoft.com/office/drawing/2014/main" val="1115787237"/>
                  </a:ext>
                </a:extLst>
              </a:tr>
              <a:tr h="518160">
                <a:tc>
                  <a:txBody>
                    <a:bodyPr/>
                    <a:lstStyle/>
                    <a:p>
                      <a:pPr algn="ctr"/>
                      <a:endParaRPr lang="en-US" sz="1400" dirty="0" smtClean="0"/>
                    </a:p>
                    <a:p>
                      <a:pPr algn="ctr"/>
                      <a:r>
                        <a:rPr lang="en-US" sz="1400" dirty="0" smtClean="0"/>
                        <a:t>2</a:t>
                      </a:r>
                      <a:endParaRPr lang="en-US" sz="1400" dirty="0"/>
                    </a:p>
                  </a:txBody>
                  <a:tcPr/>
                </a:tc>
                <a:tc>
                  <a:txBody>
                    <a:bodyPr/>
                    <a:lstStyle/>
                    <a:p>
                      <a:endParaRPr lang="en-US" sz="1400" dirty="0" smtClean="0"/>
                    </a:p>
                    <a:p>
                      <a:r>
                        <a:rPr lang="en-US" sz="1400" dirty="0" smtClean="0"/>
                        <a:t>1926.100(a)</a:t>
                      </a:r>
                      <a:endParaRPr lang="en-US" sz="1400" dirty="0"/>
                    </a:p>
                  </a:txBody>
                  <a:tcPr/>
                </a:tc>
                <a:tc>
                  <a:txBody>
                    <a:bodyPr/>
                    <a:lstStyle/>
                    <a:p>
                      <a:r>
                        <a:rPr lang="en-US" sz="1400" dirty="0" smtClean="0"/>
                        <a:t>No hard hats worn when there were impact, falling or flying object or electrical shock and burn hazards</a:t>
                      </a:r>
                      <a:endParaRPr lang="en-US" sz="1400" dirty="0"/>
                    </a:p>
                  </a:txBody>
                  <a:tcPr/>
                </a:tc>
                <a:tc>
                  <a:txBody>
                    <a:bodyPr/>
                    <a:lstStyle/>
                    <a:p>
                      <a:pPr algn="ctr"/>
                      <a:endParaRPr lang="en-US" sz="1400" dirty="0" smtClean="0"/>
                    </a:p>
                    <a:p>
                      <a:pPr algn="ctr"/>
                      <a:r>
                        <a:rPr lang="en-US" sz="1400" dirty="0" smtClean="0"/>
                        <a:t>$1,771</a:t>
                      </a:r>
                      <a:endParaRPr lang="en-US" sz="1400" dirty="0"/>
                    </a:p>
                  </a:txBody>
                  <a:tcPr/>
                </a:tc>
                <a:extLst>
                  <a:ext uri="{0D108BD9-81ED-4DB2-BD59-A6C34878D82A}">
                    <a16:rowId xmlns:a16="http://schemas.microsoft.com/office/drawing/2014/main" val="2479692752"/>
                  </a:ext>
                </a:extLst>
              </a:tr>
              <a:tr h="518160">
                <a:tc>
                  <a:txBody>
                    <a:bodyPr/>
                    <a:lstStyle/>
                    <a:p>
                      <a:pPr algn="ctr"/>
                      <a:endParaRPr lang="en-US" sz="1400" dirty="0" smtClean="0"/>
                    </a:p>
                    <a:p>
                      <a:pPr algn="ctr"/>
                      <a:r>
                        <a:rPr lang="en-US" sz="1400" dirty="0" smtClean="0"/>
                        <a:t>3</a:t>
                      </a:r>
                      <a:endParaRPr lang="en-US" sz="1400" dirty="0"/>
                    </a:p>
                  </a:txBody>
                  <a:tcPr/>
                </a:tc>
                <a:tc>
                  <a:txBody>
                    <a:bodyPr/>
                    <a:lstStyle/>
                    <a:p>
                      <a:endParaRPr lang="en-US" sz="1400" dirty="0" smtClean="0"/>
                    </a:p>
                    <a:p>
                      <a:r>
                        <a:rPr lang="en-US" sz="1400" dirty="0" smtClean="0"/>
                        <a:t>1926.1053(b)</a:t>
                      </a:r>
                      <a:endParaRPr lang="en-US" sz="1400" dirty="0"/>
                    </a:p>
                  </a:txBody>
                  <a:tcPr/>
                </a:tc>
                <a:tc>
                  <a:txBody>
                    <a:bodyPr/>
                    <a:lstStyle/>
                    <a:p>
                      <a:endParaRPr lang="en-US" sz="1400" dirty="0" smtClean="0"/>
                    </a:p>
                    <a:p>
                      <a:r>
                        <a:rPr lang="en-US" sz="1400" dirty="0" smtClean="0"/>
                        <a:t>Allowing</a:t>
                      </a:r>
                      <a:r>
                        <a:rPr lang="en-US" sz="1400" baseline="0" dirty="0" smtClean="0"/>
                        <a:t> foot traffic on pan stairs before they are poured</a:t>
                      </a:r>
                      <a:endParaRPr lang="en-US" sz="1400" dirty="0"/>
                    </a:p>
                  </a:txBody>
                  <a:tcPr/>
                </a:tc>
                <a:tc>
                  <a:txBody>
                    <a:bodyPr/>
                    <a:lstStyle/>
                    <a:p>
                      <a:pPr algn="ctr"/>
                      <a:endParaRPr lang="en-US" sz="1400" dirty="0" smtClean="0"/>
                    </a:p>
                    <a:p>
                      <a:pPr algn="ctr"/>
                      <a:r>
                        <a:rPr lang="en-US" sz="1400" dirty="0" smtClean="0"/>
                        <a:t>$2,224</a:t>
                      </a:r>
                    </a:p>
                  </a:txBody>
                  <a:tcPr/>
                </a:tc>
                <a:extLst>
                  <a:ext uri="{0D108BD9-81ED-4DB2-BD59-A6C34878D82A}">
                    <a16:rowId xmlns:a16="http://schemas.microsoft.com/office/drawing/2014/main" val="1854742253"/>
                  </a:ext>
                </a:extLst>
              </a:tr>
              <a:tr h="518160">
                <a:tc>
                  <a:txBody>
                    <a:bodyPr/>
                    <a:lstStyle/>
                    <a:p>
                      <a:pPr algn="ctr"/>
                      <a:endParaRPr lang="en-US" sz="1400" dirty="0" smtClean="0"/>
                    </a:p>
                    <a:p>
                      <a:pPr algn="ctr"/>
                      <a:r>
                        <a:rPr lang="en-US" sz="1400" dirty="0" smtClean="0"/>
                        <a:t>4</a:t>
                      </a:r>
                      <a:endParaRPr lang="en-US" sz="1400" dirty="0"/>
                    </a:p>
                  </a:txBody>
                  <a:tcPr/>
                </a:tc>
                <a:tc>
                  <a:txBody>
                    <a:bodyPr/>
                    <a:lstStyle/>
                    <a:p>
                      <a:endParaRPr lang="en-US" sz="1400" dirty="0" smtClean="0"/>
                    </a:p>
                    <a:p>
                      <a:r>
                        <a:rPr lang="en-US" sz="1400" dirty="0" smtClean="0"/>
                        <a:t>1926.451(g)(1)(i)</a:t>
                      </a:r>
                      <a:endParaRPr lang="en-US" sz="1400" dirty="0"/>
                    </a:p>
                  </a:txBody>
                  <a:tcPr/>
                </a:tc>
                <a:tc>
                  <a:txBody>
                    <a:bodyPr/>
                    <a:lstStyle/>
                    <a:p>
                      <a:endParaRPr lang="en-US" sz="1400" dirty="0" smtClean="0"/>
                    </a:p>
                    <a:p>
                      <a:r>
                        <a:rPr lang="en-US" sz="1400" dirty="0" smtClean="0"/>
                        <a:t>No</a:t>
                      </a:r>
                      <a:r>
                        <a:rPr lang="en-US" sz="1400" baseline="0" dirty="0" smtClean="0"/>
                        <a:t> PFAS while working from ladder jack scaffolds</a:t>
                      </a:r>
                      <a:endParaRPr lang="en-US" sz="1400" dirty="0"/>
                    </a:p>
                  </a:txBody>
                  <a:tcPr/>
                </a:tc>
                <a:tc>
                  <a:txBody>
                    <a:bodyPr/>
                    <a:lstStyle/>
                    <a:p>
                      <a:pPr algn="ctr"/>
                      <a:endParaRPr lang="en-US" sz="1400" dirty="0" smtClean="0"/>
                    </a:p>
                    <a:p>
                      <a:pPr algn="ctr"/>
                      <a:r>
                        <a:rPr lang="en-US" sz="1400" dirty="0" smtClean="0"/>
                        <a:t>$4,220</a:t>
                      </a:r>
                      <a:endParaRPr lang="en-US" sz="1400" dirty="0"/>
                    </a:p>
                  </a:txBody>
                  <a:tcPr/>
                </a:tc>
                <a:extLst>
                  <a:ext uri="{0D108BD9-81ED-4DB2-BD59-A6C34878D82A}">
                    <a16:rowId xmlns:a16="http://schemas.microsoft.com/office/drawing/2014/main" val="3401234893"/>
                  </a:ext>
                </a:extLst>
              </a:tr>
              <a:tr h="518160">
                <a:tc>
                  <a:txBody>
                    <a:bodyPr/>
                    <a:lstStyle/>
                    <a:p>
                      <a:pPr algn="ctr"/>
                      <a:endParaRPr lang="en-US" sz="1400" dirty="0" smtClean="0"/>
                    </a:p>
                    <a:p>
                      <a:pPr algn="ctr"/>
                      <a:r>
                        <a:rPr lang="en-US" sz="1400" dirty="0" smtClean="0"/>
                        <a:t>5</a:t>
                      </a:r>
                      <a:endParaRPr lang="en-US" sz="1400" dirty="0"/>
                    </a:p>
                  </a:txBody>
                  <a:tcPr/>
                </a:tc>
                <a:tc>
                  <a:txBody>
                    <a:bodyPr/>
                    <a:lstStyle/>
                    <a:p>
                      <a:endParaRPr lang="en-US" sz="1400" dirty="0" smtClean="0"/>
                    </a:p>
                    <a:p>
                      <a:r>
                        <a:rPr lang="en-US" sz="1400" dirty="0" smtClean="0"/>
                        <a:t>1926.501(b)(1)</a:t>
                      </a:r>
                      <a:endParaRPr lang="en-US" sz="1400" dirty="0"/>
                    </a:p>
                  </a:txBody>
                  <a:tcPr/>
                </a:tc>
                <a:tc>
                  <a:txBody>
                    <a:bodyPr/>
                    <a:lstStyle/>
                    <a:p>
                      <a:r>
                        <a:rPr lang="en-US" sz="1400" dirty="0" smtClean="0"/>
                        <a:t>No</a:t>
                      </a:r>
                      <a:r>
                        <a:rPr lang="en-US" sz="1400" baseline="0" dirty="0" smtClean="0"/>
                        <a:t> fall protection from walking/working surfaces ≥6 feet above a lower level</a:t>
                      </a:r>
                      <a:endParaRPr lang="en-US" sz="1400" dirty="0"/>
                    </a:p>
                  </a:txBody>
                  <a:tcPr/>
                </a:tc>
                <a:tc>
                  <a:txBody>
                    <a:bodyPr/>
                    <a:lstStyle/>
                    <a:p>
                      <a:pPr algn="ctr"/>
                      <a:endParaRPr lang="en-US" sz="1400" dirty="0" smtClean="0"/>
                    </a:p>
                    <a:p>
                      <a:pPr algn="ctr"/>
                      <a:r>
                        <a:rPr lang="en-US" sz="1400" dirty="0" smtClean="0"/>
                        <a:t>$3,935</a:t>
                      </a:r>
                      <a:endParaRPr lang="en-US" sz="1400" dirty="0"/>
                    </a:p>
                  </a:txBody>
                  <a:tcPr/>
                </a:tc>
                <a:extLst>
                  <a:ext uri="{0D108BD9-81ED-4DB2-BD59-A6C34878D82A}">
                    <a16:rowId xmlns:a16="http://schemas.microsoft.com/office/drawing/2014/main" val="2086668007"/>
                  </a:ext>
                </a:extLst>
              </a:tr>
              <a:tr h="518160">
                <a:tc>
                  <a:txBody>
                    <a:bodyPr/>
                    <a:lstStyle/>
                    <a:p>
                      <a:pPr algn="ctr"/>
                      <a:endParaRPr lang="en-US" sz="1400" dirty="0" smtClean="0"/>
                    </a:p>
                    <a:p>
                      <a:pPr algn="ctr"/>
                      <a:r>
                        <a:rPr lang="en-US" sz="1400" dirty="0" smtClean="0"/>
                        <a:t>6</a:t>
                      </a:r>
                      <a:endParaRPr lang="en-US" sz="1400" dirty="0"/>
                    </a:p>
                  </a:txBody>
                  <a:tcPr/>
                </a:tc>
                <a:tc>
                  <a:txBody>
                    <a:bodyPr/>
                    <a:lstStyle/>
                    <a:p>
                      <a:endParaRPr lang="en-US" sz="1400" dirty="0" smtClean="0"/>
                    </a:p>
                    <a:p>
                      <a:r>
                        <a:rPr lang="en-US" sz="1400" dirty="0" smtClean="0"/>
                        <a:t>1926.453(b)(2)(v)</a:t>
                      </a:r>
                      <a:endParaRPr lang="en-US" sz="1400" dirty="0"/>
                    </a:p>
                  </a:txBody>
                  <a:tcPr/>
                </a:tc>
                <a:tc>
                  <a:txBody>
                    <a:bodyPr/>
                    <a:lstStyle/>
                    <a:p>
                      <a:endParaRPr lang="en-US" sz="1400" dirty="0" smtClean="0"/>
                    </a:p>
                    <a:p>
                      <a:r>
                        <a:rPr lang="en-US" sz="1400" dirty="0" smtClean="0"/>
                        <a:t>No</a:t>
                      </a:r>
                      <a:r>
                        <a:rPr lang="en-US" sz="1400" baseline="0" dirty="0" smtClean="0"/>
                        <a:t> fall protection utilized while working from an aerial lift</a:t>
                      </a:r>
                      <a:endParaRPr lang="en-US" sz="1400" dirty="0"/>
                    </a:p>
                  </a:txBody>
                  <a:tcPr/>
                </a:tc>
                <a:tc>
                  <a:txBody>
                    <a:bodyPr/>
                    <a:lstStyle/>
                    <a:p>
                      <a:pPr algn="ctr"/>
                      <a:endParaRPr lang="en-US" sz="1400" dirty="0" smtClean="0"/>
                    </a:p>
                    <a:p>
                      <a:pPr algn="ctr"/>
                      <a:r>
                        <a:rPr lang="en-US" sz="1400" dirty="0" smtClean="0"/>
                        <a:t>$2,874</a:t>
                      </a:r>
                      <a:endParaRPr lang="en-US" sz="1400" dirty="0"/>
                    </a:p>
                  </a:txBody>
                  <a:tcPr/>
                </a:tc>
                <a:extLst>
                  <a:ext uri="{0D108BD9-81ED-4DB2-BD59-A6C34878D82A}">
                    <a16:rowId xmlns:a16="http://schemas.microsoft.com/office/drawing/2014/main" val="1421534111"/>
                  </a:ext>
                </a:extLst>
              </a:tr>
              <a:tr h="518160">
                <a:tc>
                  <a:txBody>
                    <a:bodyPr/>
                    <a:lstStyle/>
                    <a:p>
                      <a:pPr algn="ctr"/>
                      <a:endParaRPr lang="en-US" sz="1400" dirty="0" smtClean="0"/>
                    </a:p>
                    <a:p>
                      <a:pPr algn="ctr"/>
                      <a:r>
                        <a:rPr lang="en-US" sz="1400" dirty="0" smtClean="0"/>
                        <a:t>7</a:t>
                      </a:r>
                      <a:endParaRPr lang="en-US" sz="1400" dirty="0"/>
                    </a:p>
                  </a:txBody>
                  <a:tcPr/>
                </a:tc>
                <a:tc>
                  <a:txBody>
                    <a:bodyPr/>
                    <a:lstStyle/>
                    <a:p>
                      <a:endParaRPr lang="en-US" sz="1400" dirty="0" smtClean="0"/>
                    </a:p>
                    <a:p>
                      <a:r>
                        <a:rPr lang="en-US" sz="1400" dirty="0" smtClean="0"/>
                        <a:t>1926.501(b)(10)</a:t>
                      </a:r>
                      <a:endParaRPr lang="en-US" sz="1400" dirty="0"/>
                    </a:p>
                  </a:txBody>
                  <a:tcPr/>
                </a:tc>
                <a:tc>
                  <a:txBody>
                    <a:bodyPr/>
                    <a:lstStyle/>
                    <a:p>
                      <a:endParaRPr lang="en-US" sz="1400" dirty="0" smtClean="0"/>
                    </a:p>
                    <a:p>
                      <a:r>
                        <a:rPr lang="en-US" sz="1400" dirty="0" smtClean="0"/>
                        <a:t>No fall</a:t>
                      </a:r>
                      <a:r>
                        <a:rPr lang="en-US" sz="1400" baseline="0" dirty="0" smtClean="0"/>
                        <a:t> protection utilized when working from low-sloped roofs</a:t>
                      </a:r>
                      <a:endParaRPr lang="en-US" sz="1400" dirty="0"/>
                    </a:p>
                  </a:txBody>
                  <a:tcPr/>
                </a:tc>
                <a:tc>
                  <a:txBody>
                    <a:bodyPr/>
                    <a:lstStyle/>
                    <a:p>
                      <a:pPr algn="ctr"/>
                      <a:endParaRPr lang="en-US" sz="1400" dirty="0" smtClean="0"/>
                    </a:p>
                    <a:p>
                      <a:pPr algn="ctr"/>
                      <a:r>
                        <a:rPr lang="en-US" sz="1400" dirty="0" smtClean="0"/>
                        <a:t>$2,692</a:t>
                      </a:r>
                      <a:endParaRPr lang="en-US" sz="1400" dirty="0"/>
                    </a:p>
                  </a:txBody>
                  <a:tcPr/>
                </a:tc>
                <a:extLst>
                  <a:ext uri="{0D108BD9-81ED-4DB2-BD59-A6C34878D82A}">
                    <a16:rowId xmlns:a16="http://schemas.microsoft.com/office/drawing/2014/main" val="466373648"/>
                  </a:ext>
                </a:extLst>
              </a:tr>
              <a:tr h="518160">
                <a:tc>
                  <a:txBody>
                    <a:bodyPr/>
                    <a:lstStyle/>
                    <a:p>
                      <a:pPr algn="ctr"/>
                      <a:endParaRPr lang="en-US" sz="1400" dirty="0" smtClean="0"/>
                    </a:p>
                    <a:p>
                      <a:pPr algn="ctr"/>
                      <a:r>
                        <a:rPr lang="en-US" sz="1400" dirty="0" smtClean="0"/>
                        <a:t>8</a:t>
                      </a:r>
                      <a:endParaRPr lang="en-US" sz="1400" dirty="0"/>
                    </a:p>
                  </a:txBody>
                  <a:tcPr/>
                </a:tc>
                <a:tc>
                  <a:txBody>
                    <a:bodyPr/>
                    <a:lstStyle/>
                    <a:p>
                      <a:endParaRPr lang="en-US" sz="1400" dirty="0" smtClean="0"/>
                    </a:p>
                    <a:p>
                      <a:r>
                        <a:rPr lang="en-US" sz="1400" dirty="0" smtClean="0"/>
                        <a:t>1926.501(b)(4)(ii)</a:t>
                      </a:r>
                      <a:endParaRPr lang="en-US" sz="1400" dirty="0"/>
                    </a:p>
                  </a:txBody>
                  <a:tcPr/>
                </a:tc>
                <a:tc>
                  <a:txBody>
                    <a:bodyPr/>
                    <a:lstStyle/>
                    <a:p>
                      <a:r>
                        <a:rPr lang="en-US" sz="1400" dirty="0" smtClean="0"/>
                        <a:t>Not protecting holes with covers, including skylights, to prevent tripping</a:t>
                      </a:r>
                      <a:r>
                        <a:rPr lang="en-US" sz="1400" baseline="0" dirty="0" smtClean="0"/>
                        <a:t> or stepping into or through</a:t>
                      </a:r>
                      <a:endParaRPr lang="en-US" sz="1400" dirty="0"/>
                    </a:p>
                  </a:txBody>
                  <a:tcPr/>
                </a:tc>
                <a:tc>
                  <a:txBody>
                    <a:bodyPr/>
                    <a:lstStyle/>
                    <a:p>
                      <a:pPr algn="ctr"/>
                      <a:endParaRPr lang="en-US" sz="1400" dirty="0" smtClean="0"/>
                    </a:p>
                    <a:p>
                      <a:pPr algn="ctr"/>
                      <a:r>
                        <a:rPr lang="en-US" sz="1400" dirty="0" smtClean="0"/>
                        <a:t>$1,869</a:t>
                      </a:r>
                      <a:endParaRPr lang="en-US" sz="1400" dirty="0"/>
                    </a:p>
                  </a:txBody>
                  <a:tcPr/>
                </a:tc>
                <a:extLst>
                  <a:ext uri="{0D108BD9-81ED-4DB2-BD59-A6C34878D82A}">
                    <a16:rowId xmlns:a16="http://schemas.microsoft.com/office/drawing/2014/main" val="805980620"/>
                  </a:ext>
                </a:extLst>
              </a:tr>
              <a:tr h="518160">
                <a:tc>
                  <a:txBody>
                    <a:bodyPr/>
                    <a:lstStyle/>
                    <a:p>
                      <a:pPr algn="ctr"/>
                      <a:endParaRPr lang="en-US" sz="1400" dirty="0" smtClean="0"/>
                    </a:p>
                    <a:p>
                      <a:pPr algn="ctr"/>
                      <a:r>
                        <a:rPr lang="en-US" sz="1400" dirty="0" smtClean="0"/>
                        <a:t>9</a:t>
                      </a:r>
                      <a:endParaRPr lang="en-US" sz="1400" dirty="0"/>
                    </a:p>
                  </a:txBody>
                  <a:tcPr/>
                </a:tc>
                <a:tc>
                  <a:txBody>
                    <a:bodyPr/>
                    <a:lstStyle/>
                    <a:p>
                      <a:endParaRPr lang="en-US" sz="1400" dirty="0" smtClean="0"/>
                    </a:p>
                    <a:p>
                      <a:r>
                        <a:rPr lang="en-US" sz="1400" dirty="0" smtClean="0"/>
                        <a:t>1926.404(f)(6)</a:t>
                      </a:r>
                      <a:endParaRPr lang="en-US" sz="1400" dirty="0"/>
                    </a:p>
                  </a:txBody>
                  <a:tcPr/>
                </a:tc>
                <a:tc>
                  <a:txBody>
                    <a:bodyPr/>
                    <a:lstStyle/>
                    <a:p>
                      <a:r>
                        <a:rPr lang="en-US" sz="1400" dirty="0" smtClean="0"/>
                        <a:t>Path to ground from circuits,</a:t>
                      </a:r>
                      <a:r>
                        <a:rPr lang="en-US" sz="1400" baseline="0" dirty="0" smtClean="0"/>
                        <a:t> equipment, and enclosures was not permanent and continuous</a:t>
                      </a:r>
                      <a:endParaRPr lang="en-US" sz="1400" dirty="0"/>
                    </a:p>
                  </a:txBody>
                  <a:tcPr/>
                </a:tc>
                <a:tc>
                  <a:txBody>
                    <a:bodyPr/>
                    <a:lstStyle/>
                    <a:p>
                      <a:pPr algn="ctr"/>
                      <a:endParaRPr lang="en-US" sz="1400" dirty="0" smtClean="0"/>
                    </a:p>
                    <a:p>
                      <a:pPr algn="ctr"/>
                      <a:r>
                        <a:rPr lang="en-US" sz="1400" dirty="0" smtClean="0"/>
                        <a:t>$1,608</a:t>
                      </a:r>
                      <a:endParaRPr lang="en-US" sz="1400" dirty="0"/>
                    </a:p>
                  </a:txBody>
                  <a:tcPr/>
                </a:tc>
                <a:extLst>
                  <a:ext uri="{0D108BD9-81ED-4DB2-BD59-A6C34878D82A}">
                    <a16:rowId xmlns:a16="http://schemas.microsoft.com/office/drawing/2014/main" val="4221428369"/>
                  </a:ext>
                </a:extLst>
              </a:tr>
              <a:tr h="518160">
                <a:tc>
                  <a:txBody>
                    <a:bodyPr/>
                    <a:lstStyle/>
                    <a:p>
                      <a:pPr algn="ctr"/>
                      <a:endParaRPr lang="en-US" sz="1400" dirty="0" smtClean="0"/>
                    </a:p>
                    <a:p>
                      <a:pPr algn="ctr"/>
                      <a:r>
                        <a:rPr lang="en-US" sz="1400" dirty="0" smtClean="0"/>
                        <a:t>10</a:t>
                      </a:r>
                      <a:endParaRPr lang="en-US" sz="1400" dirty="0"/>
                    </a:p>
                  </a:txBody>
                  <a:tcPr/>
                </a:tc>
                <a:tc>
                  <a:txBody>
                    <a:bodyPr/>
                    <a:lstStyle/>
                    <a:p>
                      <a:endParaRPr lang="en-US" sz="1400" dirty="0" smtClean="0"/>
                    </a:p>
                    <a:p>
                      <a:r>
                        <a:rPr lang="en-US" sz="1400" dirty="0" smtClean="0"/>
                        <a:t>1926.501(b)(13)</a:t>
                      </a:r>
                      <a:endParaRPr lang="en-US" sz="1400" dirty="0"/>
                    </a:p>
                  </a:txBody>
                  <a:tcPr/>
                </a:tc>
                <a:tc>
                  <a:txBody>
                    <a:bodyPr/>
                    <a:lstStyle/>
                    <a:p>
                      <a:r>
                        <a:rPr lang="en-US" sz="1400" dirty="0" smtClean="0"/>
                        <a:t>Employees</a:t>
                      </a:r>
                      <a:r>
                        <a:rPr lang="en-US" sz="1400" baseline="0" dirty="0" smtClean="0"/>
                        <a:t> engaged in residential construction activities ≥6 feet above lower levels were not protected from falls</a:t>
                      </a:r>
                      <a:endParaRPr lang="en-US" sz="1400" dirty="0"/>
                    </a:p>
                  </a:txBody>
                  <a:tcPr/>
                </a:tc>
                <a:tc>
                  <a:txBody>
                    <a:bodyPr/>
                    <a:lstStyle/>
                    <a:p>
                      <a:pPr algn="ctr"/>
                      <a:endParaRPr lang="en-US" sz="1400" dirty="0" smtClean="0"/>
                    </a:p>
                    <a:p>
                      <a:pPr algn="ctr"/>
                      <a:r>
                        <a:rPr lang="en-US" sz="1400" dirty="0" smtClean="0"/>
                        <a:t>$3,930</a:t>
                      </a:r>
                      <a:endParaRPr lang="en-US" sz="1400" dirty="0"/>
                    </a:p>
                  </a:txBody>
                  <a:tcPr/>
                </a:tc>
                <a:extLst>
                  <a:ext uri="{0D108BD9-81ED-4DB2-BD59-A6C34878D82A}">
                    <a16:rowId xmlns:a16="http://schemas.microsoft.com/office/drawing/2014/main" val="2640682976"/>
                  </a:ext>
                </a:extLst>
              </a:tr>
            </a:tbl>
          </a:graphicData>
        </a:graphic>
      </p:graphicFrame>
    </p:spTree>
    <p:extLst>
      <p:ext uri="{BB962C8B-B14F-4D97-AF65-F5344CB8AC3E}">
        <p14:creationId xmlns:p14="http://schemas.microsoft.com/office/powerpoint/2010/main" val="12892126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Cases</a:t>
            </a:r>
            <a:br>
              <a:rPr lang="en-US" dirty="0" smtClean="0"/>
            </a:br>
            <a:r>
              <a:rPr lang="en-US" sz="2400" dirty="0"/>
              <a:t>(Cases &gt;$40,000)</a:t>
            </a:r>
          </a:p>
        </p:txBody>
      </p:sp>
      <p:sp>
        <p:nvSpPr>
          <p:cNvPr id="3" name="Content Placeholder 2"/>
          <p:cNvSpPr>
            <a:spLocks noGrp="1"/>
          </p:cNvSpPr>
          <p:nvPr>
            <p:ph idx="1"/>
          </p:nvPr>
        </p:nvSpPr>
        <p:spPr>
          <a:xfrm>
            <a:off x="457200" y="2362200"/>
            <a:ext cx="8458200" cy="3763963"/>
          </a:xfrm>
        </p:spPr>
        <p:txBody>
          <a:bodyPr/>
          <a:lstStyle/>
          <a:p>
            <a:pPr marL="514350" indent="-514350">
              <a:buFont typeface="+mj-lt"/>
              <a:buAutoNum type="arabicPeriod"/>
            </a:pPr>
            <a:r>
              <a:rPr lang="en-US" dirty="0" smtClean="0"/>
              <a:t>Rex Harper dba REH Property Maintenance, Jamestown, NY</a:t>
            </a:r>
          </a:p>
          <a:p>
            <a:pPr lvl="1"/>
            <a:r>
              <a:rPr lang="en-US" dirty="0" smtClean="0"/>
              <a:t>$168,772</a:t>
            </a:r>
          </a:p>
          <a:p>
            <a:pPr lvl="1"/>
            <a:r>
              <a:rPr lang="en-US" dirty="0" smtClean="0"/>
              <a:t>Issued 8/5/19</a:t>
            </a:r>
          </a:p>
          <a:p>
            <a:pPr lvl="1"/>
            <a:r>
              <a:rPr lang="en-US" dirty="0" smtClean="0"/>
              <a:t>Asbestos and respiratory protection hazards</a:t>
            </a:r>
            <a:br>
              <a:rPr lang="en-US" dirty="0" smtClean="0"/>
            </a:br>
            <a:endParaRPr lang="en-US" dirty="0" smtClean="0"/>
          </a:p>
        </p:txBody>
      </p:sp>
    </p:spTree>
    <p:extLst>
      <p:ext uri="{BB962C8B-B14F-4D97-AF65-F5344CB8AC3E}">
        <p14:creationId xmlns:p14="http://schemas.microsoft.com/office/powerpoint/2010/main" val="35853747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Cases </a:t>
            </a:r>
            <a:br>
              <a:rPr lang="en-US" dirty="0" smtClean="0"/>
            </a:br>
            <a:r>
              <a:rPr lang="en-US" sz="2400" dirty="0" smtClean="0"/>
              <a:t>(Cases &gt;$40,000)</a:t>
            </a:r>
            <a:endParaRPr lang="en-US" sz="2400"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err="1" smtClean="0"/>
              <a:t>Arbre</a:t>
            </a:r>
            <a:r>
              <a:rPr lang="en-US" dirty="0" smtClean="0"/>
              <a:t> Group Holding dba Holli-Pac, Inc., Holley, NY</a:t>
            </a:r>
          </a:p>
          <a:p>
            <a:pPr lvl="1"/>
            <a:r>
              <a:rPr lang="en-US" dirty="0" smtClean="0"/>
              <a:t>Programmed &amp; referral inspections </a:t>
            </a:r>
          </a:p>
          <a:p>
            <a:pPr lvl="1"/>
            <a:r>
              <a:rPr lang="en-US" dirty="0" smtClean="0"/>
              <a:t>$200,791 cumulative penalties</a:t>
            </a:r>
          </a:p>
          <a:p>
            <a:pPr lvl="1"/>
            <a:r>
              <a:rPr lang="en-US" dirty="0" smtClean="0"/>
              <a:t>Issued 8/6/19</a:t>
            </a:r>
          </a:p>
          <a:p>
            <a:pPr lvl="1"/>
            <a:r>
              <a:rPr lang="en-US" dirty="0" smtClean="0"/>
              <a:t>Noise/hearing conservation, falls, eye protection, LOTO, guarding, and electrical violations</a:t>
            </a:r>
          </a:p>
        </p:txBody>
      </p:sp>
    </p:spTree>
    <p:extLst>
      <p:ext uri="{BB962C8B-B14F-4D97-AF65-F5344CB8AC3E}">
        <p14:creationId xmlns:p14="http://schemas.microsoft.com/office/powerpoint/2010/main" val="14359820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Cases </a:t>
            </a:r>
            <a:br>
              <a:rPr lang="en-US" dirty="0" smtClean="0"/>
            </a:br>
            <a:r>
              <a:rPr lang="en-US" sz="2400" dirty="0" smtClean="0"/>
              <a:t>(Cases &gt;$40,000)</a:t>
            </a:r>
            <a:endParaRPr lang="en-US" sz="2400" dirty="0"/>
          </a:p>
        </p:txBody>
      </p:sp>
      <p:sp>
        <p:nvSpPr>
          <p:cNvPr id="3" name="Content Placeholder 2"/>
          <p:cNvSpPr>
            <a:spLocks noGrp="1"/>
          </p:cNvSpPr>
          <p:nvPr>
            <p:ph idx="1"/>
          </p:nvPr>
        </p:nvSpPr>
        <p:spPr/>
        <p:txBody>
          <a:bodyPr/>
          <a:lstStyle/>
          <a:p>
            <a:pPr marL="514350" indent="-514350">
              <a:buFont typeface="+mj-lt"/>
              <a:buAutoNum type="arabicPeriod" startAt="3"/>
            </a:pPr>
            <a:r>
              <a:rPr lang="en-US" dirty="0" smtClean="0"/>
              <a:t>Arch Chemicals Inc., Rochester, NY</a:t>
            </a:r>
          </a:p>
          <a:p>
            <a:pPr lvl="1"/>
            <a:r>
              <a:rPr lang="en-US" dirty="0" smtClean="0"/>
              <a:t>Referral inspection</a:t>
            </a:r>
          </a:p>
          <a:p>
            <a:pPr lvl="1"/>
            <a:r>
              <a:rPr lang="en-US" dirty="0" smtClean="0"/>
              <a:t>$43,569</a:t>
            </a:r>
          </a:p>
          <a:p>
            <a:pPr lvl="1"/>
            <a:r>
              <a:rPr lang="en-US" dirty="0" smtClean="0"/>
              <a:t>Issued 5/10/19</a:t>
            </a:r>
          </a:p>
          <a:p>
            <a:pPr lvl="1"/>
            <a:r>
              <a:rPr lang="en-US" dirty="0" smtClean="0"/>
              <a:t>PSM and respiratory protection hazards</a:t>
            </a:r>
          </a:p>
        </p:txBody>
      </p:sp>
    </p:spTree>
    <p:extLst>
      <p:ext uri="{BB962C8B-B14F-4D97-AF65-F5344CB8AC3E}">
        <p14:creationId xmlns:p14="http://schemas.microsoft.com/office/powerpoint/2010/main" val="6720908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Cases</a:t>
            </a:r>
            <a:br>
              <a:rPr lang="en-US" dirty="0" smtClean="0"/>
            </a:br>
            <a:r>
              <a:rPr lang="en-US" sz="2400" dirty="0"/>
              <a:t>(Cases &gt;$40,000)</a:t>
            </a:r>
          </a:p>
        </p:txBody>
      </p:sp>
      <p:sp>
        <p:nvSpPr>
          <p:cNvPr id="3" name="Content Placeholder 2"/>
          <p:cNvSpPr>
            <a:spLocks noGrp="1"/>
          </p:cNvSpPr>
          <p:nvPr>
            <p:ph idx="1"/>
          </p:nvPr>
        </p:nvSpPr>
        <p:spPr/>
        <p:txBody>
          <a:bodyPr/>
          <a:lstStyle/>
          <a:p>
            <a:pPr marL="514350" indent="-514350">
              <a:buFont typeface="+mj-lt"/>
              <a:buAutoNum type="arabicPeriod" startAt="4"/>
            </a:pPr>
            <a:r>
              <a:rPr lang="en-US" dirty="0" err="1" smtClean="0"/>
              <a:t>Refresco</a:t>
            </a:r>
            <a:r>
              <a:rPr lang="en-US" dirty="0" smtClean="0"/>
              <a:t> North America (</a:t>
            </a:r>
            <a:r>
              <a:rPr lang="en-US" dirty="0" err="1" smtClean="0"/>
              <a:t>Cliffstar</a:t>
            </a:r>
            <a:r>
              <a:rPr lang="en-US" dirty="0"/>
              <a:t> </a:t>
            </a:r>
            <a:r>
              <a:rPr lang="en-US" dirty="0" smtClean="0"/>
              <a:t>LLC), Dunkirk, NY</a:t>
            </a:r>
          </a:p>
          <a:p>
            <a:pPr lvl="1"/>
            <a:r>
              <a:rPr lang="en-US" dirty="0" smtClean="0"/>
              <a:t>Programmed inspection</a:t>
            </a:r>
          </a:p>
          <a:p>
            <a:pPr lvl="1"/>
            <a:r>
              <a:rPr lang="en-US" dirty="0" smtClean="0"/>
              <a:t>$94,716</a:t>
            </a:r>
          </a:p>
          <a:p>
            <a:pPr lvl="1"/>
            <a:r>
              <a:rPr lang="en-US" dirty="0" smtClean="0"/>
              <a:t>Issued 4/25/19</a:t>
            </a:r>
          </a:p>
          <a:p>
            <a:pPr lvl="1"/>
            <a:r>
              <a:rPr lang="en-US" dirty="0" smtClean="0"/>
              <a:t>Egress, ladder, fall, PSM and machine guarding hazards</a:t>
            </a:r>
          </a:p>
        </p:txBody>
      </p:sp>
    </p:spTree>
    <p:extLst>
      <p:ext uri="{BB962C8B-B14F-4D97-AF65-F5344CB8AC3E}">
        <p14:creationId xmlns:p14="http://schemas.microsoft.com/office/powerpoint/2010/main" val="28800173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Cases</a:t>
            </a:r>
            <a:br>
              <a:rPr lang="en-US" dirty="0" smtClean="0"/>
            </a:br>
            <a:r>
              <a:rPr lang="en-US" sz="2400" dirty="0"/>
              <a:t>(Cases &gt;$40,000)</a:t>
            </a:r>
          </a:p>
        </p:txBody>
      </p:sp>
      <p:sp>
        <p:nvSpPr>
          <p:cNvPr id="3" name="Content Placeholder 2"/>
          <p:cNvSpPr>
            <a:spLocks noGrp="1"/>
          </p:cNvSpPr>
          <p:nvPr>
            <p:ph idx="1"/>
          </p:nvPr>
        </p:nvSpPr>
        <p:spPr/>
        <p:txBody>
          <a:bodyPr/>
          <a:lstStyle/>
          <a:p>
            <a:pPr marL="514350" indent="-514350">
              <a:buFont typeface="+mj-lt"/>
              <a:buAutoNum type="arabicPeriod" startAt="5"/>
            </a:pPr>
            <a:r>
              <a:rPr lang="en-US" dirty="0" err="1" smtClean="0"/>
              <a:t>Tripi</a:t>
            </a:r>
            <a:r>
              <a:rPr lang="en-US" dirty="0" err="1"/>
              <a:t>f</a:t>
            </a:r>
            <a:r>
              <a:rPr lang="en-US" dirty="0" err="1" smtClean="0"/>
              <a:t>oods</a:t>
            </a:r>
            <a:r>
              <a:rPr lang="en-US" dirty="0" smtClean="0"/>
              <a:t>, Inc., Buffalo, NY</a:t>
            </a:r>
          </a:p>
          <a:p>
            <a:pPr lvl="1"/>
            <a:r>
              <a:rPr lang="en-US" dirty="0" smtClean="0"/>
              <a:t>Two referral inspections</a:t>
            </a:r>
          </a:p>
          <a:p>
            <a:pPr lvl="1"/>
            <a:r>
              <a:rPr lang="en-US" dirty="0" smtClean="0"/>
              <a:t>$75,015 cumulative penalties</a:t>
            </a:r>
          </a:p>
          <a:p>
            <a:pPr lvl="1"/>
            <a:r>
              <a:rPr lang="en-US" dirty="0" smtClean="0"/>
              <a:t>Issued 7/23/19</a:t>
            </a:r>
          </a:p>
          <a:p>
            <a:pPr lvl="1"/>
            <a:r>
              <a:rPr lang="en-US" dirty="0" smtClean="0"/>
              <a:t>Falls, LOTO, electrical, recordkeeping violations</a:t>
            </a:r>
          </a:p>
        </p:txBody>
      </p:sp>
    </p:spTree>
    <p:extLst>
      <p:ext uri="{BB962C8B-B14F-4D97-AF65-F5344CB8AC3E}">
        <p14:creationId xmlns:p14="http://schemas.microsoft.com/office/powerpoint/2010/main" val="30616227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Cases</a:t>
            </a:r>
            <a:br>
              <a:rPr lang="en-US" dirty="0" smtClean="0"/>
            </a:br>
            <a:r>
              <a:rPr lang="en-US" sz="2400" dirty="0"/>
              <a:t>(Cases &gt;$40,000)</a:t>
            </a:r>
          </a:p>
        </p:txBody>
      </p:sp>
      <p:sp>
        <p:nvSpPr>
          <p:cNvPr id="3" name="Content Placeholder 2"/>
          <p:cNvSpPr>
            <a:spLocks noGrp="1"/>
          </p:cNvSpPr>
          <p:nvPr>
            <p:ph idx="1"/>
          </p:nvPr>
        </p:nvSpPr>
        <p:spPr/>
        <p:txBody>
          <a:bodyPr/>
          <a:lstStyle/>
          <a:p>
            <a:pPr marL="514350" indent="-514350">
              <a:buFont typeface="+mj-lt"/>
              <a:buAutoNum type="arabicPeriod" startAt="6"/>
            </a:pPr>
            <a:r>
              <a:rPr lang="en-US" dirty="0" smtClean="0"/>
              <a:t>Target Corporation, Webster, NY</a:t>
            </a:r>
          </a:p>
          <a:p>
            <a:pPr lvl="1"/>
            <a:r>
              <a:rPr lang="en-US" dirty="0" smtClean="0"/>
              <a:t>Complaint inspection</a:t>
            </a:r>
          </a:p>
          <a:p>
            <a:pPr lvl="1"/>
            <a:r>
              <a:rPr lang="en-US" dirty="0" smtClean="0"/>
              <a:t>$72,930</a:t>
            </a:r>
          </a:p>
          <a:p>
            <a:pPr lvl="1"/>
            <a:r>
              <a:rPr lang="en-US" dirty="0" smtClean="0"/>
              <a:t>Issued 1/23/19</a:t>
            </a:r>
          </a:p>
          <a:p>
            <a:pPr lvl="1"/>
            <a:r>
              <a:rPr lang="en-US" dirty="0" smtClean="0"/>
              <a:t>Egress hazards</a:t>
            </a:r>
            <a:endParaRPr lang="en-US" dirty="0"/>
          </a:p>
        </p:txBody>
      </p:sp>
    </p:spTree>
    <p:extLst>
      <p:ext uri="{BB962C8B-B14F-4D97-AF65-F5344CB8AC3E}">
        <p14:creationId xmlns:p14="http://schemas.microsoft.com/office/powerpoint/2010/main" val="38829856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Cases</a:t>
            </a:r>
            <a:br>
              <a:rPr lang="en-US" dirty="0" smtClean="0"/>
            </a:br>
            <a:r>
              <a:rPr lang="en-US" sz="2400" dirty="0"/>
              <a:t>(Cases &gt;$40,000)</a:t>
            </a:r>
          </a:p>
        </p:txBody>
      </p:sp>
      <p:sp>
        <p:nvSpPr>
          <p:cNvPr id="3" name="Content Placeholder 2"/>
          <p:cNvSpPr>
            <a:spLocks noGrp="1"/>
          </p:cNvSpPr>
          <p:nvPr>
            <p:ph idx="1"/>
          </p:nvPr>
        </p:nvSpPr>
        <p:spPr/>
        <p:txBody>
          <a:bodyPr/>
          <a:lstStyle/>
          <a:p>
            <a:pPr marL="514350" indent="-514350">
              <a:buFont typeface="+mj-lt"/>
              <a:buAutoNum type="arabicPeriod" startAt="7"/>
            </a:pPr>
            <a:r>
              <a:rPr lang="en-US" dirty="0" smtClean="0"/>
              <a:t>Zoological Society of Buffalo Foundation, Inc., Buffalo, NY</a:t>
            </a:r>
          </a:p>
          <a:p>
            <a:pPr lvl="1"/>
            <a:r>
              <a:rPr lang="en-US" dirty="0" smtClean="0"/>
              <a:t>Complaint inspection</a:t>
            </a:r>
          </a:p>
          <a:p>
            <a:pPr lvl="1"/>
            <a:r>
              <a:rPr lang="en-US" dirty="0" smtClean="0"/>
              <a:t>$91,465</a:t>
            </a:r>
          </a:p>
          <a:p>
            <a:pPr lvl="1"/>
            <a:r>
              <a:rPr lang="en-US" dirty="0" smtClean="0"/>
              <a:t>Issued 9/13/18</a:t>
            </a:r>
          </a:p>
          <a:p>
            <a:pPr lvl="1"/>
            <a:r>
              <a:rPr lang="en-US" dirty="0" smtClean="0"/>
              <a:t>Lead, </a:t>
            </a:r>
            <a:r>
              <a:rPr lang="en-US" dirty="0" err="1" smtClean="0"/>
              <a:t>respirable</a:t>
            </a:r>
            <a:r>
              <a:rPr lang="en-US" dirty="0" smtClean="0"/>
              <a:t> crystalline silica, and respiratory protection hazards</a:t>
            </a:r>
          </a:p>
        </p:txBody>
      </p:sp>
    </p:spTree>
    <p:extLst>
      <p:ext uri="{BB962C8B-B14F-4D97-AF65-F5344CB8AC3E}">
        <p14:creationId xmlns:p14="http://schemas.microsoft.com/office/powerpoint/2010/main" val="17604898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Fatalities</a:t>
            </a:r>
            <a:endParaRPr lang="en-US" dirty="0"/>
          </a:p>
        </p:txBody>
      </p:sp>
      <p:sp>
        <p:nvSpPr>
          <p:cNvPr id="3" name="Content Placeholder 2"/>
          <p:cNvSpPr>
            <a:spLocks noGrp="1"/>
          </p:cNvSpPr>
          <p:nvPr>
            <p:ph idx="1"/>
          </p:nvPr>
        </p:nvSpPr>
        <p:spPr>
          <a:xfrm>
            <a:off x="457200" y="2286000"/>
            <a:ext cx="8229600" cy="3763963"/>
          </a:xfrm>
        </p:spPr>
        <p:txBody>
          <a:bodyPr/>
          <a:lstStyle/>
          <a:p>
            <a:r>
              <a:rPr lang="en-US" dirty="0" smtClean="0"/>
              <a:t>Dairy Knoll Farms, LLC, </a:t>
            </a:r>
            <a:r>
              <a:rPr lang="en-US" dirty="0" err="1" smtClean="0"/>
              <a:t>Geneseo</a:t>
            </a:r>
            <a:r>
              <a:rPr lang="en-US" dirty="0" smtClean="0"/>
              <a:t>, NY</a:t>
            </a:r>
          </a:p>
          <a:p>
            <a:pPr lvl="1"/>
            <a:r>
              <a:rPr lang="en-US" sz="2700" dirty="0" smtClean="0"/>
              <a:t>On January 23, 2019, a dairy farm employee was struck by a pick-up truck when the employee was walking along a driveway located on the dairy farm.</a:t>
            </a:r>
          </a:p>
          <a:p>
            <a:pPr lvl="1"/>
            <a:r>
              <a:rPr lang="en-US" sz="2700" dirty="0" smtClean="0"/>
              <a:t>A HAL was issued to the employer and the outside contractor to develop a orientation training program to recognized hazards associated with working on a dairy farm.</a:t>
            </a:r>
          </a:p>
        </p:txBody>
      </p:sp>
    </p:spTree>
    <p:extLst>
      <p:ext uri="{BB962C8B-B14F-4D97-AF65-F5344CB8AC3E}">
        <p14:creationId xmlns:p14="http://schemas.microsoft.com/office/powerpoint/2010/main" val="4052264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8002" y="381000"/>
            <a:ext cx="8595815" cy="576262"/>
          </a:xfrm>
        </p:spPr>
        <p:txBody>
          <a:bodyPr/>
          <a:lstStyle/>
          <a:p>
            <a:pPr eaLnBrk="1" hangingPunct="1"/>
            <a:r>
              <a:rPr lang="en-US" altLang="en-US" sz="4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OSHA is Organized</a:t>
            </a:r>
          </a:p>
        </p:txBody>
      </p:sp>
      <p:pic>
        <p:nvPicPr>
          <p:cNvPr id="6" name="Picture 2" descr="Map of United States"/>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2131812"/>
            <a:ext cx="6400800" cy="449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Decorative figure"/>
          <p:cNvSpPr/>
          <p:nvPr/>
        </p:nvSpPr>
        <p:spPr>
          <a:xfrm>
            <a:off x="2133600" y="2438400"/>
            <a:ext cx="35814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81800" y="2131812"/>
            <a:ext cx="2193669" cy="2246769"/>
          </a:xfrm>
          <a:prstGeom prst="rect">
            <a:avLst/>
          </a:prstGeom>
          <a:noFill/>
        </p:spPr>
        <p:txBody>
          <a:bodyPr wrap="square" rtlCol="0">
            <a:spAutoFit/>
          </a:bodyPr>
          <a:lstStyle/>
          <a:p>
            <a:r>
              <a:rPr lang="en-US" sz="1400" dirty="0" smtClean="0">
                <a:solidFill>
                  <a:srgbClr val="8EC0FC"/>
                </a:solidFill>
                <a:latin typeface="Calibri" panose="020F0502020204030204" pitchFamily="34" charset="0"/>
                <a:cs typeface="Calibri" panose="020F0502020204030204" pitchFamily="34" charset="0"/>
                <a:sym typeface="Wingdings" panose="05000000000000000000" pitchFamily="2" charset="2"/>
              </a:rPr>
              <a:t></a:t>
            </a:r>
            <a:r>
              <a:rPr lang="en-US" sz="1400" dirty="0" smtClean="0">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1:   Boston</a:t>
            </a:r>
          </a:p>
          <a:p>
            <a:r>
              <a:rPr lang="en-US" sz="1400" dirty="0">
                <a:solidFill>
                  <a:srgbClr val="CC99FF"/>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2:   New York</a:t>
            </a:r>
          </a:p>
          <a:p>
            <a:r>
              <a:rPr lang="en-US" sz="1400" dirty="0">
                <a:solidFill>
                  <a:srgbClr val="99CC00"/>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3:   Philadelphia</a:t>
            </a:r>
          </a:p>
          <a:p>
            <a:r>
              <a:rPr lang="en-US" sz="1400" dirty="0">
                <a:solidFill>
                  <a:srgbClr val="9999FF"/>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4:   Atlanta</a:t>
            </a:r>
          </a:p>
          <a:p>
            <a:r>
              <a:rPr lang="en-US" sz="1400" dirty="0">
                <a:solidFill>
                  <a:srgbClr val="FAE87A"/>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5:   Chicago</a:t>
            </a:r>
          </a:p>
          <a:p>
            <a:r>
              <a:rPr lang="en-US" sz="1400" dirty="0">
                <a:solidFill>
                  <a:srgbClr val="E9D0C5"/>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6:   Dallas</a:t>
            </a:r>
          </a:p>
          <a:p>
            <a:r>
              <a:rPr lang="en-US" sz="1400" dirty="0">
                <a:solidFill>
                  <a:srgbClr val="FBB6A3"/>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sym typeface="Wingdings" panose="05000000000000000000" pitchFamily="2" charset="2"/>
              </a:rPr>
              <a:t>R</a:t>
            </a:r>
            <a:r>
              <a:rPr lang="en-US" sz="1400" dirty="0" smtClean="0">
                <a:latin typeface="Calibri" panose="020F0502020204030204" pitchFamily="34" charset="0"/>
                <a:cs typeface="Calibri" panose="020F0502020204030204" pitchFamily="34" charset="0"/>
              </a:rPr>
              <a:t>egion 7:   Kansas City</a:t>
            </a:r>
          </a:p>
          <a:p>
            <a:r>
              <a:rPr lang="en-US" sz="1400" dirty="0">
                <a:solidFill>
                  <a:srgbClr val="A9E1CC"/>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8:   Denver</a:t>
            </a:r>
          </a:p>
          <a:p>
            <a:r>
              <a:rPr lang="en-US" sz="1400" dirty="0">
                <a:solidFill>
                  <a:schemeClr val="accent3">
                    <a:lumMod val="85000"/>
                  </a:schemeClr>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9:   San Francisco</a:t>
            </a:r>
          </a:p>
          <a:p>
            <a:r>
              <a:rPr lang="en-US" sz="1400" dirty="0">
                <a:solidFill>
                  <a:srgbClr val="FFCC66"/>
                </a:solidFill>
                <a:latin typeface="Calibri" panose="020F0502020204030204" pitchFamily="34" charset="0"/>
                <a:cs typeface="Calibri" panose="020F0502020204030204" pitchFamily="34" charset="0"/>
                <a:sym typeface="Wingdings" panose="05000000000000000000" pitchFamily="2" charset="2"/>
              </a:rPr>
              <a:t></a:t>
            </a:r>
            <a:r>
              <a:rPr lang="en-US" sz="1400" dirty="0">
                <a:solidFill>
                  <a:srgbClr val="8EC0FC"/>
                </a:solidFill>
                <a:latin typeface="Calibri" panose="020F0502020204030204" pitchFamily="34" charset="0"/>
                <a:cs typeface="Calibri" panose="020F0502020204030204" pitchFamily="34" charset="0"/>
                <a:sym typeface="Wingdings" panose="05000000000000000000" pitchFamily="2" charset="2"/>
              </a:rPr>
              <a:t> </a:t>
            </a:r>
            <a:r>
              <a:rPr lang="en-US" sz="1400" dirty="0" smtClean="0">
                <a:latin typeface="Calibri" panose="020F0502020204030204" pitchFamily="34" charset="0"/>
                <a:cs typeface="Calibri" panose="020F0502020204030204" pitchFamily="34" charset="0"/>
              </a:rPr>
              <a:t>Region 10: Seattle</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67952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Fatalities</a:t>
            </a:r>
            <a:endParaRPr lang="en-US" dirty="0"/>
          </a:p>
        </p:txBody>
      </p:sp>
      <p:sp>
        <p:nvSpPr>
          <p:cNvPr id="3" name="Content Placeholder 2"/>
          <p:cNvSpPr>
            <a:spLocks noGrp="1"/>
          </p:cNvSpPr>
          <p:nvPr>
            <p:ph idx="1"/>
          </p:nvPr>
        </p:nvSpPr>
        <p:spPr/>
        <p:txBody>
          <a:bodyPr/>
          <a:lstStyle/>
          <a:p>
            <a:r>
              <a:rPr lang="en-US" dirty="0" smtClean="0"/>
              <a:t>Buffalo &amp; Orchard Park Topsoil, Inc., Orchard Park, NY</a:t>
            </a:r>
          </a:p>
          <a:p>
            <a:pPr lvl="1"/>
            <a:r>
              <a:rPr lang="en-US" dirty="0" smtClean="0"/>
              <a:t>On April 24, 2019, an employee using an acetylene cutting torch was severely burned when nearby combustible liquids ignited which then ignited the employee’s clothes.  The 33 year-old employee was hospitalized and subsequently died on 05/31/19.</a:t>
            </a:r>
          </a:p>
          <a:p>
            <a:pPr lvl="1"/>
            <a:r>
              <a:rPr lang="en-US" dirty="0" smtClean="0"/>
              <a:t>Case is still under investigation.</a:t>
            </a:r>
          </a:p>
        </p:txBody>
      </p:sp>
    </p:spTree>
    <p:extLst>
      <p:ext uri="{BB962C8B-B14F-4D97-AF65-F5344CB8AC3E}">
        <p14:creationId xmlns:p14="http://schemas.microsoft.com/office/powerpoint/2010/main" val="365674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Fatalities</a:t>
            </a:r>
            <a:endParaRPr lang="en-US" dirty="0"/>
          </a:p>
        </p:txBody>
      </p:sp>
      <p:sp>
        <p:nvSpPr>
          <p:cNvPr id="3" name="Content Placeholder 2"/>
          <p:cNvSpPr>
            <a:spLocks noGrp="1"/>
          </p:cNvSpPr>
          <p:nvPr>
            <p:ph idx="1"/>
          </p:nvPr>
        </p:nvSpPr>
        <p:spPr/>
        <p:txBody>
          <a:bodyPr/>
          <a:lstStyle/>
          <a:p>
            <a:r>
              <a:rPr lang="en-US" dirty="0" smtClean="0"/>
              <a:t>Ken’s Tree Service, Mount Morris, NY</a:t>
            </a:r>
          </a:p>
          <a:p>
            <a:pPr lvl="1"/>
            <a:r>
              <a:rPr lang="en-US" sz="2200" dirty="0" smtClean="0"/>
              <a:t>On May 21, 2019, an employee removed chain rigging from a log and while guiding the chains around a pile of logs, the hoist cable on the boom truck contacted an overhead 7.2KV distribution line electrocuting the 21 year-old employee.</a:t>
            </a:r>
          </a:p>
          <a:p>
            <a:pPr lvl="1"/>
            <a:r>
              <a:rPr lang="en-US" sz="2200" dirty="0" smtClean="0"/>
              <a:t>Owner charged with 2°manslaughter</a:t>
            </a:r>
          </a:p>
          <a:p>
            <a:pPr lvl="2"/>
            <a:r>
              <a:rPr lang="en-US" sz="1800" dirty="0" smtClean="0"/>
              <a:t>Operating crane too close to power lines</a:t>
            </a:r>
          </a:p>
          <a:p>
            <a:pPr lvl="2"/>
            <a:r>
              <a:rPr lang="en-US" sz="1800" dirty="0" smtClean="0"/>
              <a:t>Failure to utilize known safe crane operation protocols</a:t>
            </a:r>
          </a:p>
          <a:p>
            <a:pPr lvl="2"/>
            <a:r>
              <a:rPr lang="en-US" sz="1800" dirty="0" smtClean="0"/>
              <a:t>Unlicensed operation of a crane</a:t>
            </a:r>
          </a:p>
          <a:p>
            <a:pPr lvl="1"/>
            <a:r>
              <a:rPr lang="en-US" sz="2200" dirty="0" smtClean="0"/>
              <a:t>OSHA case is still under investigation.</a:t>
            </a:r>
            <a:endParaRPr lang="en-US" sz="2200" dirty="0"/>
          </a:p>
          <a:p>
            <a:pPr marL="457200" lvl="1" indent="0">
              <a:buNone/>
            </a:pPr>
            <a:endParaRPr lang="en-US" dirty="0" smtClean="0"/>
          </a:p>
        </p:txBody>
      </p:sp>
    </p:spTree>
    <p:extLst>
      <p:ext uri="{BB962C8B-B14F-4D97-AF65-F5344CB8AC3E}">
        <p14:creationId xmlns:p14="http://schemas.microsoft.com/office/powerpoint/2010/main" val="21856601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Photograph of worker"/>
          <p:cNvPicPr>
            <a:picLocks noChangeAspect="1" noChangeArrowheads="1"/>
          </p:cNvPicPr>
          <p:nvPr/>
        </p:nvPicPr>
        <p:blipFill>
          <a:blip r:embed="rId3" cstate="email">
            <a:extLst>
              <a:ext uri="{28A0092B-C50C-407E-A947-70E740481C1C}">
                <a14:useLocalDpi xmlns:a14="http://schemas.microsoft.com/office/drawing/2010/main" val="0"/>
              </a:ext>
            </a:extLst>
          </a:blip>
          <a:srcRect l="3699" t="50000" r="2644" b="6351"/>
          <a:stretch>
            <a:fillRect/>
          </a:stretch>
        </p:blipFill>
        <p:spPr bwMode="auto">
          <a:xfrm>
            <a:off x="706437" y="3694112"/>
            <a:ext cx="2413000" cy="13096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10" descr="Photograph of hard hats"/>
          <p:cNvPicPr>
            <a:picLocks noChangeAspect="1" noChangeArrowheads="1"/>
          </p:cNvPicPr>
          <p:nvPr/>
        </p:nvPicPr>
        <p:blipFill>
          <a:blip r:embed="rId4" cstate="email">
            <a:extLst>
              <a:ext uri="{28A0092B-C50C-407E-A947-70E740481C1C}">
                <a14:useLocalDpi xmlns:a14="http://schemas.microsoft.com/office/drawing/2010/main" val="0"/>
              </a:ext>
            </a:extLst>
          </a:blip>
          <a:srcRect t="24342"/>
          <a:stretch>
            <a:fillRect/>
          </a:stretch>
        </p:blipFill>
        <p:spPr bwMode="auto">
          <a:xfrm>
            <a:off x="5786437" y="2287587"/>
            <a:ext cx="2479675" cy="1250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descr="Photograph of worke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5800" y="5148262"/>
            <a:ext cx="2433637" cy="1328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Image of workers"/>
          <p:cNvPicPr>
            <a:picLocks noChangeAspect="1" noChangeArrowheads="1"/>
          </p:cNvPicPr>
          <p:nvPr/>
        </p:nvPicPr>
        <p:blipFill rotWithShape="1">
          <a:blip r:embed="rId6"/>
          <a:srcRect t="8849" r="4340" b="10565"/>
          <a:stretch/>
        </p:blipFill>
        <p:spPr bwMode="auto">
          <a:xfrm>
            <a:off x="706438" y="2287587"/>
            <a:ext cx="2400634" cy="126742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nvGrpSpPr>
          <p:cNvPr id="16" name="Group 15" descr="Safe + Sound logo"/>
          <p:cNvGrpSpPr/>
          <p:nvPr/>
        </p:nvGrpSpPr>
        <p:grpSpPr>
          <a:xfrm>
            <a:off x="3282155" y="3673477"/>
            <a:ext cx="2341564" cy="1330323"/>
            <a:chOff x="3271836" y="5146677"/>
            <a:chExt cx="2341564" cy="1330323"/>
          </a:xfrm>
        </p:grpSpPr>
        <p:sp>
          <p:nvSpPr>
            <p:cNvPr id="2" name="Rectangle 1"/>
            <p:cNvSpPr/>
            <p:nvPr/>
          </p:nvSpPr>
          <p:spPr>
            <a:xfrm>
              <a:off x="3271836" y="5146677"/>
              <a:ext cx="2341564" cy="133032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afe + Sound"/>
            <p:cNvPicPr>
              <a:picLocks noChangeAspect="1"/>
            </p:cNvPicPr>
            <p:nvPr/>
          </p:nvPicPr>
          <p:blipFill rotWithShape="1">
            <a:blip r:embed="rId7" cstate="email">
              <a:extLst>
                <a:ext uri="{28A0092B-C50C-407E-A947-70E740481C1C}">
                  <a14:useLocalDpi xmlns:a14="http://schemas.microsoft.com/office/drawing/2010/main" val="0"/>
                </a:ext>
              </a:extLst>
            </a:blip>
            <a:srcRect t="9837" r="19689" b="-7162"/>
            <a:stretch/>
          </p:blipFill>
          <p:spPr>
            <a:xfrm>
              <a:off x="3405122" y="5298467"/>
              <a:ext cx="2081278" cy="416533"/>
            </a:xfrm>
            <a:prstGeom prst="rect">
              <a:avLst/>
            </a:prstGeom>
          </p:spPr>
        </p:pic>
        <p:pic>
          <p:nvPicPr>
            <p:cNvPr id="14" name="Picture 13" descr="Safe + Sound logo"/>
            <p:cNvPicPr>
              <a:picLocks noChangeAspect="1"/>
            </p:cNvPicPr>
            <p:nvPr/>
          </p:nvPicPr>
          <p:blipFill rotWithShape="1">
            <a:blip r:embed="rId8" cstate="email">
              <a:extLst>
                <a:ext uri="{28A0092B-C50C-407E-A947-70E740481C1C}">
                  <a14:useLocalDpi xmlns:a14="http://schemas.microsoft.com/office/drawing/2010/main" val="0"/>
                </a:ext>
              </a:extLst>
            </a:blip>
            <a:srcRect l="80365" t="-69" r="347" b="2744"/>
            <a:stretch/>
          </p:blipFill>
          <p:spPr>
            <a:xfrm>
              <a:off x="3976111" y="5645901"/>
              <a:ext cx="933014" cy="777513"/>
            </a:xfrm>
            <a:prstGeom prst="rect">
              <a:avLst/>
            </a:prstGeom>
          </p:spPr>
        </p:pic>
      </p:grpSp>
      <p:pic>
        <p:nvPicPr>
          <p:cNvPr id="15" name="Picture 14" descr="Photograph of grain silos"/>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786437" y="3687934"/>
            <a:ext cx="2479675" cy="1338262"/>
          </a:xfrm>
          <a:prstGeom prst="rect">
            <a:avLst/>
          </a:prstGeom>
        </p:spPr>
      </p:pic>
      <p:pic>
        <p:nvPicPr>
          <p:cNvPr id="17" name="Picture 16" descr="Photograph of young workers"/>
          <p:cNvPicPr>
            <a:picLocks noChangeAspect="1"/>
          </p:cNvPicPr>
          <p:nvPr/>
        </p:nvPicPr>
        <p:blipFill rotWithShape="1">
          <a:blip r:embed="rId10" cstate="email">
            <a:extLst>
              <a:ext uri="{28A0092B-C50C-407E-A947-70E740481C1C}">
                <a14:useLocalDpi xmlns:a14="http://schemas.microsoft.com/office/drawing/2010/main" val="0"/>
              </a:ext>
            </a:extLst>
          </a:blip>
          <a:srcRect b="15901"/>
          <a:stretch/>
        </p:blipFill>
        <p:spPr>
          <a:xfrm>
            <a:off x="3296511" y="2291610"/>
            <a:ext cx="2300486" cy="1246928"/>
          </a:xfrm>
          <a:prstGeom prst="rect">
            <a:avLst/>
          </a:prstGeom>
          <a:ln w="6350">
            <a:solidFill>
              <a:schemeClr val="tx1"/>
            </a:solidFill>
          </a:ln>
        </p:spPr>
      </p:pic>
      <p:sp>
        <p:nvSpPr>
          <p:cNvPr id="18" name="Title 1"/>
          <p:cNvSpPr>
            <a:spLocks noGrp="1"/>
          </p:cNvSpPr>
          <p:nvPr>
            <p:ph type="title"/>
          </p:nvPr>
        </p:nvSpPr>
        <p:spPr>
          <a:xfrm>
            <a:off x="-152400" y="304800"/>
            <a:ext cx="5715000" cy="868362"/>
          </a:xfrm>
        </p:spPr>
        <p:txBody>
          <a:bodyPr/>
          <a:lstStyle/>
          <a:p>
            <a:pPr algn="ctr" eaLnBrk="1" hangingPunct="1"/>
            <a:r>
              <a:rPr lang="en-US" altLang="en-US" dirty="0" smtClean="0">
                <a:solidFill>
                  <a:srgbClr val="FF0000"/>
                </a:solidFill>
                <a:effectLst>
                  <a:outerShdw blurRad="38100" dist="38100" dir="2700000" algn="tl">
                    <a:srgbClr val="000000">
                      <a:alpha val="43137"/>
                    </a:srgbClr>
                  </a:outerShdw>
                </a:effectLst>
                <a:latin typeface="Calibri" pitchFamily="34" charset="0"/>
              </a:rPr>
              <a:t>IV. OSHA Initiatives</a:t>
            </a:r>
            <a:endParaRPr lang="en-US" altLang="en-US" dirty="0">
              <a:solidFill>
                <a:srgbClr val="FF0000"/>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7857530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533400" y="2400300"/>
            <a:ext cx="503555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5000"/>
              </a:lnSpc>
              <a:spcAft>
                <a:spcPts val="1500"/>
              </a:spcAft>
              <a:buClr>
                <a:srgbClr val="0070C0"/>
              </a:buClr>
              <a:buSzPct val="115000"/>
            </a:pPr>
            <a:r>
              <a:rPr lang="en-US" altLang="en-US" sz="2800" b="1" dirty="0">
                <a:latin typeface="Calibri" panose="020F0502020204030204" pitchFamily="34" charset="0"/>
                <a:ea typeface="MS PGothic" panose="020B0600070205080204" pitchFamily="34" charset="-128"/>
              </a:rPr>
              <a:t>Every effective safety and </a:t>
            </a:r>
            <a:br>
              <a:rPr lang="en-US" altLang="en-US" sz="2800" b="1" dirty="0">
                <a:latin typeface="Calibri" panose="020F0502020204030204" pitchFamily="34" charset="0"/>
                <a:ea typeface="MS PGothic" panose="020B0600070205080204" pitchFamily="34" charset="-128"/>
              </a:rPr>
            </a:br>
            <a:r>
              <a:rPr lang="en-US" altLang="en-US" sz="2800" b="1" dirty="0">
                <a:latin typeface="Calibri" panose="020F0502020204030204" pitchFamily="34" charset="0"/>
                <a:ea typeface="MS PGothic" panose="020B0600070205080204" pitchFamily="34" charset="-128"/>
              </a:rPr>
              <a:t>health program includes </a:t>
            </a:r>
            <a:br>
              <a:rPr lang="en-US" altLang="en-US" sz="2800" b="1" dirty="0">
                <a:latin typeface="Calibri" panose="020F0502020204030204" pitchFamily="34" charset="0"/>
                <a:ea typeface="MS PGothic" panose="020B0600070205080204" pitchFamily="34" charset="-128"/>
              </a:rPr>
            </a:br>
            <a:r>
              <a:rPr lang="en-US" altLang="en-US" sz="2800" b="1" dirty="0">
                <a:solidFill>
                  <a:srgbClr val="0070C0"/>
                </a:solidFill>
                <a:latin typeface="Calibri" panose="020F0502020204030204" pitchFamily="34" charset="0"/>
                <a:ea typeface="MS PGothic" panose="020B0600070205080204" pitchFamily="34" charset="-128"/>
              </a:rPr>
              <a:t>three key components:</a:t>
            </a:r>
          </a:p>
          <a:p>
            <a:pPr lvl="1">
              <a:lnSpc>
                <a:spcPct val="95000"/>
              </a:lnSpc>
              <a:spcAft>
                <a:spcPts val="1100"/>
              </a:spcAft>
              <a:buClr>
                <a:srgbClr val="0070C0"/>
              </a:buClr>
              <a:buSzPct val="115000"/>
              <a:buFont typeface="Wingdings" panose="05000000000000000000" pitchFamily="2" charset="2"/>
              <a:buChar char="§"/>
            </a:pPr>
            <a:r>
              <a:rPr lang="en-US" altLang="en-US" sz="2400" dirty="0">
                <a:latin typeface="Calibri" panose="020F0502020204030204" pitchFamily="34" charset="0"/>
                <a:ea typeface="MS PGothic" panose="020B0600070205080204" pitchFamily="34" charset="-128"/>
              </a:rPr>
              <a:t>Management leadership</a:t>
            </a:r>
          </a:p>
          <a:p>
            <a:pPr lvl="1">
              <a:lnSpc>
                <a:spcPct val="95000"/>
              </a:lnSpc>
              <a:spcAft>
                <a:spcPts val="1100"/>
              </a:spcAft>
              <a:buClr>
                <a:srgbClr val="0070C0"/>
              </a:buClr>
              <a:buSzPct val="115000"/>
              <a:buFont typeface="Wingdings" panose="05000000000000000000" pitchFamily="2" charset="2"/>
              <a:buChar char="§"/>
            </a:pPr>
            <a:r>
              <a:rPr lang="en-US" altLang="en-US" sz="2400" dirty="0">
                <a:latin typeface="Calibri" panose="020F0502020204030204" pitchFamily="34" charset="0"/>
                <a:ea typeface="MS PGothic" panose="020B0600070205080204" pitchFamily="34" charset="-128"/>
              </a:rPr>
              <a:t>Worker participation</a:t>
            </a:r>
          </a:p>
          <a:p>
            <a:pPr lvl="1">
              <a:lnSpc>
                <a:spcPct val="95000"/>
              </a:lnSpc>
              <a:spcAft>
                <a:spcPts val="1100"/>
              </a:spcAft>
              <a:buClr>
                <a:srgbClr val="0070C0"/>
              </a:buClr>
              <a:buSzPct val="115000"/>
              <a:buFont typeface="Wingdings" panose="05000000000000000000" pitchFamily="2" charset="2"/>
              <a:buChar char="§"/>
            </a:pPr>
            <a:r>
              <a:rPr lang="en-US" altLang="en-US" sz="2400" dirty="0">
                <a:latin typeface="Calibri" panose="020F0502020204030204" pitchFamily="34" charset="0"/>
                <a:ea typeface="MS PGothic" panose="020B0600070205080204" pitchFamily="34" charset="-128"/>
              </a:rPr>
              <a:t>A systematic approach </a:t>
            </a:r>
            <a:br>
              <a:rPr lang="en-US" altLang="en-US" sz="2400" dirty="0">
                <a:latin typeface="Calibri" panose="020F0502020204030204" pitchFamily="34" charset="0"/>
                <a:ea typeface="MS PGothic" panose="020B0600070205080204" pitchFamily="34" charset="-128"/>
              </a:rPr>
            </a:br>
            <a:r>
              <a:rPr lang="en-US" altLang="en-US" sz="2400" dirty="0">
                <a:latin typeface="Calibri" panose="020F0502020204030204" pitchFamily="34" charset="0"/>
                <a:ea typeface="MS PGothic" panose="020B0600070205080204" pitchFamily="34" charset="-128"/>
              </a:rPr>
              <a:t>to finding and fixing </a:t>
            </a:r>
            <a:br>
              <a:rPr lang="en-US" altLang="en-US" sz="2400" dirty="0">
                <a:latin typeface="Calibri" panose="020F0502020204030204" pitchFamily="34" charset="0"/>
                <a:ea typeface="MS PGothic" panose="020B0600070205080204" pitchFamily="34" charset="-128"/>
              </a:rPr>
            </a:br>
            <a:r>
              <a:rPr lang="en-US" altLang="en-US" sz="2400" dirty="0">
                <a:latin typeface="Calibri" panose="020F0502020204030204" pitchFamily="34" charset="0"/>
                <a:ea typeface="MS PGothic" panose="020B0600070205080204" pitchFamily="34" charset="-128"/>
              </a:rPr>
              <a:t>workplace hazards </a:t>
            </a:r>
          </a:p>
        </p:txBody>
      </p:sp>
      <p:pic>
        <p:nvPicPr>
          <p:cNvPr id="15" name="Picture 2" descr="Image of workers"/>
          <p:cNvPicPr>
            <a:picLocks noChangeAspect="1" noChangeArrowheads="1"/>
          </p:cNvPicPr>
          <p:nvPr/>
        </p:nvPicPr>
        <p:blipFill rotWithShape="1">
          <a:blip r:embed="rId3"/>
          <a:srcRect r="4340"/>
          <a:stretch/>
        </p:blipFill>
        <p:spPr bwMode="auto">
          <a:xfrm>
            <a:off x="5029200" y="2514600"/>
            <a:ext cx="3748087" cy="2614612"/>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4340" name="Rectangle 5"/>
          <p:cNvSpPr>
            <a:spLocks noChangeArrowheads="1"/>
          </p:cNvSpPr>
          <p:nvPr/>
        </p:nvSpPr>
        <p:spPr bwMode="auto">
          <a:xfrm>
            <a:off x="555812" y="533400"/>
            <a:ext cx="86963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sz="4000" b="1" dirty="0">
                <a:solidFill>
                  <a:schemeClr val="bg1"/>
                </a:solidFill>
                <a:effectLst>
                  <a:outerShdw blurRad="38100" dist="38100" dir="2700000" algn="tl">
                    <a:srgbClr val="000000">
                      <a:alpha val="43137"/>
                    </a:srgbClr>
                  </a:outerShdw>
                </a:effectLst>
                <a:latin typeface="Calibri" panose="020F0502020204030204" pitchFamily="34" charset="0"/>
              </a:rPr>
              <a:t>Safety and Health Programs</a:t>
            </a:r>
            <a:endParaRPr lang="en-US" altLang="en-US" sz="4000" dirty="0">
              <a:solidFill>
                <a:schemeClr val="bg1"/>
              </a:solidFill>
              <a:effectLst>
                <a:outerShdw blurRad="38100" dist="38100" dir="2700000" algn="tl">
                  <a:srgbClr val="000000">
                    <a:alpha val="43137"/>
                  </a:srgbClr>
                </a:outerShdw>
              </a:effectLst>
            </a:endParaRPr>
          </a:p>
        </p:txBody>
      </p:sp>
      <p:sp>
        <p:nvSpPr>
          <p:cNvPr id="5" name="Rectangle 4" descr="Gray shaded box"/>
          <p:cNvSpPr/>
          <p:nvPr/>
        </p:nvSpPr>
        <p:spPr bwMode="auto">
          <a:xfrm>
            <a:off x="0" y="6248400"/>
            <a:ext cx="6781800" cy="461963"/>
          </a:xfrm>
          <a:prstGeom prst="rect">
            <a:avLst/>
          </a:pr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dirty="0" smtClean="0">
                <a:solidFill>
                  <a:srgbClr val="0070C0"/>
                </a:solidFill>
              </a:rPr>
              <a:t>   www.osha.gov/safeandsound/safety-and-health-programs</a:t>
            </a:r>
            <a:endParaRPr lang="en-US" b="1" dirty="0">
              <a:solidFill>
                <a:srgbClr val="0070C0"/>
              </a:solidFill>
            </a:endParaRPr>
          </a:p>
        </p:txBody>
      </p:sp>
    </p:spTree>
    <p:extLst>
      <p:ext uri="{BB962C8B-B14F-4D97-AF65-F5344CB8AC3E}">
        <p14:creationId xmlns:p14="http://schemas.microsoft.com/office/powerpoint/2010/main" val="25590076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6408996" y="3629025"/>
            <a:ext cx="2311037" cy="561975"/>
          </a:xfrm>
          <a:prstGeom prst="rect">
            <a:avLst/>
          </a:prstGeom>
          <a:solidFill>
            <a:srgbClr val="0070C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Aft>
                <a:spcPts val="600"/>
              </a:spcAft>
              <a:defRPr/>
            </a:pPr>
            <a:endParaRPr lang="en-US" altLang="en-US" sz="100" b="1" dirty="0" smtClean="0">
              <a:solidFill>
                <a:schemeClr val="tx1">
                  <a:lumMod val="50000"/>
                  <a:lumOff val="50000"/>
                </a:schemeClr>
              </a:solidFill>
              <a:latin typeface="Calibri" pitchFamily="34" charset="0"/>
            </a:endParaRPr>
          </a:p>
          <a:p>
            <a:pPr eaLnBrk="1" hangingPunct="1">
              <a:lnSpc>
                <a:spcPct val="80000"/>
              </a:lnSpc>
              <a:spcAft>
                <a:spcPts val="1800"/>
              </a:spcAft>
              <a:defRPr/>
            </a:pPr>
            <a:r>
              <a:rPr lang="en-US" altLang="en-US" sz="3000" b="1" dirty="0" smtClean="0">
                <a:solidFill>
                  <a:schemeClr val="bg1"/>
                </a:solidFill>
                <a:latin typeface="Calibri" pitchFamily="34" charset="0"/>
              </a:rPr>
              <a:t>Benefits</a:t>
            </a:r>
            <a:endParaRPr lang="en-US" altLang="en-US" sz="3000" b="1" dirty="0">
              <a:solidFill>
                <a:schemeClr val="bg1"/>
              </a:solidFill>
              <a:latin typeface="Calibri" pitchFamily="34" charset="0"/>
            </a:endParaRPr>
          </a:p>
        </p:txBody>
      </p:sp>
      <p:sp>
        <p:nvSpPr>
          <p:cNvPr id="15363" name="TextBox 4"/>
          <p:cNvSpPr txBox="1">
            <a:spLocks noChangeArrowheads="1"/>
          </p:cNvSpPr>
          <p:nvPr/>
        </p:nvSpPr>
        <p:spPr bwMode="auto">
          <a:xfrm>
            <a:off x="511175" y="2514600"/>
            <a:ext cx="7993286"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6350">
              <a:spcAft>
                <a:spcPts val="1200"/>
              </a:spcAft>
              <a:defRPr/>
            </a:pPr>
            <a:r>
              <a:rPr lang="en-US" altLang="en-US" sz="2400" dirty="0" smtClean="0">
                <a:solidFill>
                  <a:srgbClr val="000000"/>
                </a:solidFill>
                <a:latin typeface="Helvetica Neue"/>
              </a:rPr>
              <a:t>Safety and health programs </a:t>
            </a:r>
            <a:br>
              <a:rPr lang="en-US" altLang="en-US" sz="2400" dirty="0" smtClean="0">
                <a:solidFill>
                  <a:srgbClr val="000000"/>
                </a:solidFill>
                <a:latin typeface="Helvetica Neue"/>
              </a:rPr>
            </a:br>
            <a:r>
              <a:rPr lang="en-US" altLang="en-US" sz="2400" dirty="0" smtClean="0">
                <a:solidFill>
                  <a:srgbClr val="000000"/>
                </a:solidFill>
                <a:latin typeface="Helvetica Neue"/>
              </a:rPr>
              <a:t>help businesses:</a:t>
            </a:r>
          </a:p>
          <a:p>
            <a:pPr>
              <a:spcAft>
                <a:spcPts val="1200"/>
              </a:spcAft>
              <a:buClr>
                <a:srgbClr val="0070C0"/>
              </a:buClr>
              <a:buSzPct val="110000"/>
              <a:buFont typeface="Wingdings" panose="05000000000000000000" pitchFamily="2" charset="2"/>
              <a:buChar char="§"/>
              <a:defRPr/>
            </a:pPr>
            <a:r>
              <a:rPr lang="en-US" altLang="en-US" sz="2000" b="1" dirty="0" smtClean="0">
                <a:solidFill>
                  <a:srgbClr val="000000"/>
                </a:solidFill>
                <a:latin typeface="Helvetica Neue"/>
              </a:rPr>
              <a:t>Prevent</a:t>
            </a:r>
            <a:r>
              <a:rPr lang="en-US" altLang="en-US" sz="2000" dirty="0" smtClean="0">
                <a:solidFill>
                  <a:srgbClr val="000000"/>
                </a:solidFill>
                <a:latin typeface="Helvetica Neue"/>
              </a:rPr>
              <a:t> workplace injuries and illnesses</a:t>
            </a:r>
          </a:p>
          <a:p>
            <a:pPr>
              <a:spcAft>
                <a:spcPts val="1200"/>
              </a:spcAft>
              <a:buClr>
                <a:srgbClr val="0070C0"/>
              </a:buClr>
              <a:buSzPct val="110000"/>
              <a:buFont typeface="Wingdings" panose="05000000000000000000" pitchFamily="2" charset="2"/>
              <a:buChar char="§"/>
              <a:defRPr/>
            </a:pPr>
            <a:r>
              <a:rPr lang="en-US" altLang="en-US" sz="2000" b="1" dirty="0" smtClean="0">
                <a:solidFill>
                  <a:srgbClr val="000000"/>
                </a:solidFill>
                <a:latin typeface="Helvetica Neue"/>
              </a:rPr>
              <a:t>Improve</a:t>
            </a:r>
            <a:r>
              <a:rPr lang="en-US" altLang="en-US" sz="2000" dirty="0" smtClean="0">
                <a:solidFill>
                  <a:srgbClr val="000000"/>
                </a:solidFill>
                <a:latin typeface="Helvetica Neue"/>
              </a:rPr>
              <a:t> compliance with laws and regulations</a:t>
            </a:r>
          </a:p>
          <a:p>
            <a:pPr>
              <a:spcAft>
                <a:spcPts val="1200"/>
              </a:spcAft>
              <a:buClr>
                <a:srgbClr val="0070C0"/>
              </a:buClr>
              <a:buSzPct val="110000"/>
              <a:buFont typeface="Wingdings" panose="05000000000000000000" pitchFamily="2" charset="2"/>
              <a:buChar char="§"/>
              <a:defRPr/>
            </a:pPr>
            <a:r>
              <a:rPr lang="en-US" altLang="en-US" sz="2000" b="1" dirty="0" smtClean="0">
                <a:solidFill>
                  <a:srgbClr val="000000"/>
                </a:solidFill>
                <a:latin typeface="Helvetica Neue"/>
              </a:rPr>
              <a:t>Reduce</a:t>
            </a:r>
            <a:r>
              <a:rPr lang="en-US" altLang="en-US" sz="2000" dirty="0" smtClean="0">
                <a:solidFill>
                  <a:srgbClr val="000000"/>
                </a:solidFill>
                <a:latin typeface="Helvetica Neue"/>
              </a:rPr>
              <a:t> costs, including workers' compensation premiums</a:t>
            </a:r>
          </a:p>
          <a:p>
            <a:pPr>
              <a:spcAft>
                <a:spcPts val="1200"/>
              </a:spcAft>
              <a:buClr>
                <a:srgbClr val="0070C0"/>
              </a:buClr>
              <a:buSzPct val="110000"/>
              <a:buFont typeface="Wingdings" panose="05000000000000000000" pitchFamily="2" charset="2"/>
              <a:buChar char="§"/>
              <a:defRPr/>
            </a:pPr>
            <a:r>
              <a:rPr lang="en-US" altLang="en-US" sz="2000" b="1" dirty="0" smtClean="0">
                <a:solidFill>
                  <a:srgbClr val="000000"/>
                </a:solidFill>
                <a:latin typeface="Helvetica Neue"/>
              </a:rPr>
              <a:t>Engage</a:t>
            </a:r>
            <a:r>
              <a:rPr lang="en-US" altLang="en-US" sz="2000" dirty="0" smtClean="0">
                <a:solidFill>
                  <a:srgbClr val="000000"/>
                </a:solidFill>
                <a:latin typeface="Helvetica Neue"/>
              </a:rPr>
              <a:t> workers</a:t>
            </a:r>
          </a:p>
          <a:p>
            <a:pPr>
              <a:spcAft>
                <a:spcPts val="1200"/>
              </a:spcAft>
              <a:buClr>
                <a:srgbClr val="0070C0"/>
              </a:buClr>
              <a:buSzPct val="110000"/>
              <a:buFont typeface="Wingdings" panose="05000000000000000000" pitchFamily="2" charset="2"/>
              <a:buChar char="§"/>
              <a:defRPr/>
            </a:pPr>
            <a:r>
              <a:rPr lang="en-US" altLang="en-US" sz="2000" b="1" dirty="0" smtClean="0">
                <a:solidFill>
                  <a:srgbClr val="000000"/>
                </a:solidFill>
                <a:latin typeface="Helvetica Neue"/>
              </a:rPr>
              <a:t>Enhance</a:t>
            </a:r>
            <a:r>
              <a:rPr lang="en-US" altLang="en-US" sz="2000" dirty="0" smtClean="0">
                <a:solidFill>
                  <a:srgbClr val="000000"/>
                </a:solidFill>
                <a:latin typeface="Helvetica Neue"/>
              </a:rPr>
              <a:t> social responsibility goals</a:t>
            </a:r>
          </a:p>
          <a:p>
            <a:pPr>
              <a:spcAft>
                <a:spcPts val="900"/>
              </a:spcAft>
              <a:buClr>
                <a:srgbClr val="0070C0"/>
              </a:buClr>
              <a:buSzPct val="110000"/>
              <a:buFont typeface="Wingdings" panose="05000000000000000000" pitchFamily="2" charset="2"/>
              <a:buChar char="§"/>
              <a:defRPr/>
            </a:pPr>
            <a:r>
              <a:rPr lang="en-US" altLang="en-US" sz="2000" b="1" dirty="0" smtClean="0">
                <a:solidFill>
                  <a:srgbClr val="000000"/>
                </a:solidFill>
                <a:latin typeface="Helvetica Neue"/>
              </a:rPr>
              <a:t>Increase</a:t>
            </a:r>
            <a:r>
              <a:rPr lang="en-US" altLang="en-US" sz="2000" dirty="0" smtClean="0">
                <a:solidFill>
                  <a:srgbClr val="000000"/>
                </a:solidFill>
                <a:latin typeface="Helvetica Neue"/>
              </a:rPr>
              <a:t> productivity and enhance overall business operations</a:t>
            </a:r>
            <a:endParaRPr lang="en-US" altLang="en-US" sz="2200" dirty="0" smtClean="0">
              <a:latin typeface="Calibri" panose="020F0502020204030204" pitchFamily="34" charset="0"/>
              <a:ea typeface="ＭＳ Ｐゴシック" panose="020B0600070205080204" pitchFamily="34" charset="-128"/>
            </a:endParaRPr>
          </a:p>
        </p:txBody>
      </p:sp>
      <p:sp>
        <p:nvSpPr>
          <p:cNvPr id="16388" name="Rectangle 5"/>
          <p:cNvSpPr>
            <a:spLocks noChangeArrowheads="1"/>
          </p:cNvSpPr>
          <p:nvPr/>
        </p:nvSpPr>
        <p:spPr bwMode="auto">
          <a:xfrm>
            <a:off x="483534" y="464003"/>
            <a:ext cx="86963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sz="4000" b="1" dirty="0" smtClean="0">
                <a:solidFill>
                  <a:schemeClr val="bg1"/>
                </a:solidFill>
                <a:effectLst>
                  <a:outerShdw blurRad="38100" dist="38100" dir="2700000" algn="tl">
                    <a:srgbClr val="000000">
                      <a:alpha val="43137"/>
                    </a:srgbClr>
                  </a:outerShdw>
                </a:effectLst>
                <a:latin typeface="Calibri" panose="020F0502020204030204" pitchFamily="34" charset="0"/>
              </a:rPr>
              <a:t>BENEFITS TO THE BOTTOM LINE</a:t>
            </a:r>
            <a:endParaRPr lang="en-US" altLang="en-US" sz="4000" dirty="0">
              <a:solidFill>
                <a:schemeClr val="bg1"/>
              </a:solidFill>
              <a:effectLst>
                <a:outerShdw blurRad="38100" dist="38100" dir="2700000" algn="tl">
                  <a:srgbClr val="000000">
                    <a:alpha val="43137"/>
                  </a:srgbClr>
                </a:outerShdw>
              </a:effectLst>
            </a:endParaRPr>
          </a:p>
        </p:txBody>
      </p:sp>
      <p:grpSp>
        <p:nvGrpSpPr>
          <p:cNvPr id="16390" name="Group 38" descr="Graph going upwards"/>
          <p:cNvGrpSpPr>
            <a:grpSpLocks/>
          </p:cNvGrpSpPr>
          <p:nvPr/>
        </p:nvGrpSpPr>
        <p:grpSpPr bwMode="auto">
          <a:xfrm>
            <a:off x="6398836" y="1403714"/>
            <a:ext cx="2440364" cy="2290762"/>
            <a:chOff x="1981200" y="184896"/>
            <a:chExt cx="4846694" cy="4546443"/>
          </a:xfrm>
        </p:grpSpPr>
        <p:sp>
          <p:nvSpPr>
            <p:cNvPr id="40" name="Rectangle 39"/>
            <p:cNvSpPr/>
            <p:nvPr/>
          </p:nvSpPr>
          <p:spPr>
            <a:xfrm>
              <a:off x="1981200" y="1539550"/>
              <a:ext cx="4570801" cy="3032730"/>
            </a:xfrm>
            <a:prstGeom prst="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41" name="Straight Connector 40"/>
            <p:cNvCxnSpPr/>
            <p:nvPr/>
          </p:nvCxnSpPr>
          <p:spPr>
            <a:xfrm>
              <a:off x="2363205" y="1539550"/>
              <a:ext cx="0" cy="303273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742559" y="1523644"/>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24564" y="1539550"/>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503916" y="1523644"/>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885921" y="1539550"/>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67927" y="1523644"/>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647280" y="1539550"/>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029285" y="1523644"/>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411291" y="1539550"/>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790642" y="1523644"/>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648" y="1539550"/>
              <a:ext cx="0" cy="30353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981200" y="1905386"/>
              <a:ext cx="45708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981200" y="2284478"/>
              <a:ext cx="45708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81200" y="2666220"/>
              <a:ext cx="45708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981200" y="3047963"/>
              <a:ext cx="45708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981200" y="3427053"/>
              <a:ext cx="45708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981200" y="3808795"/>
              <a:ext cx="45708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981200" y="4190538"/>
              <a:ext cx="457080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076701" y="3588764"/>
              <a:ext cx="915222" cy="1142575"/>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2819490" y="3617924"/>
              <a:ext cx="382005" cy="267751"/>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052937" y="3432355"/>
              <a:ext cx="382005" cy="45597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3286385" y="3469469"/>
              <a:ext cx="527911" cy="365836"/>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766545" y="2814676"/>
              <a:ext cx="718912" cy="874826"/>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4310372" y="2819978"/>
              <a:ext cx="565050" cy="440064"/>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4734822" y="1751629"/>
              <a:ext cx="1209684" cy="1479251"/>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rot="1594184">
              <a:off x="5238618" y="964006"/>
              <a:ext cx="1143000" cy="1206266"/>
            </a:xfrm>
            <a:prstGeom prst="rect">
              <a:avLst/>
            </a:prstGeom>
            <a:gradFill flip="none" rotWithShape="1">
              <a:gsLst>
                <a:gs pos="0">
                  <a:srgbClr val="FFFC8F"/>
                </a:gs>
                <a:gs pos="62000">
                  <a:srgbClr val="FDFBBB"/>
                </a:gs>
                <a:gs pos="100000">
                  <a:schemeClr val="bg1"/>
                </a:gs>
              </a:gsLst>
              <a:path path="circle">
                <a:fillToRect t="100000" r="100000"/>
              </a:path>
              <a:tileRect l="-100000" b="-100000"/>
            </a:gradFill>
            <a:ln w="1905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67" name="Straight Connector 66"/>
            <p:cNvCxnSpPr/>
            <p:nvPr/>
          </p:nvCxnSpPr>
          <p:spPr>
            <a:xfrm rot="1594184" flipV="1">
              <a:off x="5809213" y="964286"/>
              <a:ext cx="0" cy="1206199"/>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rot="672287">
              <a:off x="5684894" y="184896"/>
              <a:ext cx="1143000" cy="1206266"/>
            </a:xfrm>
            <a:prstGeom prst="rect">
              <a:avLst/>
            </a:prstGeom>
            <a:gradFill flip="none" rotWithShape="1">
              <a:gsLst>
                <a:gs pos="0">
                  <a:srgbClr val="FFFC8F"/>
                </a:gs>
                <a:gs pos="62000">
                  <a:srgbClr val="FDFBBB"/>
                </a:gs>
                <a:gs pos="100000">
                  <a:schemeClr val="bg1"/>
                </a:gs>
              </a:gsLst>
              <a:path path="circle">
                <a:fillToRect t="100000" r="100000"/>
              </a:path>
              <a:tileRect l="-100000" b="-100000"/>
            </a:gra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9" name="Down Arrow 68"/>
            <p:cNvSpPr/>
            <p:nvPr/>
          </p:nvSpPr>
          <p:spPr>
            <a:xfrm rot="11472287">
              <a:off x="5891449" y="325398"/>
              <a:ext cx="379353" cy="1055093"/>
            </a:xfrm>
            <a:prstGeom prst="downArrow">
              <a:avLst>
                <a:gd name="adj1" fmla="val 50000"/>
                <a:gd name="adj2" fmla="val 6071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extLst>
      <p:ext uri="{BB962C8B-B14F-4D97-AF65-F5344CB8AC3E}">
        <p14:creationId xmlns:p14="http://schemas.microsoft.com/office/powerpoint/2010/main" val="1506550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5715000" cy="868362"/>
          </a:xfrm>
        </p:spPr>
        <p:txBody>
          <a:bodyPr/>
          <a:lstStyle/>
          <a:p>
            <a:pPr algn="ct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Safe + Sound Campaign</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533400" y="2593181"/>
            <a:ext cx="80772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ts val="1200"/>
              </a:spcAft>
              <a:buSzPct val="110000"/>
              <a:buFont typeface="Wingdings" pitchFamily="2" charset="2"/>
              <a:buChar char="§"/>
            </a:pPr>
            <a:r>
              <a:rPr lang="en-US" sz="2200" b="1" dirty="0" smtClean="0">
                <a:latin typeface="Calibri" panose="020F0502020204030204" pitchFamily="34" charset="0"/>
                <a:cs typeface="Calibri" panose="020F0502020204030204" pitchFamily="34" charset="0"/>
              </a:rPr>
              <a:t>Every </a:t>
            </a:r>
            <a:r>
              <a:rPr lang="en-US" sz="2200" b="1" dirty="0">
                <a:latin typeface="Calibri" panose="020F0502020204030204" pitchFamily="34" charset="0"/>
                <a:cs typeface="Calibri" panose="020F0502020204030204" pitchFamily="34" charset="0"/>
              </a:rPr>
              <a:t>workplace should have a safety and health program</a:t>
            </a:r>
            <a:r>
              <a:rPr lang="en-US" sz="2200" dirty="0">
                <a:latin typeface="Calibri" panose="020F0502020204030204" pitchFamily="34" charset="0"/>
                <a:cs typeface="Calibri" panose="020F0502020204030204" pitchFamily="34" charset="0"/>
              </a:rPr>
              <a:t> </a:t>
            </a:r>
            <a:r>
              <a:rPr lang="en-US" sz="2200" dirty="0" smtClean="0">
                <a:latin typeface="Calibri" panose="020F0502020204030204" pitchFamily="34" charset="0"/>
                <a:cs typeface="Calibri" panose="020F0502020204030204" pitchFamily="34" charset="0"/>
              </a:rPr>
              <a:t/>
            </a:r>
            <a:br>
              <a:rPr lang="en-US" sz="2200" dirty="0" smtClean="0">
                <a:latin typeface="Calibri" panose="020F0502020204030204" pitchFamily="34" charset="0"/>
                <a:cs typeface="Calibri" panose="020F0502020204030204" pitchFamily="34" charset="0"/>
              </a:rPr>
            </a:br>
            <a:r>
              <a:rPr lang="en-US" sz="2200" dirty="0" smtClean="0">
                <a:latin typeface="Calibri" panose="020F0502020204030204" pitchFamily="34" charset="0"/>
                <a:cs typeface="Calibri" panose="020F0502020204030204" pitchFamily="34" charset="0"/>
              </a:rPr>
              <a:t>that includes key elements to protect workers.</a:t>
            </a:r>
          </a:p>
          <a:p>
            <a:pPr eaLnBrk="1" hangingPunct="1">
              <a:spcAft>
                <a:spcPts val="1200"/>
              </a:spcAft>
              <a:buSzPct val="110000"/>
              <a:buFont typeface="Wingdings" pitchFamily="2" charset="2"/>
              <a:buChar char="§"/>
            </a:pPr>
            <a:r>
              <a:rPr lang="en-US" altLang="en-US" sz="2200" dirty="0" smtClean="0">
                <a:latin typeface="Calibri" panose="020F0502020204030204" pitchFamily="34" charset="0"/>
                <a:cs typeface="Calibri" panose="020F0502020204030204" pitchFamily="34" charset="0"/>
              </a:rPr>
              <a:t>Good </a:t>
            </a:r>
            <a:r>
              <a:rPr lang="en-US" altLang="en-US" sz="2200" dirty="0">
                <a:latin typeface="Calibri" panose="020F0502020204030204" pitchFamily="34" charset="0"/>
                <a:cs typeface="Calibri" panose="020F0502020204030204" pitchFamily="34" charset="0"/>
              </a:rPr>
              <a:t>for workers and businesses’ </a:t>
            </a:r>
            <a:r>
              <a:rPr lang="en-US" altLang="en-US" sz="2200" b="1" dirty="0">
                <a:latin typeface="Calibri" panose="020F0502020204030204" pitchFamily="34" charset="0"/>
                <a:cs typeface="Calibri" panose="020F0502020204030204" pitchFamily="34" charset="0"/>
              </a:rPr>
              <a:t>bottom line</a:t>
            </a:r>
          </a:p>
          <a:p>
            <a:pPr eaLnBrk="1" hangingPunct="1">
              <a:spcAft>
                <a:spcPts val="1200"/>
              </a:spcAft>
              <a:buSzPct val="110000"/>
              <a:buFont typeface="Wingdings" pitchFamily="2" charset="2"/>
              <a:buChar char="§"/>
            </a:pPr>
            <a:r>
              <a:rPr lang="en-US" altLang="en-US" sz="2200" dirty="0">
                <a:latin typeface="Calibri" panose="020F0502020204030204" pitchFamily="34" charset="0"/>
                <a:cs typeface="Calibri" panose="020F0502020204030204" pitchFamily="34" charset="0"/>
              </a:rPr>
              <a:t>Targets </a:t>
            </a:r>
            <a:r>
              <a:rPr lang="en-US" altLang="en-US" sz="2200" b="1" dirty="0">
                <a:latin typeface="Calibri" panose="020F0502020204030204" pitchFamily="34" charset="0"/>
                <a:cs typeface="Calibri" panose="020F0502020204030204" pitchFamily="34" charset="0"/>
              </a:rPr>
              <a:t>small and medium</a:t>
            </a:r>
            <a:r>
              <a:rPr lang="en-US" altLang="en-US" sz="2200" dirty="0">
                <a:latin typeface="Calibri" panose="020F0502020204030204" pitchFamily="34" charset="0"/>
                <a:cs typeface="Calibri" panose="020F0502020204030204" pitchFamily="34" charset="0"/>
              </a:rPr>
              <a:t>-sized</a:t>
            </a:r>
            <a:r>
              <a:rPr lang="en-US" altLang="en-US" sz="2200" b="1" dirty="0">
                <a:latin typeface="Calibri" panose="020F0502020204030204" pitchFamily="34" charset="0"/>
                <a:cs typeface="Calibri" panose="020F0502020204030204" pitchFamily="34" charset="0"/>
              </a:rPr>
              <a:t> </a:t>
            </a:r>
            <a:r>
              <a:rPr lang="en-US" altLang="en-US" sz="2200" dirty="0">
                <a:latin typeface="Calibri" panose="020F0502020204030204" pitchFamily="34" charset="0"/>
                <a:cs typeface="Calibri" panose="020F0502020204030204" pitchFamily="34" charset="0"/>
              </a:rPr>
              <a:t>businesses</a:t>
            </a:r>
          </a:p>
          <a:p>
            <a:pPr marL="0" indent="0">
              <a:spcBef>
                <a:spcPct val="0"/>
              </a:spcBef>
              <a:spcAft>
                <a:spcPts val="2400"/>
              </a:spcAft>
              <a:buClr>
                <a:srgbClr val="0070C0"/>
              </a:buClr>
              <a:buSzPct val="115000"/>
              <a:buNone/>
            </a:pPr>
            <a:endParaRPr lang="en-US" altLang="en-US" dirty="0" smtClean="0">
              <a:latin typeface="Calibri" pitchFamily="34" charset="0"/>
            </a:endParaRPr>
          </a:p>
        </p:txBody>
      </p:sp>
      <p:pic>
        <p:nvPicPr>
          <p:cNvPr id="4" name="Picture 3" descr="Safe + Sound logo"/>
          <p:cNvPicPr>
            <a:picLocks noChangeAspect="1"/>
          </p:cNvPicPr>
          <p:nvPr/>
        </p:nvPicPr>
        <p:blipFill rotWithShape="1">
          <a:blip r:embed="rId3" cstate="email">
            <a:extLst>
              <a:ext uri="{28A0092B-C50C-407E-A947-70E740481C1C}">
                <a14:useLocalDpi xmlns:a14="http://schemas.microsoft.com/office/drawing/2010/main" val="0"/>
              </a:ext>
            </a:extLst>
          </a:blip>
          <a:srcRect t="9836" b="10450"/>
          <a:stretch/>
        </p:blipFill>
        <p:spPr>
          <a:xfrm>
            <a:off x="457200" y="5257800"/>
            <a:ext cx="5562600" cy="732292"/>
          </a:xfrm>
          <a:prstGeom prst="rect">
            <a:avLst/>
          </a:prstGeom>
        </p:spPr>
      </p:pic>
      <p:sp>
        <p:nvSpPr>
          <p:cNvPr id="5" name="Rectangle 4" descr="Gray shaded box"/>
          <p:cNvSpPr/>
          <p:nvPr/>
        </p:nvSpPr>
        <p:spPr bwMode="auto">
          <a:xfrm>
            <a:off x="0" y="6248400"/>
            <a:ext cx="6629400" cy="461963"/>
          </a:xfrm>
          <a:prstGeom prst="rect">
            <a:avLst/>
          </a:pr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dirty="0" smtClean="0">
                <a:solidFill>
                  <a:srgbClr val="0070C0"/>
                </a:solidFill>
              </a:rPr>
              <a:t>        www.osha.gov/safeandsoundweek</a:t>
            </a:r>
            <a:endParaRPr lang="en-US" b="1" dirty="0">
              <a:solidFill>
                <a:srgbClr val="0070C0"/>
              </a:solidFill>
            </a:endParaRPr>
          </a:p>
        </p:txBody>
      </p:sp>
    </p:spTree>
    <p:extLst>
      <p:ext uri="{BB962C8B-B14F-4D97-AF65-F5344CB8AC3E}">
        <p14:creationId xmlns:p14="http://schemas.microsoft.com/office/powerpoint/2010/main" val="35386515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Excavations in Construction publications"/>
          <p:cNvSpPr/>
          <p:nvPr/>
        </p:nvSpPr>
        <p:spPr>
          <a:xfrm>
            <a:off x="5774183" y="2074315"/>
            <a:ext cx="2949129" cy="2116975"/>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4" name="TextBox 2"/>
          <p:cNvSpPr txBox="1">
            <a:spLocks noChangeArrowheads="1"/>
          </p:cNvSpPr>
          <p:nvPr/>
        </p:nvSpPr>
        <p:spPr bwMode="auto">
          <a:xfrm>
            <a:off x="581511" y="2593959"/>
            <a:ext cx="4955564"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800"/>
              </a:spcAft>
              <a:buClr>
                <a:srgbClr val="0070C0"/>
              </a:buClr>
              <a:buSzPct val="110000"/>
              <a:buFont typeface="Wingdings" panose="05000000000000000000" pitchFamily="2" charset="2"/>
              <a:buChar char="§"/>
            </a:pPr>
            <a:r>
              <a:rPr lang="en-US" altLang="en-US" sz="2200" dirty="0">
                <a:latin typeface="Calibri" panose="020F0502020204030204" pitchFamily="34" charset="0"/>
              </a:rPr>
              <a:t>DOL’s Strategic Plan </a:t>
            </a:r>
            <a:r>
              <a:rPr lang="en-US" altLang="en-US" sz="2200" dirty="0" smtClean="0">
                <a:latin typeface="Calibri" panose="020F0502020204030204" pitchFamily="34" charset="0"/>
              </a:rPr>
              <a:t>identifies trenching </a:t>
            </a:r>
            <a:r>
              <a:rPr lang="en-US" altLang="en-US" sz="2200" dirty="0">
                <a:latin typeface="Calibri" panose="020F0502020204030204" pitchFamily="34" charset="0"/>
              </a:rPr>
              <a:t>hazards as an agency priority.</a:t>
            </a:r>
          </a:p>
          <a:p>
            <a:pPr eaLnBrk="1" hangingPunct="1">
              <a:spcAft>
                <a:spcPts val="1800"/>
              </a:spcAft>
              <a:buClr>
                <a:srgbClr val="0070C0"/>
              </a:buClr>
              <a:buSzPct val="110000"/>
              <a:buFont typeface="Wingdings" panose="05000000000000000000" pitchFamily="2" charset="2"/>
              <a:buChar char="§"/>
            </a:pPr>
            <a:r>
              <a:rPr lang="en-US" altLang="en-US" sz="2200" dirty="0" smtClean="0">
                <a:latin typeface="Calibri" panose="020F0502020204030204" pitchFamily="34" charset="0"/>
              </a:rPr>
              <a:t>OSHA’s </a:t>
            </a:r>
            <a:r>
              <a:rPr lang="en-US" altLang="en-US" sz="2200" dirty="0">
                <a:latin typeface="Calibri" panose="020F0502020204030204" pitchFamily="34" charset="0"/>
              </a:rPr>
              <a:t>goal is to increase the </a:t>
            </a:r>
            <a:r>
              <a:rPr lang="en-US" altLang="en-US" sz="2200" dirty="0" smtClean="0">
                <a:latin typeface="Calibri" panose="020F0502020204030204" pitchFamily="34" charset="0"/>
              </a:rPr>
              <a:t/>
            </a:r>
            <a:br>
              <a:rPr lang="en-US" altLang="en-US" sz="2200" dirty="0" smtClean="0">
                <a:latin typeface="Calibri" panose="020F0502020204030204" pitchFamily="34" charset="0"/>
              </a:rPr>
            </a:br>
            <a:r>
              <a:rPr lang="en-US" altLang="en-US" sz="2200" dirty="0" smtClean="0">
                <a:latin typeface="Calibri" panose="020F0502020204030204" pitchFamily="34" charset="0"/>
              </a:rPr>
              <a:t>number </a:t>
            </a:r>
            <a:r>
              <a:rPr lang="en-US" altLang="en-US" sz="2200" dirty="0">
                <a:latin typeface="Calibri" panose="020F0502020204030204" pitchFamily="34" charset="0"/>
              </a:rPr>
              <a:t>of corrected trenching </a:t>
            </a:r>
            <a:r>
              <a:rPr lang="en-US" altLang="en-US" sz="2200" dirty="0" smtClean="0">
                <a:latin typeface="Calibri" panose="020F0502020204030204" pitchFamily="34" charset="0"/>
              </a:rPr>
              <a:t/>
            </a:r>
            <a:br>
              <a:rPr lang="en-US" altLang="en-US" sz="2200" dirty="0" smtClean="0">
                <a:latin typeface="Calibri" panose="020F0502020204030204" pitchFamily="34" charset="0"/>
              </a:rPr>
            </a:br>
            <a:r>
              <a:rPr lang="en-US" altLang="en-US" sz="2200" dirty="0" smtClean="0">
                <a:latin typeface="Calibri" panose="020F0502020204030204" pitchFamily="34" charset="0"/>
              </a:rPr>
              <a:t>hazards </a:t>
            </a:r>
            <a:r>
              <a:rPr lang="en-US" altLang="en-US" sz="2200" dirty="0">
                <a:latin typeface="Calibri" panose="020F0502020204030204" pitchFamily="34" charset="0"/>
              </a:rPr>
              <a:t>through enforcement </a:t>
            </a:r>
            <a:r>
              <a:rPr lang="en-US" altLang="en-US" sz="2200" dirty="0" smtClean="0">
                <a:latin typeface="Calibri" panose="020F0502020204030204" pitchFamily="34" charset="0"/>
              </a:rPr>
              <a:t/>
            </a:r>
            <a:br>
              <a:rPr lang="en-US" altLang="en-US" sz="2200" dirty="0" smtClean="0">
                <a:latin typeface="Calibri" panose="020F0502020204030204" pitchFamily="34" charset="0"/>
              </a:rPr>
            </a:br>
            <a:r>
              <a:rPr lang="en-US" altLang="en-US" sz="2200" dirty="0" smtClean="0">
                <a:latin typeface="Calibri" panose="020F0502020204030204" pitchFamily="34" charset="0"/>
              </a:rPr>
              <a:t>and </a:t>
            </a:r>
            <a:r>
              <a:rPr lang="en-US" altLang="en-US" sz="2200" dirty="0">
                <a:latin typeface="Calibri" panose="020F0502020204030204" pitchFamily="34" charset="0"/>
              </a:rPr>
              <a:t>consultation. </a:t>
            </a:r>
            <a:endParaRPr lang="en-US" altLang="en-US" sz="2200" dirty="0" smtClean="0">
              <a:latin typeface="Calibri" panose="020F0502020204030204" pitchFamily="34" charset="0"/>
            </a:endParaRPr>
          </a:p>
        </p:txBody>
      </p:sp>
      <p:pic>
        <p:nvPicPr>
          <p:cNvPr id="58375" name="Picture 2" descr="Photograph of hard hats"/>
          <p:cNvPicPr>
            <a:picLocks noChangeAspect="1" noChangeArrowheads="1"/>
          </p:cNvPicPr>
          <p:nvPr/>
        </p:nvPicPr>
        <p:blipFill>
          <a:blip r:embed="rId3" cstate="email">
            <a:extLst>
              <a:ext uri="{28A0092B-C50C-407E-A947-70E740481C1C}">
                <a14:useLocalDpi xmlns:a14="http://schemas.microsoft.com/office/drawing/2010/main" val="0"/>
              </a:ext>
            </a:extLst>
          </a:blip>
          <a:srcRect l="10413"/>
          <a:stretch>
            <a:fillRect/>
          </a:stretch>
        </p:blipFill>
        <p:spPr bwMode="auto">
          <a:xfrm>
            <a:off x="7467600" y="2286000"/>
            <a:ext cx="1131887" cy="8394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58378" name="il_fi" descr="YouTube icon"/>
          <p:cNvPicPr>
            <a:picLocks noChangeAspect="1" noChangeArrowheads="1"/>
          </p:cNvPicPr>
          <p:nvPr/>
        </p:nvPicPr>
        <p:blipFill>
          <a:blip r:embed="rId4" r:link="rId5"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105400" y="2644189"/>
            <a:ext cx="419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8379" name="TextBox 3"/>
          <p:cNvSpPr txBox="1">
            <a:spLocks noChangeArrowheads="1"/>
          </p:cNvSpPr>
          <p:nvPr/>
        </p:nvSpPr>
        <p:spPr bwMode="auto">
          <a:xfrm>
            <a:off x="6172200" y="2557046"/>
            <a:ext cx="83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smtClean="0">
                <a:latin typeface="Calibri" panose="020F0502020204030204" pitchFamily="34" charset="0"/>
                <a:hlinkClick r:id="rId6"/>
              </a:rPr>
              <a:t>English</a:t>
            </a:r>
            <a:endParaRPr lang="en-US" altLang="en-US" sz="1600" b="1" dirty="0">
              <a:latin typeface="Calibri" panose="020F0502020204030204" pitchFamily="34" charset="0"/>
            </a:endParaRPr>
          </a:p>
        </p:txBody>
      </p:sp>
      <p:sp>
        <p:nvSpPr>
          <p:cNvPr id="58380" name="TextBox 16"/>
          <p:cNvSpPr txBox="1">
            <a:spLocks noChangeArrowheads="1"/>
          </p:cNvSpPr>
          <p:nvPr/>
        </p:nvSpPr>
        <p:spPr bwMode="auto">
          <a:xfrm>
            <a:off x="6172200" y="2785646"/>
            <a:ext cx="914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smtClean="0">
                <a:latin typeface="Calibri" panose="020F0502020204030204" pitchFamily="34" charset="0"/>
                <a:hlinkClick r:id="rId7"/>
              </a:rPr>
              <a:t>Spanish</a:t>
            </a:r>
            <a:endParaRPr lang="en-US" altLang="en-US" sz="1600" b="1" dirty="0">
              <a:latin typeface="Calibri" panose="020F0502020204030204" pitchFamily="34" charset="0"/>
            </a:endParaRPr>
          </a:p>
        </p:txBody>
      </p:sp>
      <p:grpSp>
        <p:nvGrpSpPr>
          <p:cNvPr id="58376" name="Group 20" descr="Arrow"/>
          <p:cNvGrpSpPr>
            <a:grpSpLocks/>
          </p:cNvGrpSpPr>
          <p:nvPr/>
        </p:nvGrpSpPr>
        <p:grpSpPr bwMode="auto">
          <a:xfrm rot="5400000">
            <a:off x="5392291" y="2643546"/>
            <a:ext cx="871537" cy="539750"/>
            <a:chOff x="112643573" y="102743483"/>
            <a:chExt cx="359738" cy="221878"/>
          </a:xfrm>
        </p:grpSpPr>
        <p:sp>
          <p:nvSpPr>
            <p:cNvPr id="58381" name="AutoShape 21"/>
            <p:cNvSpPr>
              <a:spLocks noChangeArrowheads="1"/>
            </p:cNvSpPr>
            <p:nvPr/>
          </p:nvSpPr>
          <p:spPr bwMode="auto">
            <a:xfrm>
              <a:off x="112669410" y="102743483"/>
              <a:ext cx="333901" cy="195734"/>
            </a:xfrm>
            <a:prstGeom prst="triangle">
              <a:avLst>
                <a:gd name="adj" fmla="val 50000"/>
              </a:avLst>
            </a:prstGeom>
            <a:solidFill>
              <a:srgbClr val="FFE183"/>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8382" name="AutoShape 22"/>
            <p:cNvSpPr>
              <a:spLocks noChangeArrowheads="1"/>
            </p:cNvSpPr>
            <p:nvPr/>
          </p:nvSpPr>
          <p:spPr bwMode="auto">
            <a:xfrm>
              <a:off x="112643573" y="102769626"/>
              <a:ext cx="333901" cy="195735"/>
            </a:xfrm>
            <a:prstGeom prst="triangle">
              <a:avLst>
                <a:gd name="adj" fmla="val 50000"/>
              </a:avLst>
            </a:prstGeom>
            <a:solidFill>
              <a:srgbClr val="FFC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 name="TextBox 2"/>
          <p:cNvSpPr txBox="1"/>
          <p:nvPr/>
        </p:nvSpPr>
        <p:spPr>
          <a:xfrm>
            <a:off x="5943600" y="2133600"/>
            <a:ext cx="2895600" cy="535531"/>
          </a:xfrm>
          <a:prstGeom prst="rect">
            <a:avLst/>
          </a:prstGeom>
          <a:noFill/>
        </p:spPr>
        <p:txBody>
          <a:bodyPr wrap="square" rtlCol="0">
            <a:spAutoFit/>
          </a:bodyPr>
          <a:lstStyle/>
          <a:p>
            <a:pPr>
              <a:lnSpc>
                <a:spcPct val="90000"/>
              </a:lnSpc>
            </a:pPr>
            <a:r>
              <a:rPr lang="en-US" sz="1600" b="1" dirty="0" smtClean="0">
                <a:latin typeface="Calibri" panose="020F0502020204030204" pitchFamily="34" charset="0"/>
                <a:cs typeface="Calibri" panose="020F0502020204030204" pitchFamily="34" charset="0"/>
              </a:rPr>
              <a:t>Excavations</a:t>
            </a:r>
            <a:br>
              <a:rPr lang="en-US" sz="1600" b="1" dirty="0" smtClean="0">
                <a:latin typeface="Calibri" panose="020F0502020204030204" pitchFamily="34" charset="0"/>
                <a:cs typeface="Calibri" panose="020F0502020204030204" pitchFamily="34" charset="0"/>
              </a:rPr>
            </a:br>
            <a:r>
              <a:rPr lang="en-US" sz="1600" b="1" dirty="0" smtClean="0">
                <a:latin typeface="Calibri" panose="020F0502020204030204" pitchFamily="34" charset="0"/>
                <a:cs typeface="Calibri" panose="020F0502020204030204" pitchFamily="34" charset="0"/>
              </a:rPr>
              <a:t>in Construction</a:t>
            </a:r>
            <a:endParaRPr lang="en-US" sz="1600" b="1" dirty="0">
              <a:latin typeface="Calibri" panose="020F0502020204030204" pitchFamily="34" charset="0"/>
              <a:cs typeface="Calibri" panose="020F0502020204030204" pitchFamily="34" charset="0"/>
            </a:endParaRPr>
          </a:p>
        </p:txBody>
      </p:sp>
      <p:sp>
        <p:nvSpPr>
          <p:cNvPr id="17" name="TextBox 16"/>
          <p:cNvSpPr txBox="1"/>
          <p:nvPr/>
        </p:nvSpPr>
        <p:spPr>
          <a:xfrm>
            <a:off x="5943600" y="3151894"/>
            <a:ext cx="1400173" cy="978729"/>
          </a:xfrm>
          <a:prstGeom prst="rect">
            <a:avLst/>
          </a:prstGeom>
          <a:noFill/>
        </p:spPr>
        <p:txBody>
          <a:bodyPr wrap="square" rtlCol="0">
            <a:spAutoFit/>
          </a:bodyPr>
          <a:lstStyle/>
          <a:p>
            <a:pPr>
              <a:lnSpc>
                <a:spcPct val="90000"/>
              </a:lnSpc>
            </a:pPr>
            <a:r>
              <a:rPr lang="en-US" sz="1600" b="1" dirty="0" smtClean="0">
                <a:latin typeface="Calibri" panose="020F0502020204030204" pitchFamily="34" charset="0"/>
                <a:cs typeface="Calibri" panose="020F0502020204030204" pitchFamily="34" charset="0"/>
              </a:rPr>
              <a:t>5 Things You </a:t>
            </a:r>
            <a:br>
              <a:rPr lang="en-US" sz="1600" b="1" dirty="0" smtClean="0">
                <a:latin typeface="Calibri" panose="020F0502020204030204" pitchFamily="34" charset="0"/>
                <a:cs typeface="Calibri" panose="020F0502020204030204" pitchFamily="34" charset="0"/>
              </a:rPr>
            </a:br>
            <a:r>
              <a:rPr lang="en-US" sz="1600" b="1" dirty="0" smtClean="0">
                <a:latin typeface="Calibri" panose="020F0502020204030204" pitchFamily="34" charset="0"/>
                <a:cs typeface="Calibri" panose="020F0502020204030204" pitchFamily="34" charset="0"/>
              </a:rPr>
              <a:t>Should Know</a:t>
            </a:r>
            <a:br>
              <a:rPr lang="en-US" sz="1600" b="1" dirty="0" smtClean="0">
                <a:latin typeface="Calibri" panose="020F0502020204030204" pitchFamily="34" charset="0"/>
                <a:cs typeface="Calibri" panose="020F0502020204030204" pitchFamily="34" charset="0"/>
              </a:rPr>
            </a:br>
            <a:r>
              <a:rPr lang="en-US" sz="1600" b="1" dirty="0" smtClean="0">
                <a:latin typeface="Calibri" panose="020F0502020204030204" pitchFamily="34" charset="0"/>
                <a:cs typeface="Calibri" panose="020F0502020204030204" pitchFamily="34" charset="0"/>
              </a:rPr>
              <a:t>To </a:t>
            </a:r>
            <a:r>
              <a:rPr lang="en-US" sz="1600" b="1" dirty="0" smtClean="0">
                <a:latin typeface="Calibri" panose="020F0502020204030204" pitchFamily="34" charset="0"/>
                <a:cs typeface="Calibri" panose="020F0502020204030204" pitchFamily="34" charset="0"/>
                <a:hlinkClick r:id="rId8"/>
              </a:rPr>
              <a:t>Stay Safe </a:t>
            </a:r>
            <a:r>
              <a:rPr lang="en-US" sz="1600" b="1" dirty="0" smtClean="0">
                <a:latin typeface="Calibri" panose="020F0502020204030204" pitchFamily="34" charset="0"/>
                <a:cs typeface="Calibri" panose="020F0502020204030204" pitchFamily="34" charset="0"/>
              </a:rPr>
              <a:t/>
            </a:r>
            <a:br>
              <a:rPr lang="en-US" sz="1600" b="1" dirty="0" smtClean="0">
                <a:latin typeface="Calibri" panose="020F0502020204030204" pitchFamily="34" charset="0"/>
                <a:cs typeface="Calibri" panose="020F0502020204030204" pitchFamily="34" charset="0"/>
              </a:rPr>
            </a:br>
            <a:r>
              <a:rPr lang="en-US" sz="1600" b="1" dirty="0" smtClean="0">
                <a:latin typeface="Calibri" panose="020F0502020204030204" pitchFamily="34" charset="0"/>
                <a:cs typeface="Calibri" panose="020F0502020204030204" pitchFamily="34" charset="0"/>
              </a:rPr>
              <a:t>in a Trench</a:t>
            </a:r>
            <a:endParaRPr lang="en-US" sz="1600" b="1" dirty="0">
              <a:latin typeface="Calibri" panose="020F0502020204030204" pitchFamily="34" charset="0"/>
              <a:cs typeface="Calibri" panose="020F0502020204030204" pitchFamily="34" charset="0"/>
            </a:endParaRPr>
          </a:p>
        </p:txBody>
      </p:sp>
      <p:pic>
        <p:nvPicPr>
          <p:cNvPr id="4" name="Picture 3" descr="Photograph of excavation/trenching"/>
          <p:cNvPicPr>
            <a:picLocks noChangeAspect="1"/>
          </p:cNvPicPr>
          <p:nvPr/>
        </p:nvPicPr>
        <p:blipFill rotWithShape="1">
          <a:blip r:embed="rId9"/>
          <a:srcRect l="1749" t="30741" r="71532" b="17407"/>
          <a:stretch/>
        </p:blipFill>
        <p:spPr>
          <a:xfrm>
            <a:off x="7467599" y="3273716"/>
            <a:ext cx="1131887" cy="792578"/>
          </a:xfrm>
          <a:prstGeom prst="rect">
            <a:avLst/>
          </a:prstGeom>
          <a:ln>
            <a:noFill/>
          </a:ln>
          <a:effectLst>
            <a:outerShdw blurRad="190500" algn="tl" rotWithShape="0">
              <a:srgbClr val="000000">
                <a:alpha val="70000"/>
              </a:srgbClr>
            </a:outerShdw>
          </a:effectLst>
        </p:spPr>
      </p:pic>
      <p:pic>
        <p:nvPicPr>
          <p:cNvPr id="19" name="Picture 18" descr="Slope it. Shore it. Shield it. Sticke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3181" y="4800600"/>
            <a:ext cx="916238" cy="864193"/>
          </a:xfrm>
          <a:prstGeom prst="rect">
            <a:avLst/>
          </a:prstGeom>
        </p:spPr>
      </p:pic>
      <p:pic>
        <p:nvPicPr>
          <p:cNvPr id="20" name="Picture 19" descr="Screenshot of publication"/>
          <p:cNvPicPr>
            <a:picLocks noChangeAspect="1"/>
          </p:cNvPicPr>
          <p:nvPr/>
        </p:nvPicPr>
        <p:blipFill rotWithShape="1">
          <a:blip r:embed="rId11" cstate="email">
            <a:extLst>
              <a:ext uri="{28A0092B-C50C-407E-A947-70E740481C1C}">
                <a14:useLocalDpi xmlns:a14="http://schemas.microsoft.com/office/drawing/2010/main" val="0"/>
              </a:ext>
            </a:extLst>
          </a:blip>
          <a:srcRect l="-1" t="1275" r="819" b="1332"/>
          <a:stretch/>
        </p:blipFill>
        <p:spPr>
          <a:xfrm>
            <a:off x="7475715" y="4312687"/>
            <a:ext cx="1143000" cy="1447800"/>
          </a:xfrm>
          <a:prstGeom prst="rect">
            <a:avLst/>
          </a:prstGeom>
          <a:ln w="3175">
            <a:solidFill>
              <a:schemeClr val="tx1"/>
            </a:solidFill>
          </a:ln>
        </p:spPr>
      </p:pic>
      <p:sp>
        <p:nvSpPr>
          <p:cNvPr id="21" name="TextBox 20"/>
          <p:cNvSpPr txBox="1"/>
          <p:nvPr/>
        </p:nvSpPr>
        <p:spPr>
          <a:xfrm>
            <a:off x="6162814" y="5748192"/>
            <a:ext cx="739422" cy="312780"/>
          </a:xfrm>
          <a:prstGeom prst="rect">
            <a:avLst/>
          </a:prstGeom>
          <a:noFill/>
        </p:spPr>
        <p:txBody>
          <a:bodyPr wrap="square" rtlCol="0">
            <a:spAutoFit/>
          </a:bodyPr>
          <a:lstStyle/>
          <a:p>
            <a:pPr>
              <a:lnSpc>
                <a:spcPct val="90000"/>
              </a:lnSpc>
            </a:pPr>
            <a:r>
              <a:rPr lang="en-US" sz="1600" b="1" dirty="0" smtClean="0">
                <a:latin typeface="Calibri" panose="020F0502020204030204" pitchFamily="34" charset="0"/>
                <a:cs typeface="Calibri" panose="020F0502020204030204" pitchFamily="34" charset="0"/>
              </a:rPr>
              <a:t>sticker</a:t>
            </a:r>
            <a:endParaRPr lang="en-US" sz="1600" b="1" dirty="0">
              <a:latin typeface="Calibri" panose="020F0502020204030204" pitchFamily="34" charset="0"/>
              <a:cs typeface="Calibri" panose="020F0502020204030204" pitchFamily="34" charset="0"/>
            </a:endParaRPr>
          </a:p>
        </p:txBody>
      </p:sp>
      <p:sp>
        <p:nvSpPr>
          <p:cNvPr id="22" name="TextBox 21"/>
          <p:cNvSpPr txBox="1"/>
          <p:nvPr/>
        </p:nvSpPr>
        <p:spPr>
          <a:xfrm>
            <a:off x="7677504" y="5783220"/>
            <a:ext cx="739422" cy="312780"/>
          </a:xfrm>
          <a:prstGeom prst="rect">
            <a:avLst/>
          </a:prstGeom>
          <a:noFill/>
        </p:spPr>
        <p:txBody>
          <a:bodyPr wrap="square" rtlCol="0">
            <a:spAutoFit/>
          </a:bodyPr>
          <a:lstStyle/>
          <a:p>
            <a:pPr>
              <a:lnSpc>
                <a:spcPct val="90000"/>
              </a:lnSpc>
            </a:pPr>
            <a:r>
              <a:rPr lang="en-US" sz="1600" b="1" dirty="0" smtClean="0">
                <a:latin typeface="Calibri" panose="020F0502020204030204" pitchFamily="34" charset="0"/>
                <a:cs typeface="Calibri" panose="020F0502020204030204" pitchFamily="34" charset="0"/>
              </a:rPr>
              <a:t>poster</a:t>
            </a:r>
            <a:endParaRPr lang="en-US" sz="1600" b="1" dirty="0">
              <a:latin typeface="Calibri" panose="020F0502020204030204" pitchFamily="34" charset="0"/>
              <a:cs typeface="Calibri" panose="020F0502020204030204" pitchFamily="34" charset="0"/>
            </a:endParaRPr>
          </a:p>
        </p:txBody>
      </p:sp>
      <p:sp>
        <p:nvSpPr>
          <p:cNvPr id="23" name="Rectangle 22" descr="Gray shaded box"/>
          <p:cNvSpPr/>
          <p:nvPr/>
        </p:nvSpPr>
        <p:spPr bwMode="auto">
          <a:xfrm>
            <a:off x="0" y="6172200"/>
            <a:ext cx="6629400" cy="461963"/>
          </a:xfrm>
          <a:prstGeom prst="rect">
            <a:avLst/>
          </a:pr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dirty="0" smtClean="0">
                <a:solidFill>
                  <a:srgbClr val="0070C0"/>
                </a:solidFill>
              </a:rPr>
              <a:t>          www.osha.gov/trenching</a:t>
            </a:r>
            <a:endParaRPr lang="en-US" b="1" dirty="0">
              <a:solidFill>
                <a:srgbClr val="0070C0"/>
              </a:solidFill>
            </a:endParaRPr>
          </a:p>
        </p:txBody>
      </p:sp>
      <p:sp>
        <p:nvSpPr>
          <p:cNvPr id="24" name="Title 1"/>
          <p:cNvSpPr>
            <a:spLocks noGrp="1"/>
          </p:cNvSpPr>
          <p:nvPr>
            <p:ph type="title"/>
          </p:nvPr>
        </p:nvSpPr>
        <p:spPr>
          <a:xfrm>
            <a:off x="459134" y="381000"/>
            <a:ext cx="7084666" cy="868362"/>
          </a:xfrm>
        </p:spPr>
        <p:txBody>
          <a:bodyPr/>
          <a:lstStyle/>
          <a:p>
            <a:pPr algn="ct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Preventing Trenching Incidents</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24727930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377"/>
            <a:ext cx="678180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Suicide Prevention</a:t>
            </a:r>
            <a:endParaRPr lang="en-US" altLang="en-US" sz="3200" b="0" dirty="0">
              <a:solidFill>
                <a:schemeClr val="bg1"/>
              </a:solidFill>
              <a:effectLst>
                <a:outerShdw blurRad="38100" dist="38100" dir="2700000" algn="tl">
                  <a:srgbClr val="000000">
                    <a:alpha val="43137"/>
                  </a:srgbClr>
                </a:outerShdw>
              </a:effectLst>
              <a:latin typeface="Calibri" pitchFamily="34" charset="0"/>
            </a:endParaRPr>
          </a:p>
        </p:txBody>
      </p:sp>
      <p:sp>
        <p:nvSpPr>
          <p:cNvPr id="9" name="TextBox 8"/>
          <p:cNvSpPr txBox="1"/>
          <p:nvPr/>
        </p:nvSpPr>
        <p:spPr>
          <a:xfrm>
            <a:off x="6162814" y="5650060"/>
            <a:ext cx="739422" cy="312780"/>
          </a:xfrm>
          <a:prstGeom prst="rect">
            <a:avLst/>
          </a:prstGeom>
          <a:noFill/>
        </p:spPr>
        <p:txBody>
          <a:bodyPr wrap="square" rtlCol="0">
            <a:spAutoFit/>
          </a:bodyPr>
          <a:lstStyle/>
          <a:p>
            <a:pPr>
              <a:lnSpc>
                <a:spcPct val="90000"/>
              </a:lnSpc>
            </a:pPr>
            <a:r>
              <a:rPr lang="en-US" sz="1600" b="1" dirty="0" smtClean="0">
                <a:latin typeface="Calibri" panose="020F0502020204030204" pitchFamily="34" charset="0"/>
                <a:cs typeface="Calibri" panose="020F0502020204030204" pitchFamily="34" charset="0"/>
              </a:rPr>
              <a:t>sticker</a:t>
            </a:r>
            <a:endParaRPr lang="en-US" sz="1600" b="1" dirty="0">
              <a:latin typeface="Calibri" panose="020F0502020204030204" pitchFamily="34" charset="0"/>
              <a:cs typeface="Calibri" panose="020F0502020204030204" pitchFamily="34" charset="0"/>
            </a:endParaRPr>
          </a:p>
        </p:txBody>
      </p:sp>
      <p:sp>
        <p:nvSpPr>
          <p:cNvPr id="10" name="Rectangle 9" descr="Gray shaded box"/>
          <p:cNvSpPr/>
          <p:nvPr/>
        </p:nvSpPr>
        <p:spPr bwMode="auto">
          <a:xfrm>
            <a:off x="0" y="6172200"/>
            <a:ext cx="6629400" cy="461963"/>
          </a:xfrm>
          <a:prstGeom prst="rect">
            <a:avLst/>
          </a:pr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smtClean="0">
                <a:solidFill>
                  <a:srgbClr val="0070C0"/>
                </a:solidFill>
              </a:rPr>
              <a:t>    www.osha.gov/preventingsuicides</a:t>
            </a:r>
            <a:endParaRPr lang="en-US" b="1" dirty="0">
              <a:solidFill>
                <a:srgbClr val="0070C0"/>
              </a:solidFill>
            </a:endParaRPr>
          </a:p>
        </p:txBody>
      </p:sp>
      <p:pic>
        <p:nvPicPr>
          <p:cNvPr id="4" name="Picture 3" descr="Get help now.&#10;If you're having trouble coping with work-related stress ,talk with someone who can help.&#10;&#10;Call 1-800-273-8255&#10;Para espanol 1-888-628-9454&#10;Online chat suicidepreventionlifeline.org/chat"/>
          <p:cNvPicPr>
            <a:picLocks noChangeAspect="1"/>
          </p:cNvPicPr>
          <p:nvPr/>
        </p:nvPicPr>
        <p:blipFill rotWithShape="1">
          <a:blip r:embed="rId3"/>
          <a:srcRect/>
          <a:stretch/>
        </p:blipFill>
        <p:spPr>
          <a:xfrm>
            <a:off x="457200" y="2212426"/>
            <a:ext cx="8686800" cy="3959774"/>
          </a:xfrm>
          <a:prstGeom prst="rect">
            <a:avLst/>
          </a:prstGeom>
        </p:spPr>
      </p:pic>
      <p:sp>
        <p:nvSpPr>
          <p:cNvPr id="3" name="Oval 2" title="Decorative figure"/>
          <p:cNvSpPr/>
          <p:nvPr/>
        </p:nvSpPr>
        <p:spPr>
          <a:xfrm>
            <a:off x="381000" y="50292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4634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58878"/>
            <a:ext cx="6477000" cy="1143000"/>
          </a:xfrm>
        </p:spPr>
        <p:txBody>
          <a:bodyPr/>
          <a:lstStyle/>
          <a:p>
            <a:pPr algn="ctr"/>
            <a:r>
              <a:rPr lang="en-US" dirty="0" smtClean="0"/>
              <a:t>Suicide Prevention Webpage</a:t>
            </a:r>
            <a:br>
              <a:rPr lang="en-US" dirty="0" smtClean="0"/>
            </a:br>
            <a:r>
              <a:rPr lang="en-US" sz="2400" dirty="0" smtClean="0">
                <a:hlinkClick r:id="rId2"/>
              </a:rPr>
              <a:t>www.osha.gov/preventingsuicides</a:t>
            </a:r>
            <a:endParaRPr lang="en-US" sz="24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752600" y="1876595"/>
            <a:ext cx="6202332" cy="4735171"/>
          </a:xfrm>
          <a:prstGeom prst="rect">
            <a:avLst/>
          </a:prstGeom>
        </p:spPr>
      </p:pic>
      <p:sp>
        <p:nvSpPr>
          <p:cNvPr id="5" name="Explosion 2 4"/>
          <p:cNvSpPr/>
          <p:nvPr/>
        </p:nvSpPr>
        <p:spPr>
          <a:xfrm rot="21358169">
            <a:off x="306959" y="195882"/>
            <a:ext cx="1672083" cy="138085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rPr>
              <a:t>New</a:t>
            </a:r>
            <a:endParaRPr lang="en-US" sz="2100" dirty="0">
              <a:solidFill>
                <a:srgbClr val="FF0000"/>
              </a:solidFill>
            </a:endParaRPr>
          </a:p>
        </p:txBody>
      </p:sp>
    </p:spTree>
    <p:extLst>
      <p:ext uri="{BB962C8B-B14F-4D97-AF65-F5344CB8AC3E}">
        <p14:creationId xmlns:p14="http://schemas.microsoft.com/office/powerpoint/2010/main" val="23097502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6781800" cy="868362"/>
          </a:xfrm>
        </p:spPr>
        <p:txBody>
          <a:bodyPr/>
          <a:lstStyle/>
          <a:p>
            <a:pPr algn="ct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Work Zone Awareness Week</a:t>
            </a:r>
            <a:endParaRPr lang="en-US" altLang="en-US" sz="3200" b="0"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304800" y="2514599"/>
            <a:ext cx="5029200" cy="32084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spcBef>
                <a:spcPct val="0"/>
              </a:spcBef>
              <a:spcAft>
                <a:spcPts val="1800"/>
              </a:spcAft>
              <a:buSzPct val="115000"/>
              <a:buFont typeface="Wingdings" pitchFamily="2" charset="2"/>
              <a:buChar char="§"/>
            </a:pPr>
            <a:r>
              <a:rPr lang="en-US" sz="2400" dirty="0" smtClean="0">
                <a:latin typeface="Calibri" panose="020F0502020204030204" pitchFamily="34" charset="0"/>
                <a:cs typeface="Calibri" panose="020F0502020204030204" pitchFamily="34" charset="0"/>
              </a:rPr>
              <a:t>Annual </a:t>
            </a:r>
            <a:r>
              <a:rPr lang="en-US" sz="2400" dirty="0">
                <a:latin typeface="Calibri" panose="020F0502020204030204" pitchFamily="34" charset="0"/>
                <a:cs typeface="Calibri" panose="020F0502020204030204" pitchFamily="34" charset="0"/>
              </a:rPr>
              <a:t>spring campaign held at the start of construction season to encourage safe driving through highway work </a:t>
            </a:r>
            <a:r>
              <a:rPr lang="en-US" sz="2400" dirty="0" smtClean="0">
                <a:latin typeface="Calibri" panose="020F0502020204030204" pitchFamily="34" charset="0"/>
                <a:cs typeface="Calibri" panose="020F0502020204030204" pitchFamily="34" charset="0"/>
              </a:rPr>
              <a:t>zones</a:t>
            </a:r>
            <a:endParaRPr lang="en-US" sz="2400" dirty="0">
              <a:latin typeface="Calibri" panose="020F0502020204030204" pitchFamily="34" charset="0"/>
              <a:cs typeface="Calibri" panose="020F0502020204030204" pitchFamily="34" charset="0"/>
            </a:endParaRPr>
          </a:p>
          <a:p>
            <a:pPr>
              <a:lnSpc>
                <a:spcPct val="90000"/>
              </a:lnSpc>
              <a:spcBef>
                <a:spcPct val="0"/>
              </a:spcBef>
              <a:spcAft>
                <a:spcPts val="1800"/>
              </a:spcAft>
              <a:buSzPct val="115000"/>
              <a:buFont typeface="Wingdings" pitchFamily="2" charset="2"/>
              <a:buChar char="§"/>
            </a:pPr>
            <a:r>
              <a:rPr lang="en-US" sz="2400" dirty="0" smtClean="0">
                <a:latin typeface="Calibri" panose="020F0502020204030204" pitchFamily="34" charset="0"/>
                <a:cs typeface="Calibri" panose="020F0502020204030204" pitchFamily="34" charset="0"/>
              </a:rPr>
              <a:t>OSHA’s Roadway Work Zone Alliance supports the week and developed this poster</a:t>
            </a:r>
          </a:p>
        </p:txBody>
      </p:sp>
      <p:pic>
        <p:nvPicPr>
          <p:cNvPr id="8" name="Picture 7" descr="Screenshot of publication"/>
          <p:cNvPicPr/>
          <p:nvPr/>
        </p:nvPicPr>
        <p:blipFill rotWithShape="1">
          <a:blip r:embed="rId3" cstate="email">
            <a:extLst>
              <a:ext uri="{28A0092B-C50C-407E-A947-70E740481C1C}">
                <a14:useLocalDpi xmlns:a14="http://schemas.microsoft.com/office/drawing/2010/main" val="0"/>
              </a:ext>
            </a:extLst>
          </a:blip>
          <a:srcRect/>
          <a:stretch/>
        </p:blipFill>
        <p:spPr bwMode="auto">
          <a:xfrm>
            <a:off x="5791200" y="2209800"/>
            <a:ext cx="2514600" cy="369082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Rectangle 4" descr="Gray shaded box"/>
          <p:cNvSpPr/>
          <p:nvPr/>
        </p:nvSpPr>
        <p:spPr bwMode="auto">
          <a:xfrm>
            <a:off x="0" y="6172200"/>
            <a:ext cx="6629400" cy="461963"/>
          </a:xfrm>
          <a:prstGeom prst="rect">
            <a:avLst/>
          </a:pr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dirty="0" smtClean="0">
                <a:solidFill>
                  <a:srgbClr val="0070C0"/>
                </a:solidFill>
              </a:rPr>
              <a:t>         www.osha.gov/doc/highway_workzones</a:t>
            </a:r>
            <a:endParaRPr lang="en-US" b="1" dirty="0">
              <a:solidFill>
                <a:srgbClr val="0070C0"/>
              </a:solidFill>
            </a:endParaRPr>
          </a:p>
        </p:txBody>
      </p:sp>
    </p:spTree>
    <p:extLst>
      <p:ext uri="{BB962C8B-B14F-4D97-AF65-F5344CB8AC3E}">
        <p14:creationId xmlns:p14="http://schemas.microsoft.com/office/powerpoint/2010/main" val="1020582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41194" y="448742"/>
            <a:ext cx="8802806" cy="576262"/>
          </a:xfrm>
        </p:spPr>
        <p:txBody>
          <a:bodyPr/>
          <a:lstStyle/>
          <a:p>
            <a:pPr eaLnBrk="1" hangingPunct="1"/>
            <a:r>
              <a:rPr lang="en-US" altLang="en-US" sz="4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Regional and Area Office Functions </a:t>
            </a:r>
          </a:p>
        </p:txBody>
      </p:sp>
      <p:sp>
        <p:nvSpPr>
          <p:cNvPr id="6" name="Rectangle 3"/>
          <p:cNvSpPr txBox="1">
            <a:spLocks noChangeArrowheads="1"/>
          </p:cNvSpPr>
          <p:nvPr/>
        </p:nvSpPr>
        <p:spPr>
          <a:xfrm>
            <a:off x="609600" y="2362200"/>
            <a:ext cx="4648200" cy="4267200"/>
          </a:xfrm>
          <a:prstGeom prst="rect">
            <a:avLst/>
          </a:prstGeom>
        </p:spPr>
        <p:txBody>
          <a:bodyPr/>
          <a:lstStyle>
            <a:lvl1pPr marL="342900" indent="-342900" algn="l" rtl="0" eaLnBrk="0" fontAlgn="base" hangingPunct="0">
              <a:spcBef>
                <a:spcPct val="20000"/>
              </a:spcBef>
              <a:spcAft>
                <a:spcPct val="0"/>
              </a:spcAft>
              <a:buClr>
                <a:srgbClr val="0070C0"/>
              </a:buClr>
              <a:buFont typeface="Wingdings"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70C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0"/>
              </a:spcBef>
              <a:spcAft>
                <a:spcPts val="1600"/>
              </a:spcAft>
              <a:defRPr/>
            </a:pPr>
            <a:r>
              <a:rPr lang="en-US" altLang="en-US" sz="3000" kern="0" dirty="0" smtClean="0">
                <a:latin typeface="Calibri" panose="020F0502020204030204" pitchFamily="34" charset="0"/>
                <a:cs typeface="Calibri" panose="020F0502020204030204" pitchFamily="34" charset="0"/>
              </a:rPr>
              <a:t>Inspections</a:t>
            </a:r>
          </a:p>
          <a:p>
            <a:pPr eaLnBrk="1" hangingPunct="1">
              <a:spcBef>
                <a:spcPts val="0"/>
              </a:spcBef>
              <a:spcAft>
                <a:spcPts val="1600"/>
              </a:spcAft>
              <a:defRPr/>
            </a:pPr>
            <a:r>
              <a:rPr lang="en-US" altLang="en-US" sz="3000" kern="0" dirty="0" smtClean="0">
                <a:latin typeface="Calibri" panose="020F0502020204030204" pitchFamily="34" charset="0"/>
                <a:cs typeface="Calibri" panose="020F0502020204030204" pitchFamily="34" charset="0"/>
              </a:rPr>
              <a:t>Compliance Assistance</a:t>
            </a:r>
          </a:p>
          <a:p>
            <a:pPr eaLnBrk="1" hangingPunct="1">
              <a:spcBef>
                <a:spcPts val="0"/>
              </a:spcBef>
              <a:spcAft>
                <a:spcPts val="1600"/>
              </a:spcAft>
              <a:defRPr/>
            </a:pPr>
            <a:r>
              <a:rPr lang="en-US" altLang="en-US" sz="3000" kern="0" dirty="0" smtClean="0">
                <a:latin typeface="Calibri" panose="020F0502020204030204" pitchFamily="34" charset="0"/>
                <a:cs typeface="Calibri" panose="020F0502020204030204" pitchFamily="34" charset="0"/>
              </a:rPr>
              <a:t>Outreach</a:t>
            </a:r>
          </a:p>
          <a:p>
            <a:pPr eaLnBrk="1" hangingPunct="1">
              <a:spcBef>
                <a:spcPts val="0"/>
              </a:spcBef>
              <a:spcAft>
                <a:spcPts val="1600"/>
              </a:spcAft>
              <a:defRPr/>
            </a:pPr>
            <a:r>
              <a:rPr lang="en-US" altLang="en-US" sz="3000" kern="0" dirty="0" smtClean="0">
                <a:latin typeface="Calibri" panose="020F0502020204030204" pitchFamily="34" charset="0"/>
                <a:cs typeface="Calibri" panose="020F0502020204030204" pitchFamily="34" charset="0"/>
              </a:rPr>
              <a:t>Training</a:t>
            </a:r>
          </a:p>
          <a:p>
            <a:pPr eaLnBrk="1" hangingPunct="1">
              <a:spcBef>
                <a:spcPts val="0"/>
              </a:spcBef>
              <a:spcAft>
                <a:spcPts val="1600"/>
              </a:spcAft>
              <a:defRPr/>
            </a:pPr>
            <a:r>
              <a:rPr lang="en-US" altLang="en-US" sz="3000" kern="0" dirty="0" smtClean="0">
                <a:latin typeface="Calibri" panose="020F0502020204030204" pitchFamily="34" charset="0"/>
                <a:cs typeface="Calibri" panose="020F0502020204030204" pitchFamily="34" charset="0"/>
              </a:rPr>
              <a:t>Penalty Collection</a:t>
            </a:r>
          </a:p>
          <a:p>
            <a:pPr eaLnBrk="1" hangingPunct="1">
              <a:spcBef>
                <a:spcPts val="0"/>
              </a:spcBef>
              <a:spcAft>
                <a:spcPts val="1600"/>
              </a:spcAft>
              <a:defRPr/>
            </a:pPr>
            <a:r>
              <a:rPr lang="en-US" altLang="en-US" sz="3000" kern="0" dirty="0" smtClean="0">
                <a:latin typeface="Calibri" panose="020F0502020204030204" pitchFamily="34" charset="0"/>
                <a:cs typeface="Calibri" panose="020F0502020204030204" pitchFamily="34" charset="0"/>
              </a:rPr>
              <a:t>Abatement Assurance</a:t>
            </a:r>
          </a:p>
        </p:txBody>
      </p:sp>
      <p:pic>
        <p:nvPicPr>
          <p:cNvPr id="2" name="Picture 1" descr="Photograph of OSHA employee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0" y="2514600"/>
            <a:ext cx="3810000" cy="2875472"/>
          </a:xfrm>
          <a:prstGeom prst="rect">
            <a:avLst/>
          </a:prstGeom>
          <a:ln>
            <a:solidFill>
              <a:schemeClr val="bg1">
                <a:lumMod val="50000"/>
              </a:schemeClr>
            </a:solidFill>
          </a:ln>
        </p:spPr>
      </p:pic>
    </p:spTree>
    <p:extLst>
      <p:ext uri="{BB962C8B-B14F-4D97-AF65-F5344CB8AC3E}">
        <p14:creationId xmlns:p14="http://schemas.microsoft.com/office/powerpoint/2010/main" val="13229163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27" y="304800"/>
            <a:ext cx="3822970" cy="868362"/>
          </a:xfrm>
        </p:spPr>
        <p:txBody>
          <a:bodyPr/>
          <a:lstStyle/>
          <a:p>
            <a:pP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Grain Safety</a:t>
            </a:r>
            <a:endParaRPr lang="en-US" altLang="en-US" sz="2800" b="0" dirty="0">
              <a:solidFill>
                <a:schemeClr val="bg1"/>
              </a:solidFill>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bwMode="auto">
          <a:xfrm>
            <a:off x="506627" y="2362200"/>
            <a:ext cx="5363817"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spcAft>
                <a:spcPts val="500"/>
              </a:spcAft>
              <a:buNone/>
            </a:pPr>
            <a:r>
              <a:rPr lang="en-US" sz="2400" b="1" dirty="0" smtClean="0">
                <a:latin typeface="Calibri" panose="020F0502020204030204" pitchFamily="34" charset="0"/>
                <a:cs typeface="Calibri" panose="020F0502020204030204" pitchFamily="34" charset="0"/>
              </a:rPr>
              <a:t>Six steps to grain safety:</a:t>
            </a:r>
          </a:p>
          <a:p>
            <a:pPr>
              <a:spcBef>
                <a:spcPts val="0"/>
              </a:spcBef>
              <a:spcAft>
                <a:spcPts val="500"/>
              </a:spcAft>
            </a:pPr>
            <a:r>
              <a:rPr lang="en-US" sz="2100" dirty="0" smtClean="0">
                <a:latin typeface="Calibri" panose="020F0502020204030204" pitchFamily="34" charset="0"/>
                <a:cs typeface="Calibri" panose="020F0502020204030204" pitchFamily="34" charset="0"/>
              </a:rPr>
              <a:t>Never walk down grain</a:t>
            </a:r>
          </a:p>
          <a:p>
            <a:pPr>
              <a:spcBef>
                <a:spcPts val="0"/>
              </a:spcBef>
              <a:spcAft>
                <a:spcPts val="500"/>
              </a:spcAft>
            </a:pPr>
            <a:r>
              <a:rPr lang="en-US" sz="2100" dirty="0" smtClean="0">
                <a:latin typeface="Calibri" panose="020F0502020204030204" pitchFamily="34" charset="0"/>
                <a:cs typeface="Calibri" panose="020F0502020204030204" pitchFamily="34" charset="0"/>
              </a:rPr>
              <a:t>Guard elevated work surfaces</a:t>
            </a:r>
          </a:p>
          <a:p>
            <a:pPr>
              <a:spcBef>
                <a:spcPts val="0"/>
              </a:spcBef>
              <a:spcAft>
                <a:spcPts val="500"/>
              </a:spcAft>
            </a:pPr>
            <a:r>
              <a:rPr lang="en-US" sz="2100" dirty="0" smtClean="0">
                <a:latin typeface="Calibri" panose="020F0502020204030204" pitchFamily="34" charset="0"/>
                <a:cs typeface="Calibri" panose="020F0502020204030204" pitchFamily="34" charset="0"/>
              </a:rPr>
              <a:t>Watch for moving equipment</a:t>
            </a:r>
          </a:p>
          <a:p>
            <a:pPr>
              <a:spcBef>
                <a:spcPts val="0"/>
              </a:spcBef>
              <a:spcAft>
                <a:spcPts val="500"/>
              </a:spcAft>
            </a:pPr>
            <a:r>
              <a:rPr lang="en-US" sz="2100" dirty="0" smtClean="0">
                <a:latin typeface="Calibri" panose="020F0502020204030204" pitchFamily="34" charset="0"/>
                <a:cs typeface="Calibri" panose="020F0502020204030204" pitchFamily="34" charset="0"/>
              </a:rPr>
              <a:t>Control the dust</a:t>
            </a:r>
          </a:p>
          <a:p>
            <a:pPr>
              <a:spcBef>
                <a:spcPts val="0"/>
              </a:spcBef>
              <a:spcAft>
                <a:spcPts val="500"/>
              </a:spcAft>
            </a:pPr>
            <a:r>
              <a:rPr lang="en-US" sz="2100" dirty="0" smtClean="0">
                <a:latin typeface="Calibri" panose="020F0502020204030204" pitchFamily="34" charset="0"/>
                <a:cs typeface="Calibri" panose="020F0502020204030204" pitchFamily="34" charset="0"/>
              </a:rPr>
              <a:t>Safeguard moving equipment</a:t>
            </a:r>
          </a:p>
          <a:p>
            <a:pPr>
              <a:spcBef>
                <a:spcPts val="0"/>
              </a:spcBef>
              <a:spcAft>
                <a:spcPts val="1800"/>
              </a:spcAft>
            </a:pPr>
            <a:r>
              <a:rPr lang="en-US" sz="2100" dirty="0" smtClean="0">
                <a:latin typeface="Calibri" panose="020F0502020204030204" pitchFamily="34" charset="0"/>
                <a:cs typeface="Calibri" panose="020F0502020204030204" pitchFamily="34" charset="0"/>
              </a:rPr>
              <a:t>Lockout equipment before maintenance</a:t>
            </a:r>
          </a:p>
        </p:txBody>
      </p:sp>
      <p:sp>
        <p:nvSpPr>
          <p:cNvPr id="6" name="Rectangle 5" descr="Gray shaded box"/>
          <p:cNvSpPr/>
          <p:nvPr/>
        </p:nvSpPr>
        <p:spPr bwMode="auto">
          <a:xfrm>
            <a:off x="0" y="6181165"/>
            <a:ext cx="6629400" cy="461963"/>
          </a:xfrm>
          <a:prstGeom prst="rect">
            <a:avLst/>
          </a:pr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b="1" dirty="0" smtClean="0">
                <a:solidFill>
                  <a:srgbClr val="0070C0"/>
                </a:solidFill>
                <a:latin typeface="Calibri" panose="020F0502020204030204" pitchFamily="34" charset="0"/>
                <a:cs typeface="Calibri" panose="020F0502020204030204" pitchFamily="34" charset="0"/>
              </a:rPr>
              <a:t>       www.standupevents.org/grain</a:t>
            </a:r>
            <a:r>
              <a:rPr lang="en-US" sz="2400" b="1" dirty="0">
                <a:solidFill>
                  <a:srgbClr val="0070C0"/>
                </a:solidFill>
                <a:latin typeface="Calibri" panose="020F0502020204030204" pitchFamily="34" charset="0"/>
                <a:cs typeface="Calibri" panose="020F0502020204030204" pitchFamily="34" charset="0"/>
              </a:rPr>
              <a:t>/</a:t>
            </a:r>
          </a:p>
        </p:txBody>
      </p:sp>
      <p:pic>
        <p:nvPicPr>
          <p:cNvPr id="7" name="Picture 6" descr="Photograph of grain silo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14213" y="2438400"/>
            <a:ext cx="3529787" cy="1905000"/>
          </a:xfrm>
          <a:prstGeom prst="rect">
            <a:avLst/>
          </a:prstGeom>
        </p:spPr>
      </p:pic>
    </p:spTree>
    <p:extLst>
      <p:ext uri="{BB962C8B-B14F-4D97-AF65-F5344CB8AC3E}">
        <p14:creationId xmlns:p14="http://schemas.microsoft.com/office/powerpoint/2010/main" val="36131693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1"/>
          <p:cNvSpPr txBox="1">
            <a:spLocks noChangeArrowheads="1"/>
          </p:cNvSpPr>
          <p:nvPr/>
        </p:nvSpPr>
        <p:spPr bwMode="auto">
          <a:xfrm>
            <a:off x="381000" y="3364525"/>
            <a:ext cx="7396023"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3838" indent="-2238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lnSpc>
                <a:spcPct val="90000"/>
              </a:lnSpc>
              <a:spcAft>
                <a:spcPts val="800"/>
              </a:spcAft>
              <a:buClr>
                <a:srgbClr val="0070C0"/>
              </a:buClr>
              <a:buSzPct val="110000"/>
            </a:pPr>
            <a:r>
              <a:rPr lang="en-US" altLang="en-US" sz="2200" b="1" dirty="0">
                <a:latin typeface="Calibri" panose="020F0502020204030204" pitchFamily="34" charset="0"/>
              </a:rPr>
              <a:t>F</a:t>
            </a:r>
            <a:r>
              <a:rPr lang="en-US" altLang="en-US" sz="2200" b="1" dirty="0" smtClean="0">
                <a:latin typeface="Calibri" panose="020F0502020204030204" pitchFamily="34" charset="0"/>
              </a:rPr>
              <a:t>alls</a:t>
            </a:r>
            <a:r>
              <a:rPr lang="en-US" altLang="en-US" sz="2200" dirty="0" smtClean="0">
                <a:latin typeface="Calibri" panose="020F0502020204030204" pitchFamily="34" charset="0"/>
              </a:rPr>
              <a:t> are the leading cause of worker fatalities </a:t>
            </a:r>
            <a:br>
              <a:rPr lang="en-US" altLang="en-US" sz="2200" dirty="0" smtClean="0">
                <a:latin typeface="Calibri" panose="020F0502020204030204" pitchFamily="34" charset="0"/>
              </a:rPr>
            </a:br>
            <a:r>
              <a:rPr lang="en-US" altLang="en-US" sz="2200" dirty="0" smtClean="0">
                <a:latin typeface="Calibri" panose="020F0502020204030204" pitchFamily="34" charset="0"/>
              </a:rPr>
              <a:t>in construction. </a:t>
            </a:r>
            <a:r>
              <a:rPr lang="en-US" altLang="en-US" sz="2200" b="1" dirty="0" smtClean="0">
                <a:latin typeface="Calibri" panose="020F0502020204030204" pitchFamily="34" charset="0"/>
              </a:rPr>
              <a:t>These are preventable</a:t>
            </a:r>
            <a:r>
              <a:rPr lang="en-US" altLang="en-US" sz="2200" dirty="0" smtClean="0">
                <a:latin typeface="Calibri" panose="020F0502020204030204" pitchFamily="34" charset="0"/>
              </a:rPr>
              <a:t>.</a:t>
            </a:r>
          </a:p>
          <a:p>
            <a:pPr marL="625475" lvl="1" eaLnBrk="1" hangingPunct="1">
              <a:lnSpc>
                <a:spcPct val="90000"/>
              </a:lnSpc>
              <a:spcAft>
                <a:spcPts val="800"/>
              </a:spcAft>
              <a:buClr>
                <a:srgbClr val="0070C0"/>
              </a:buClr>
              <a:buSzPct val="110000"/>
              <a:buFont typeface="Wingdings" panose="05000000000000000000" pitchFamily="2" charset="2"/>
              <a:buChar char="§"/>
            </a:pPr>
            <a:r>
              <a:rPr lang="en-US" altLang="en-US" sz="2200" dirty="0" smtClean="0">
                <a:latin typeface="Calibri" panose="020F0502020204030204" pitchFamily="34" charset="0"/>
              </a:rPr>
              <a:t>PLAN ahead to get the job done safely.</a:t>
            </a:r>
          </a:p>
          <a:p>
            <a:pPr marL="625475" lvl="1" eaLnBrk="1" hangingPunct="1">
              <a:lnSpc>
                <a:spcPct val="90000"/>
              </a:lnSpc>
              <a:spcAft>
                <a:spcPts val="800"/>
              </a:spcAft>
              <a:buClr>
                <a:srgbClr val="0070C0"/>
              </a:buClr>
              <a:buSzPct val="110000"/>
              <a:buFont typeface="Wingdings" panose="05000000000000000000" pitchFamily="2" charset="2"/>
              <a:buChar char="§"/>
            </a:pPr>
            <a:r>
              <a:rPr lang="en-US" altLang="en-US" sz="2200" dirty="0" smtClean="0">
                <a:latin typeface="Calibri" panose="020F0502020204030204" pitchFamily="34" charset="0"/>
              </a:rPr>
              <a:t>PROVIDE the right equipment.</a:t>
            </a:r>
          </a:p>
          <a:p>
            <a:pPr marL="625475" lvl="1" eaLnBrk="1" hangingPunct="1">
              <a:lnSpc>
                <a:spcPct val="90000"/>
              </a:lnSpc>
              <a:spcAft>
                <a:spcPts val="1500"/>
              </a:spcAft>
              <a:buClr>
                <a:srgbClr val="0070C0"/>
              </a:buClr>
              <a:buSzPct val="110000"/>
              <a:buFont typeface="Wingdings" panose="05000000000000000000" pitchFamily="2" charset="2"/>
              <a:buChar char="§"/>
            </a:pPr>
            <a:r>
              <a:rPr lang="en-US" altLang="en-US" sz="2200" dirty="0" smtClean="0">
                <a:latin typeface="Calibri" panose="020F0502020204030204" pitchFamily="34" charset="0"/>
              </a:rPr>
              <a:t>TRAIN everyone to use equipment safely.</a:t>
            </a:r>
          </a:p>
        </p:txBody>
      </p:sp>
      <p:sp>
        <p:nvSpPr>
          <p:cNvPr id="50180" name="Text Box 3"/>
          <p:cNvSpPr txBox="1">
            <a:spLocks noChangeArrowheads="1"/>
          </p:cNvSpPr>
          <p:nvPr/>
        </p:nvSpPr>
        <p:spPr bwMode="auto">
          <a:xfrm>
            <a:off x="457200" y="457200"/>
            <a:ext cx="8229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en-US" sz="4000" b="1" dirty="0" smtClean="0">
                <a:solidFill>
                  <a:schemeClr val="bg1"/>
                </a:solidFill>
                <a:latin typeface="Calibri" panose="020F0502020204030204" pitchFamily="34" charset="0"/>
              </a:rPr>
              <a:t>Stop Falls: Fall </a:t>
            </a:r>
            <a:r>
              <a:rPr lang="en-US" altLang="en-US" sz="4000" b="1" dirty="0">
                <a:solidFill>
                  <a:schemeClr val="bg1"/>
                </a:solidFill>
                <a:latin typeface="Calibri" panose="020F0502020204030204" pitchFamily="34" charset="0"/>
              </a:rPr>
              <a:t>Prevention Campaign</a:t>
            </a:r>
          </a:p>
        </p:txBody>
      </p:sp>
      <p:grpSp>
        <p:nvGrpSpPr>
          <p:cNvPr id="50182" name="Group 3" descr="Decorative figure"/>
          <p:cNvGrpSpPr>
            <a:grpSpLocks/>
          </p:cNvGrpSpPr>
          <p:nvPr/>
        </p:nvGrpSpPr>
        <p:grpSpPr bwMode="auto">
          <a:xfrm>
            <a:off x="0" y="6167437"/>
            <a:ext cx="6858000" cy="461963"/>
            <a:chOff x="-76200" y="5943600"/>
            <a:chExt cx="6858000" cy="461963"/>
          </a:xfrm>
        </p:grpSpPr>
        <p:sp>
          <p:nvSpPr>
            <p:cNvPr id="9" name="Rectangle 8"/>
            <p:cNvSpPr/>
            <p:nvPr/>
          </p:nvSpPr>
          <p:spPr>
            <a:xfrm>
              <a:off x="-76200" y="5943600"/>
              <a:ext cx="6858000" cy="461963"/>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184" name="TextBox 3"/>
            <p:cNvSpPr txBox="1">
              <a:spLocks noChangeArrowheads="1"/>
            </p:cNvSpPr>
            <p:nvPr/>
          </p:nvSpPr>
          <p:spPr bwMode="auto">
            <a:xfrm>
              <a:off x="612307" y="5943898"/>
              <a:ext cx="495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70C0"/>
                  </a:solidFill>
                  <a:latin typeface="Calibri" panose="020F0502020204030204" pitchFamily="34" charset="0"/>
                </a:rPr>
                <a:t>osha.gov/</a:t>
              </a:r>
              <a:r>
                <a:rPr lang="en-US" altLang="en-US" sz="2400" b="1" dirty="0" err="1">
                  <a:solidFill>
                    <a:srgbClr val="0070C0"/>
                  </a:solidFill>
                  <a:latin typeface="Calibri" panose="020F0502020204030204" pitchFamily="34" charset="0"/>
                </a:rPr>
                <a:t>stopfalls</a:t>
              </a:r>
              <a:endParaRPr lang="en-US" altLang="en-US" sz="2400" b="1" dirty="0">
                <a:solidFill>
                  <a:srgbClr val="0070C0"/>
                </a:solidFill>
                <a:latin typeface="Calibri" panose="020F0502020204030204" pitchFamily="34" charset="0"/>
              </a:endParaRPr>
            </a:p>
          </p:txBody>
        </p:sp>
      </p:grpSp>
      <p:pic>
        <p:nvPicPr>
          <p:cNvPr id="2" name="Picture 1" descr="Plan. Provide. Train. Three simple steps to preventing fall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1000" y="2286000"/>
            <a:ext cx="5568015" cy="844183"/>
          </a:xfrm>
          <a:prstGeom prst="rect">
            <a:avLst/>
          </a:prstGeom>
        </p:spPr>
      </p:pic>
      <p:sp>
        <p:nvSpPr>
          <p:cNvPr id="3" name="TextBox 2"/>
          <p:cNvSpPr txBox="1"/>
          <p:nvPr/>
        </p:nvSpPr>
        <p:spPr>
          <a:xfrm>
            <a:off x="7086600" y="3813691"/>
            <a:ext cx="1850708" cy="584775"/>
          </a:xfrm>
          <a:prstGeom prst="rect">
            <a:avLst/>
          </a:prstGeom>
          <a:noFill/>
        </p:spPr>
        <p:txBody>
          <a:bodyPr wrap="square" rtlCol="0">
            <a:spAutoFit/>
          </a:bodyPr>
          <a:lstStyle/>
          <a:p>
            <a:r>
              <a:rPr lang="en-US" sz="1600" dirty="0" smtClean="0">
                <a:hlinkClick r:id="rId4"/>
              </a:rPr>
              <a:t>5 ways to Prevent Workplace Falls</a:t>
            </a:r>
            <a:endParaRPr lang="en-US" sz="1600" dirty="0"/>
          </a:p>
        </p:txBody>
      </p:sp>
      <p:pic>
        <p:nvPicPr>
          <p:cNvPr id="4" name="Picture 3" descr="5 Ways to Prevent Workplace Falls"/>
          <p:cNvPicPr>
            <a:picLocks noChangeAspect="1"/>
          </p:cNvPicPr>
          <p:nvPr/>
        </p:nvPicPr>
        <p:blipFill rotWithShape="1">
          <a:blip r:embed="rId5"/>
          <a:srcRect l="54821" t="-334" r="397" b="17558"/>
          <a:stretch/>
        </p:blipFill>
        <p:spPr>
          <a:xfrm>
            <a:off x="6391136" y="2300695"/>
            <a:ext cx="2473327" cy="1407237"/>
          </a:xfrm>
          <a:prstGeom prst="rect">
            <a:avLst/>
          </a:prstGeom>
          <a:ln w="9525">
            <a:solidFill>
              <a:schemeClr val="tx1"/>
            </a:solidFill>
          </a:ln>
        </p:spPr>
      </p:pic>
      <p:grpSp>
        <p:nvGrpSpPr>
          <p:cNvPr id="5" name="Group 4" descr="YouTube logo"/>
          <p:cNvGrpSpPr/>
          <p:nvPr/>
        </p:nvGrpSpPr>
        <p:grpSpPr>
          <a:xfrm>
            <a:off x="6324600" y="3632688"/>
            <a:ext cx="790575" cy="871537"/>
            <a:chOff x="6149975" y="3868388"/>
            <a:chExt cx="790575" cy="871537"/>
          </a:xfrm>
        </p:grpSpPr>
        <p:grpSp>
          <p:nvGrpSpPr>
            <p:cNvPr id="10" name="Group 20"/>
            <p:cNvGrpSpPr>
              <a:grpSpLocks/>
            </p:cNvGrpSpPr>
            <p:nvPr/>
          </p:nvGrpSpPr>
          <p:grpSpPr bwMode="auto">
            <a:xfrm rot="5400000">
              <a:off x="6234906" y="4034282"/>
              <a:ext cx="871537" cy="539750"/>
              <a:chOff x="112643573" y="102743483"/>
              <a:chExt cx="359738" cy="221878"/>
            </a:xfrm>
          </p:grpSpPr>
          <p:sp>
            <p:nvSpPr>
              <p:cNvPr id="11" name="AutoShape 21"/>
              <p:cNvSpPr>
                <a:spLocks noChangeArrowheads="1"/>
              </p:cNvSpPr>
              <p:nvPr/>
            </p:nvSpPr>
            <p:spPr bwMode="auto">
              <a:xfrm>
                <a:off x="112669410" y="102743483"/>
                <a:ext cx="333901" cy="195734"/>
              </a:xfrm>
              <a:prstGeom prst="triangle">
                <a:avLst>
                  <a:gd name="adj" fmla="val 50000"/>
                </a:avLst>
              </a:prstGeom>
              <a:solidFill>
                <a:srgbClr val="FFE183"/>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AutoShape 22"/>
              <p:cNvSpPr>
                <a:spLocks noChangeArrowheads="1"/>
              </p:cNvSpPr>
              <p:nvPr/>
            </p:nvSpPr>
            <p:spPr bwMode="auto">
              <a:xfrm>
                <a:off x="112643573" y="102769626"/>
                <a:ext cx="333901" cy="195735"/>
              </a:xfrm>
              <a:prstGeom prst="triangle">
                <a:avLst>
                  <a:gd name="adj" fmla="val 50000"/>
                </a:avLst>
              </a:prstGeom>
              <a:solidFill>
                <a:srgbClr val="FFC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3" name="Group 18"/>
            <p:cNvGrpSpPr>
              <a:grpSpLocks/>
            </p:cNvGrpSpPr>
            <p:nvPr/>
          </p:nvGrpSpPr>
          <p:grpSpPr bwMode="auto">
            <a:xfrm>
              <a:off x="6149975" y="4058888"/>
              <a:ext cx="419100" cy="427037"/>
              <a:chOff x="7258050" y="4038600"/>
              <a:chExt cx="419100" cy="427038"/>
            </a:xfrm>
          </p:grpSpPr>
          <p:sp>
            <p:nvSpPr>
              <p:cNvPr id="14" name="Rounded Rectangle 13"/>
              <p:cNvSpPr/>
              <p:nvPr/>
            </p:nvSpPr>
            <p:spPr bwMode="auto">
              <a:xfrm>
                <a:off x="7258050" y="4038600"/>
                <a:ext cx="419100" cy="419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5" name="il_fi" descr="YouTube logo"/>
              <p:cNvPicPr>
                <a:picLocks noChangeAspect="1" noChangeArrowheads="1"/>
              </p:cNvPicPr>
              <p:nvPr/>
            </p:nvPicPr>
            <p:blipFill>
              <a:blip r:embed="rId6" r:link="rId7"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258050" y="4038600"/>
                <a:ext cx="419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spTree>
    <p:extLst>
      <p:ext uri="{BB962C8B-B14F-4D97-AF65-F5344CB8AC3E}">
        <p14:creationId xmlns:p14="http://schemas.microsoft.com/office/powerpoint/2010/main" val="29085867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533399" y="2454275"/>
            <a:ext cx="5422804"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8925" indent="-2889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1800"/>
              </a:spcAft>
              <a:buClr>
                <a:srgbClr val="0070C0"/>
              </a:buClr>
              <a:buSzPct val="110000"/>
              <a:buFont typeface="Wingdings" pitchFamily="2" charset="2"/>
              <a:buChar char="§"/>
            </a:pPr>
            <a:r>
              <a:rPr lang="en-US" altLang="en-US" sz="2000" dirty="0">
                <a:latin typeface="Calibri" pitchFamily="34" charset="0"/>
              </a:rPr>
              <a:t>Heat illness sickens thousands and results in the deaths of dozens of workers each year</a:t>
            </a:r>
          </a:p>
          <a:p>
            <a:pPr>
              <a:spcAft>
                <a:spcPts val="1800"/>
              </a:spcAft>
              <a:buClr>
                <a:srgbClr val="0070C0"/>
              </a:buClr>
              <a:buSzPct val="110000"/>
              <a:buFont typeface="Wingdings" pitchFamily="2" charset="2"/>
              <a:buChar char="§"/>
            </a:pPr>
            <a:r>
              <a:rPr lang="en-US" altLang="en-US" sz="2000" dirty="0">
                <a:latin typeface="Calibri" pitchFamily="34" charset="0"/>
              </a:rPr>
              <a:t>Campaign educates employers and workers on danger of working in </a:t>
            </a:r>
            <a:r>
              <a:rPr lang="en-US" altLang="en-US" sz="2000" dirty="0" smtClean="0">
                <a:latin typeface="Calibri" pitchFamily="34" charset="0"/>
              </a:rPr>
              <a:t>heat, and three steps to prevention: WATER. REST. SHADE.</a:t>
            </a:r>
            <a:endParaRPr lang="en-US" altLang="en-US" sz="2000" dirty="0">
              <a:latin typeface="Calibri" pitchFamily="34" charset="0"/>
            </a:endParaRPr>
          </a:p>
          <a:p>
            <a:pPr>
              <a:spcAft>
                <a:spcPts val="1800"/>
              </a:spcAft>
              <a:buClr>
                <a:srgbClr val="0070C0"/>
              </a:buClr>
              <a:buSzPct val="110000"/>
              <a:buFont typeface="Wingdings" pitchFamily="2" charset="2"/>
              <a:buChar char="§"/>
            </a:pPr>
            <a:r>
              <a:rPr lang="en-US" altLang="en-US" sz="2000" dirty="0">
                <a:latin typeface="Calibri" pitchFamily="34" charset="0"/>
              </a:rPr>
              <a:t>Resources include OSHA-NIOSH heat safety app</a:t>
            </a:r>
          </a:p>
          <a:p>
            <a:pPr>
              <a:spcAft>
                <a:spcPts val="1800"/>
              </a:spcAft>
              <a:buClr>
                <a:srgbClr val="0070C0"/>
              </a:buClr>
              <a:buSzPct val="110000"/>
              <a:buFont typeface="Wingdings" pitchFamily="2" charset="2"/>
              <a:buChar char="§"/>
            </a:pPr>
            <a:r>
              <a:rPr lang="en-US" altLang="en-US" sz="2000" dirty="0">
                <a:latin typeface="Calibri" pitchFamily="34" charset="0"/>
              </a:rPr>
              <a:t>Informal </a:t>
            </a:r>
            <a:r>
              <a:rPr lang="en-US" altLang="en-US" sz="2000" dirty="0" smtClean="0">
                <a:latin typeface="Calibri" pitchFamily="34" charset="0"/>
              </a:rPr>
              <a:t>launch is “No-Fry </a:t>
            </a:r>
            <a:r>
              <a:rPr lang="en-US" altLang="en-US" sz="2000" dirty="0">
                <a:latin typeface="Calibri" pitchFamily="34" charset="0"/>
              </a:rPr>
              <a:t>Day” – Friday before Memorial </a:t>
            </a:r>
            <a:r>
              <a:rPr lang="en-US" altLang="en-US" sz="2000" dirty="0" smtClean="0">
                <a:latin typeface="Calibri" pitchFamily="34" charset="0"/>
              </a:rPr>
              <a:t>Day</a:t>
            </a:r>
            <a:endParaRPr lang="en-US" altLang="en-US" sz="2000" dirty="0">
              <a:latin typeface="Calibri" pitchFamily="34" charset="0"/>
            </a:endParaRPr>
          </a:p>
        </p:txBody>
      </p:sp>
      <p:pic>
        <p:nvPicPr>
          <p:cNvPr id="7" name="Picture 6" descr="Water. Rest. Shade."/>
          <p:cNvPicPr>
            <a:picLocks noChangeAspect="1" noChangeArrowheads="1"/>
          </p:cNvPicPr>
          <p:nvPr/>
        </p:nvPicPr>
        <p:blipFill>
          <a:blip r:embed="rId3" cstate="email">
            <a:extLst>
              <a:ext uri="{28A0092B-C50C-407E-A947-70E740481C1C}">
                <a14:useLocalDpi xmlns:a14="http://schemas.microsoft.com/office/drawing/2010/main" val="0"/>
              </a:ext>
            </a:extLst>
          </a:blip>
          <a:srcRect r="5086" b="29724"/>
          <a:stretch>
            <a:fillRect/>
          </a:stretch>
        </p:blipFill>
        <p:spPr bwMode="auto">
          <a:xfrm>
            <a:off x="6429679" y="4264664"/>
            <a:ext cx="2097006" cy="28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3" descr="Decorative figure"/>
          <p:cNvGrpSpPr>
            <a:grpSpLocks/>
          </p:cNvGrpSpPr>
          <p:nvPr/>
        </p:nvGrpSpPr>
        <p:grpSpPr bwMode="auto">
          <a:xfrm>
            <a:off x="0" y="6191250"/>
            <a:ext cx="6858000" cy="462478"/>
            <a:chOff x="-76200" y="5943600"/>
            <a:chExt cx="6858000" cy="462478"/>
          </a:xfrm>
        </p:grpSpPr>
        <p:sp>
          <p:nvSpPr>
            <p:cNvPr id="9" name="Rectangle 8"/>
            <p:cNvSpPr/>
            <p:nvPr/>
          </p:nvSpPr>
          <p:spPr>
            <a:xfrm>
              <a:off x="-76200" y="5943600"/>
              <a:ext cx="6858000" cy="461963"/>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TextBox 3"/>
            <p:cNvSpPr txBox="1">
              <a:spLocks noChangeArrowheads="1"/>
            </p:cNvSpPr>
            <p:nvPr/>
          </p:nvSpPr>
          <p:spPr bwMode="auto">
            <a:xfrm>
              <a:off x="692101" y="5944413"/>
              <a:ext cx="495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70C0"/>
                  </a:solidFill>
                  <a:latin typeface="Calibri" panose="020F0502020204030204" pitchFamily="34" charset="0"/>
                </a:rPr>
                <a:t>osha.gov/heat</a:t>
              </a:r>
            </a:p>
          </p:txBody>
        </p:sp>
      </p:grpSp>
      <p:pic>
        <p:nvPicPr>
          <p:cNvPr id="12" name="Picture 13" descr="Photograph of worker"/>
          <p:cNvPicPr>
            <a:picLocks noChangeAspect="1" noChangeArrowheads="1"/>
          </p:cNvPicPr>
          <p:nvPr/>
        </p:nvPicPr>
        <p:blipFill>
          <a:blip r:embed="rId4" cstate="email">
            <a:extLst>
              <a:ext uri="{28A0092B-C50C-407E-A947-70E740481C1C}">
                <a14:useLocalDpi xmlns:a14="http://schemas.microsoft.com/office/drawing/2010/main" val="0"/>
              </a:ext>
            </a:extLst>
          </a:blip>
          <a:srcRect l="2638" r="65247" b="46873"/>
          <a:stretch>
            <a:fillRect/>
          </a:stretch>
        </p:blipFill>
        <p:spPr bwMode="auto">
          <a:xfrm>
            <a:off x="6493162" y="2420636"/>
            <a:ext cx="1996787" cy="1802114"/>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Table 12" descr="English"/>
          <p:cNvGraphicFramePr>
            <a:graphicFrameLocks noGrp="1"/>
          </p:cNvGraphicFramePr>
          <p:nvPr>
            <p:extLst/>
          </p:nvPr>
        </p:nvGraphicFramePr>
        <p:xfrm>
          <a:off x="7076949" y="5458164"/>
          <a:ext cx="838200" cy="500968"/>
        </p:xfrm>
        <a:graphic>
          <a:graphicData uri="http://schemas.openxmlformats.org/drawingml/2006/table">
            <a:tbl>
              <a:tblPr firstRow="1" firstCol="1" bandRow="1">
                <a:tableStyleId>{5C22544A-7EE6-4342-B048-85BDC9FD1C3A}</a:tableStyleId>
              </a:tblPr>
              <a:tblGrid>
                <a:gridCol w="838200">
                  <a:extLst>
                    <a:ext uri="{9D8B030D-6E8A-4147-A177-3AD203B41FA5}">
                      <a16:colId xmlns:a16="http://schemas.microsoft.com/office/drawing/2014/main" val="2122462626"/>
                    </a:ext>
                  </a:extLst>
                </a:gridCol>
              </a:tblGrid>
              <a:tr h="500968">
                <a:tc>
                  <a:txBody>
                    <a:bodyPr/>
                    <a:lstStyle/>
                    <a:p>
                      <a:pPr marL="0" marR="0" algn="ctr">
                        <a:spcBef>
                          <a:spcPts val="0"/>
                        </a:spcBef>
                        <a:spcAft>
                          <a:spcPts val="0"/>
                        </a:spcAft>
                      </a:pPr>
                      <a:r>
                        <a:rPr lang="en-US" sz="1200" u="sng" dirty="0" smtClean="0">
                          <a:effectLst/>
                          <a:hlinkClick r:id="rId5"/>
                        </a:rPr>
                        <a:t>English</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noFill/>
                  </a:tcPr>
                </a:tc>
                <a:extLst>
                  <a:ext uri="{0D108BD9-81ED-4DB2-BD59-A6C34878D82A}">
                    <a16:rowId xmlns:a16="http://schemas.microsoft.com/office/drawing/2014/main" val="736073207"/>
                  </a:ext>
                </a:extLst>
              </a:tr>
            </a:tbl>
          </a:graphicData>
        </a:graphic>
      </p:graphicFrame>
      <p:graphicFrame>
        <p:nvGraphicFramePr>
          <p:cNvPr id="14" name="Table 13" descr="Spanish"/>
          <p:cNvGraphicFramePr>
            <a:graphicFrameLocks noGrp="1"/>
          </p:cNvGraphicFramePr>
          <p:nvPr>
            <p:extLst/>
          </p:nvPr>
        </p:nvGraphicFramePr>
        <p:xfrm>
          <a:off x="7069046" y="5058508"/>
          <a:ext cx="855663" cy="519112"/>
        </p:xfrm>
        <a:graphic>
          <a:graphicData uri="http://schemas.openxmlformats.org/drawingml/2006/table">
            <a:tbl>
              <a:tblPr firstRow="1" firstCol="1" bandRow="1">
                <a:tableStyleId>{5C22544A-7EE6-4342-B048-85BDC9FD1C3A}</a:tableStyleId>
              </a:tblPr>
              <a:tblGrid>
                <a:gridCol w="855663">
                  <a:extLst>
                    <a:ext uri="{9D8B030D-6E8A-4147-A177-3AD203B41FA5}">
                      <a16:colId xmlns:a16="http://schemas.microsoft.com/office/drawing/2014/main" val="3729130167"/>
                    </a:ext>
                  </a:extLst>
                </a:gridCol>
              </a:tblGrid>
              <a:tr h="519112">
                <a:tc>
                  <a:txBody>
                    <a:bodyPr/>
                    <a:lstStyle/>
                    <a:p>
                      <a:pPr marL="0" marR="0" algn="ctr">
                        <a:spcBef>
                          <a:spcPts val="0"/>
                        </a:spcBef>
                        <a:spcAft>
                          <a:spcPts val="0"/>
                        </a:spcAft>
                      </a:pPr>
                      <a:r>
                        <a:rPr lang="en-US" sz="1200" u="sng" dirty="0" smtClean="0">
                          <a:effectLst/>
                          <a:hlinkClick r:id="rId6"/>
                        </a:rPr>
                        <a:t>Spanish</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noFill/>
                  </a:tcPr>
                </a:tc>
                <a:extLst>
                  <a:ext uri="{0D108BD9-81ED-4DB2-BD59-A6C34878D82A}">
                    <a16:rowId xmlns:a16="http://schemas.microsoft.com/office/drawing/2014/main" val="3830055497"/>
                  </a:ext>
                </a:extLst>
              </a:tr>
            </a:tbl>
          </a:graphicData>
        </a:graphic>
      </p:graphicFrame>
      <p:grpSp>
        <p:nvGrpSpPr>
          <p:cNvPr id="3" name="Group 2" descr="YouTube logo"/>
          <p:cNvGrpSpPr/>
          <p:nvPr/>
        </p:nvGrpSpPr>
        <p:grpSpPr>
          <a:xfrm>
            <a:off x="6239289" y="5093636"/>
            <a:ext cx="729166" cy="770281"/>
            <a:chOff x="6131566" y="4604544"/>
            <a:chExt cx="825017" cy="871537"/>
          </a:xfrm>
        </p:grpSpPr>
        <p:grpSp>
          <p:nvGrpSpPr>
            <p:cNvPr id="15" name="Group 20"/>
            <p:cNvGrpSpPr>
              <a:grpSpLocks/>
            </p:cNvGrpSpPr>
            <p:nvPr/>
          </p:nvGrpSpPr>
          <p:grpSpPr bwMode="auto">
            <a:xfrm rot="5400000">
              <a:off x="6216014" y="4735513"/>
              <a:ext cx="871537" cy="609600"/>
              <a:chOff x="112643573" y="102743483"/>
              <a:chExt cx="359738" cy="221878"/>
            </a:xfrm>
          </p:grpSpPr>
          <p:sp>
            <p:nvSpPr>
              <p:cNvPr id="16" name="AutoShape 21"/>
              <p:cNvSpPr>
                <a:spLocks noChangeArrowheads="1"/>
              </p:cNvSpPr>
              <p:nvPr/>
            </p:nvSpPr>
            <p:spPr bwMode="auto">
              <a:xfrm>
                <a:off x="112669410" y="102743483"/>
                <a:ext cx="333901" cy="195734"/>
              </a:xfrm>
              <a:prstGeom prst="triangle">
                <a:avLst>
                  <a:gd name="adj" fmla="val 50000"/>
                </a:avLst>
              </a:prstGeom>
              <a:solidFill>
                <a:srgbClr val="FFE183"/>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 name="AutoShape 22"/>
              <p:cNvSpPr>
                <a:spLocks noChangeArrowheads="1"/>
              </p:cNvSpPr>
              <p:nvPr/>
            </p:nvSpPr>
            <p:spPr bwMode="auto">
              <a:xfrm>
                <a:off x="112643573" y="102769626"/>
                <a:ext cx="333901" cy="195735"/>
              </a:xfrm>
              <a:prstGeom prst="triangle">
                <a:avLst>
                  <a:gd name="adj" fmla="val 50000"/>
                </a:avLst>
              </a:prstGeom>
              <a:solidFill>
                <a:srgbClr val="FFC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8" name="Group 18"/>
            <p:cNvGrpSpPr>
              <a:grpSpLocks/>
            </p:cNvGrpSpPr>
            <p:nvPr/>
          </p:nvGrpSpPr>
          <p:grpSpPr bwMode="auto">
            <a:xfrm>
              <a:off x="6131566" y="4804228"/>
              <a:ext cx="473336" cy="427037"/>
              <a:chOff x="7258050" y="4038600"/>
              <a:chExt cx="419100" cy="427038"/>
            </a:xfrm>
          </p:grpSpPr>
          <p:sp>
            <p:nvSpPr>
              <p:cNvPr id="19" name="Rounded Rectangle 18"/>
              <p:cNvSpPr/>
              <p:nvPr/>
            </p:nvSpPr>
            <p:spPr bwMode="auto">
              <a:xfrm>
                <a:off x="7258050" y="4038600"/>
                <a:ext cx="419100" cy="419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0" name="il_fi" descr="YouTube logo"/>
              <p:cNvPicPr>
                <a:picLocks noChangeAspect="1" noChangeArrowheads="1"/>
              </p:cNvPicPr>
              <p:nvPr/>
            </p:nvPicPr>
            <p:blipFill>
              <a:blip r:embed="rId7" r:link="rId8"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258050" y="4038600"/>
                <a:ext cx="419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sp>
        <p:nvSpPr>
          <p:cNvPr id="2" name="TextBox 1"/>
          <p:cNvSpPr txBox="1"/>
          <p:nvPr/>
        </p:nvSpPr>
        <p:spPr>
          <a:xfrm>
            <a:off x="6346982" y="4619648"/>
            <a:ext cx="2357828" cy="535531"/>
          </a:xfrm>
          <a:prstGeom prst="rect">
            <a:avLst/>
          </a:prstGeom>
          <a:noFill/>
        </p:spPr>
        <p:txBody>
          <a:bodyPr wrap="square" rtlCol="0">
            <a:spAutoFit/>
          </a:bodyPr>
          <a:lstStyle/>
          <a:p>
            <a:pPr algn="ctr">
              <a:lnSpc>
                <a:spcPct val="90000"/>
              </a:lnSpc>
            </a:pPr>
            <a:r>
              <a:rPr lang="en-US" sz="1600" b="1" dirty="0" smtClean="0">
                <a:latin typeface="Calibri" panose="020F0502020204030204" pitchFamily="34" charset="0"/>
                <a:cs typeface="Calibri" panose="020F0502020204030204" pitchFamily="34" charset="0"/>
              </a:rPr>
              <a:t>OSHA Heat Illness Prevention Campaign</a:t>
            </a:r>
            <a:endParaRPr lang="en-US" sz="1600" b="1" dirty="0">
              <a:latin typeface="Calibri" panose="020F0502020204030204" pitchFamily="34" charset="0"/>
              <a:cs typeface="Calibri" panose="020F0502020204030204" pitchFamily="34" charset="0"/>
            </a:endParaRPr>
          </a:p>
        </p:txBody>
      </p:sp>
      <p:sp>
        <p:nvSpPr>
          <p:cNvPr id="21" name="Title 1"/>
          <p:cNvSpPr>
            <a:spLocks noGrp="1"/>
          </p:cNvSpPr>
          <p:nvPr>
            <p:ph type="title"/>
          </p:nvPr>
        </p:nvSpPr>
        <p:spPr>
          <a:xfrm>
            <a:off x="228600" y="381000"/>
            <a:ext cx="7561287" cy="868362"/>
          </a:xfrm>
        </p:spPr>
        <p:txBody>
          <a:bodyPr/>
          <a:lstStyle/>
          <a:p>
            <a:pPr algn="ctr" eaLnBrk="1" hangingPunct="1"/>
            <a:r>
              <a:rPr lang="en-US" altLang="en-US" dirty="0" smtClean="0">
                <a:solidFill>
                  <a:schemeClr val="bg1"/>
                </a:solidFill>
                <a:effectLst>
                  <a:outerShdw blurRad="38100" dist="38100" dir="2700000" algn="tl">
                    <a:srgbClr val="000000">
                      <a:alpha val="43137"/>
                    </a:srgbClr>
                  </a:outerShdw>
                </a:effectLst>
                <a:latin typeface="Calibri" pitchFamily="34" charset="0"/>
              </a:rPr>
              <a:t>Heat Illness Prevention Campaign</a:t>
            </a:r>
            <a:endParaRPr lang="en-US" altLang="en-US"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6413528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9" name="TextBox 2"/>
          <p:cNvSpPr txBox="1">
            <a:spLocks noChangeArrowheads="1"/>
          </p:cNvSpPr>
          <p:nvPr/>
        </p:nvSpPr>
        <p:spPr bwMode="auto">
          <a:xfrm>
            <a:off x="457200" y="2405321"/>
            <a:ext cx="3940099" cy="314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spcAft>
                <a:spcPts val="1000"/>
              </a:spcAft>
            </a:pPr>
            <a:r>
              <a:rPr lang="en-US" altLang="en-US" sz="3600" dirty="0" smtClean="0">
                <a:latin typeface="Calibri" panose="020F0502020204030204" pitchFamily="34" charset="0"/>
              </a:rPr>
              <a:t>W</a:t>
            </a:r>
            <a:r>
              <a:rPr lang="en-US" altLang="en-US" sz="2400" dirty="0" smtClean="0">
                <a:latin typeface="Calibri" panose="020F0502020204030204" pitchFamily="34" charset="0"/>
              </a:rPr>
              <a:t>orkers of all ages have rights to safe workplaces:</a:t>
            </a:r>
          </a:p>
          <a:p>
            <a:pPr marL="342900" indent="-342900" eaLnBrk="1" hangingPunct="1">
              <a:lnSpc>
                <a:spcPct val="85000"/>
              </a:lnSpc>
              <a:spcAft>
                <a:spcPts val="1000"/>
              </a:spcAft>
              <a:buClr>
                <a:srgbClr val="0070C0"/>
              </a:buClr>
              <a:buSzPct val="110000"/>
              <a:buFont typeface="Wingdings" panose="05000000000000000000" pitchFamily="2" charset="2"/>
              <a:buChar char="§"/>
            </a:pPr>
            <a:r>
              <a:rPr lang="en-US" altLang="en-US" sz="2400" dirty="0" smtClean="0">
                <a:latin typeface="Calibri" panose="020F0502020204030204" pitchFamily="34" charset="0"/>
              </a:rPr>
              <a:t>to raise concerns about hazards without fear of retaliation</a:t>
            </a:r>
          </a:p>
          <a:p>
            <a:pPr marL="342900" indent="-342900" eaLnBrk="1" hangingPunct="1">
              <a:lnSpc>
                <a:spcPct val="85000"/>
              </a:lnSpc>
              <a:spcAft>
                <a:spcPts val="1000"/>
              </a:spcAft>
              <a:buClr>
                <a:srgbClr val="0070C0"/>
              </a:buClr>
              <a:buSzPct val="110000"/>
              <a:buFont typeface="Wingdings" panose="05000000000000000000" pitchFamily="2" charset="2"/>
              <a:buChar char="§"/>
            </a:pPr>
            <a:r>
              <a:rPr lang="en-US" altLang="en-US" sz="2400" dirty="0" smtClean="0">
                <a:latin typeface="Calibri" panose="020F0502020204030204" pitchFamily="34" charset="0"/>
              </a:rPr>
              <a:t>to receive training and PPE</a:t>
            </a:r>
          </a:p>
          <a:p>
            <a:pPr marL="342900" indent="-342900" eaLnBrk="1" hangingPunct="1">
              <a:lnSpc>
                <a:spcPct val="85000"/>
              </a:lnSpc>
              <a:spcAft>
                <a:spcPts val="1000"/>
              </a:spcAft>
              <a:buClr>
                <a:srgbClr val="0070C0"/>
              </a:buClr>
              <a:buSzPct val="110000"/>
              <a:buFont typeface="Wingdings" panose="05000000000000000000" pitchFamily="2" charset="2"/>
              <a:buChar char="§"/>
            </a:pPr>
            <a:r>
              <a:rPr lang="en-US" altLang="en-US" sz="2400" dirty="0" smtClean="0">
                <a:latin typeface="Calibri" panose="020F0502020204030204" pitchFamily="34" charset="0"/>
              </a:rPr>
              <a:t>to ask questions if something seems unsafe</a:t>
            </a:r>
          </a:p>
        </p:txBody>
      </p:sp>
      <p:pic>
        <p:nvPicPr>
          <p:cNvPr id="4" name="Picture 3" descr="Photograph of young worker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94030" y="2438400"/>
            <a:ext cx="4549970" cy="3033313"/>
          </a:xfrm>
          <a:prstGeom prst="rect">
            <a:avLst/>
          </a:prstGeom>
          <a:ln w="6350">
            <a:solidFill>
              <a:schemeClr val="tx1"/>
            </a:solidFill>
          </a:ln>
        </p:spPr>
      </p:pic>
      <p:sp>
        <p:nvSpPr>
          <p:cNvPr id="11" name="Rectangle 10" descr="www.osha.gov/youngworkers - #MySafeSummerJob"/>
          <p:cNvSpPr/>
          <p:nvPr/>
        </p:nvSpPr>
        <p:spPr>
          <a:xfrm>
            <a:off x="5965902" y="4492362"/>
            <a:ext cx="3178098" cy="677570"/>
          </a:xfrm>
          <a:prstGeom prst="rect">
            <a:avLst/>
          </a:prstGeom>
          <a:solidFill>
            <a:srgbClr val="0070C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65902" y="4492362"/>
            <a:ext cx="3505200" cy="369332"/>
          </a:xfrm>
          <a:prstGeom prst="rect">
            <a:avLst/>
          </a:prstGeom>
        </p:spPr>
        <p:txBody>
          <a:bodyPr wrap="square">
            <a:spAutoFit/>
          </a:bodyPr>
          <a:lstStyle/>
          <a:p>
            <a:pPr eaLnBrk="1" hangingPunct="1"/>
            <a:r>
              <a:rPr lang="en-US" altLang="en-US" b="1" dirty="0">
                <a:solidFill>
                  <a:schemeClr val="bg1"/>
                </a:solidFill>
                <a:latin typeface="Calibri" panose="020F0502020204030204" pitchFamily="34" charset="0"/>
              </a:rPr>
              <a:t>www.osha.gov/youngworkers</a:t>
            </a:r>
          </a:p>
        </p:txBody>
      </p:sp>
      <p:sp>
        <p:nvSpPr>
          <p:cNvPr id="17" name="Rectangle 16"/>
          <p:cNvSpPr/>
          <p:nvPr/>
        </p:nvSpPr>
        <p:spPr>
          <a:xfrm>
            <a:off x="5943600" y="4800600"/>
            <a:ext cx="3505200" cy="369332"/>
          </a:xfrm>
          <a:prstGeom prst="rect">
            <a:avLst/>
          </a:prstGeom>
        </p:spPr>
        <p:txBody>
          <a:bodyPr wrap="square">
            <a:spAutoFit/>
          </a:bodyPr>
          <a:lstStyle/>
          <a:p>
            <a:pPr eaLnBrk="1" hangingPunct="1"/>
            <a:r>
              <a:rPr lang="en-US" altLang="en-US" b="1" dirty="0" smtClean="0">
                <a:solidFill>
                  <a:schemeClr val="bg1"/>
                </a:solidFill>
                <a:latin typeface="Calibri" panose="020F0502020204030204" pitchFamily="34" charset="0"/>
              </a:rPr>
              <a:t>#</a:t>
            </a:r>
            <a:r>
              <a:rPr lang="en-US" altLang="en-US" b="1" dirty="0" err="1" smtClean="0">
                <a:solidFill>
                  <a:schemeClr val="bg1"/>
                </a:solidFill>
                <a:latin typeface="Calibri" panose="020F0502020204030204" pitchFamily="34" charset="0"/>
              </a:rPr>
              <a:t>MySafeSummerJob</a:t>
            </a:r>
            <a:endParaRPr lang="en-US" altLang="en-US" b="1" dirty="0">
              <a:solidFill>
                <a:schemeClr val="bg1"/>
              </a:solidFill>
              <a:latin typeface="Calibri" panose="020F0502020204030204" pitchFamily="34" charset="0"/>
            </a:endParaRPr>
          </a:p>
        </p:txBody>
      </p:sp>
      <p:grpSp>
        <p:nvGrpSpPr>
          <p:cNvPr id="24" name="Group 20" descr="YouTube logo"/>
          <p:cNvGrpSpPr>
            <a:grpSpLocks/>
          </p:cNvGrpSpPr>
          <p:nvPr/>
        </p:nvGrpSpPr>
        <p:grpSpPr bwMode="auto">
          <a:xfrm rot="5400000">
            <a:off x="609064" y="5739371"/>
            <a:ext cx="871537" cy="649632"/>
            <a:chOff x="112643573" y="102743483"/>
            <a:chExt cx="359738" cy="221878"/>
          </a:xfrm>
        </p:grpSpPr>
        <p:sp>
          <p:nvSpPr>
            <p:cNvPr id="25" name="AutoShape 21"/>
            <p:cNvSpPr>
              <a:spLocks noChangeArrowheads="1"/>
            </p:cNvSpPr>
            <p:nvPr/>
          </p:nvSpPr>
          <p:spPr bwMode="auto">
            <a:xfrm>
              <a:off x="112669410" y="102743483"/>
              <a:ext cx="333901" cy="195734"/>
            </a:xfrm>
            <a:prstGeom prst="triangle">
              <a:avLst>
                <a:gd name="adj" fmla="val 50000"/>
              </a:avLst>
            </a:prstGeom>
            <a:solidFill>
              <a:srgbClr val="FFE183"/>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 name="AutoShape 22"/>
            <p:cNvSpPr>
              <a:spLocks noChangeArrowheads="1"/>
            </p:cNvSpPr>
            <p:nvPr/>
          </p:nvSpPr>
          <p:spPr bwMode="auto">
            <a:xfrm>
              <a:off x="112643573" y="102769626"/>
              <a:ext cx="333901" cy="195735"/>
            </a:xfrm>
            <a:prstGeom prst="triangle">
              <a:avLst>
                <a:gd name="adj" fmla="val 50000"/>
              </a:avLst>
            </a:prstGeom>
            <a:solidFill>
              <a:srgbClr val="FFC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27" name="TextBox 3"/>
          <p:cNvSpPr txBox="1">
            <a:spLocks noChangeArrowheads="1"/>
          </p:cNvSpPr>
          <p:nvPr/>
        </p:nvSpPr>
        <p:spPr bwMode="auto">
          <a:xfrm>
            <a:off x="1293105" y="5744736"/>
            <a:ext cx="1600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b="1" dirty="0">
                <a:latin typeface="Calibri" panose="020F0502020204030204" pitchFamily="34" charset="0"/>
                <a:hlinkClick r:id="rId5"/>
              </a:rPr>
              <a:t>OSHA: Young Workers’ Rights (Spanish)</a:t>
            </a:r>
            <a:endParaRPr lang="en-US" altLang="en-US" sz="1500" b="1" dirty="0">
              <a:latin typeface="Calibri" panose="020F0502020204030204" pitchFamily="34" charset="0"/>
            </a:endParaRPr>
          </a:p>
        </p:txBody>
      </p:sp>
      <p:sp>
        <p:nvSpPr>
          <p:cNvPr id="28" name="TextBox 17"/>
          <p:cNvSpPr txBox="1">
            <a:spLocks noChangeArrowheads="1"/>
          </p:cNvSpPr>
          <p:nvPr/>
        </p:nvSpPr>
        <p:spPr bwMode="auto">
          <a:xfrm>
            <a:off x="2667000" y="5742782"/>
            <a:ext cx="1600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b="1" dirty="0">
                <a:latin typeface="Calibri" panose="020F0502020204030204" pitchFamily="34" charset="0"/>
                <a:hlinkClick r:id="rId6"/>
              </a:rPr>
              <a:t>OSHA: Young Workers’ Rights (English)</a:t>
            </a:r>
            <a:endParaRPr lang="en-US" altLang="en-US" sz="1500" b="1" dirty="0">
              <a:latin typeface="Calibri" panose="020F0502020204030204" pitchFamily="34" charset="0"/>
            </a:endParaRPr>
          </a:p>
        </p:txBody>
      </p:sp>
      <p:grpSp>
        <p:nvGrpSpPr>
          <p:cNvPr id="29" name="Group 3" descr="YouTube logo"/>
          <p:cNvGrpSpPr>
            <a:grpSpLocks/>
          </p:cNvGrpSpPr>
          <p:nvPr/>
        </p:nvGrpSpPr>
        <p:grpSpPr bwMode="auto">
          <a:xfrm>
            <a:off x="457200" y="5853844"/>
            <a:ext cx="419100" cy="428625"/>
            <a:chOff x="7258050" y="4038600"/>
            <a:chExt cx="419100" cy="427038"/>
          </a:xfrm>
        </p:grpSpPr>
        <p:sp>
          <p:nvSpPr>
            <p:cNvPr id="30" name="Rounded Rectangle 29"/>
            <p:cNvSpPr/>
            <p:nvPr/>
          </p:nvSpPr>
          <p:spPr bwMode="auto">
            <a:xfrm>
              <a:off x="7258050" y="4038600"/>
              <a:ext cx="419100" cy="419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1" name="il_fi" descr="YouTube logo"/>
            <p:cNvPicPr>
              <a:picLocks noChangeAspect="1" noChangeArrowheads="1"/>
            </p:cNvPicPr>
            <p:nvPr/>
          </p:nvPicPr>
          <p:blipFill>
            <a:blip r:embed="rId7" r:link="rId8" cstate="email">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258050" y="4038600"/>
              <a:ext cx="419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8" name="Title 1"/>
          <p:cNvSpPr>
            <a:spLocks noGrp="1"/>
          </p:cNvSpPr>
          <p:nvPr>
            <p:ph type="title"/>
          </p:nvPr>
        </p:nvSpPr>
        <p:spPr>
          <a:xfrm>
            <a:off x="381000" y="304800"/>
            <a:ext cx="6640415" cy="868362"/>
          </a:xfrm>
        </p:spPr>
        <p:txBody>
          <a:bodyPr/>
          <a:lstStyle/>
          <a:p>
            <a:pPr eaLnBrk="1" hangingPunct="1"/>
            <a:r>
              <a:rPr lang="en-US" altLang="en-US" dirty="0" smtClean="0">
                <a:solidFill>
                  <a:schemeClr val="bg1"/>
                </a:solidFill>
                <a:latin typeface="Calibri" pitchFamily="34" charset="0"/>
              </a:rPr>
              <a:t>Protecting Young Workers</a:t>
            </a:r>
            <a:endParaRPr lang="en-US" altLang="en-US" dirty="0">
              <a:solidFill>
                <a:schemeClr val="bg1"/>
              </a:solidFill>
              <a:latin typeface="Calibri" pitchFamily="34" charset="0"/>
            </a:endParaRPr>
          </a:p>
        </p:txBody>
      </p:sp>
      <p:pic>
        <p:nvPicPr>
          <p:cNvPr id="1026" name="Picture 2" descr="Lehigh logo"/>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181599" y="5478170"/>
            <a:ext cx="1485971" cy="13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6400800" y="1724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167240542"/>
              </p:ext>
            </p:extLst>
          </p:nvPr>
        </p:nvGraphicFramePr>
        <p:xfrm>
          <a:off x="6423102" y="1591904"/>
          <a:ext cx="2590800" cy="1895475"/>
        </p:xfrm>
        <a:graphic>
          <a:graphicData uri="http://schemas.openxmlformats.org/presentationml/2006/ole">
            <mc:AlternateContent xmlns:mc="http://schemas.openxmlformats.org/markup-compatibility/2006">
              <mc:Choice xmlns:v="urn:schemas-microsoft-com:vml" Requires="v">
                <p:oleObj spid="_x0000_s1093" name="Picture" r:id="rId10" imgW="2019300" imgH="1478280" progId="Word.Picture.8">
                  <p:embed/>
                </p:oleObj>
              </mc:Choice>
              <mc:Fallback>
                <p:oleObj name="Picture" r:id="rId10" imgW="2019300" imgH="1478280" progId="Word.Picture.8">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3102" y="1591904"/>
                        <a:ext cx="2590800" cy="189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12"/>
          <a:stretch>
            <a:fillRect/>
          </a:stretch>
        </p:blipFill>
        <p:spPr>
          <a:xfrm>
            <a:off x="6175025" y="3019"/>
            <a:ext cx="2968975" cy="940321"/>
          </a:xfrm>
          <a:prstGeom prst="rect">
            <a:avLst/>
          </a:prstGeom>
        </p:spPr>
      </p:pic>
    </p:spTree>
    <p:extLst>
      <p:ext uri="{BB962C8B-B14F-4D97-AF65-F5344CB8AC3E}">
        <p14:creationId xmlns:p14="http://schemas.microsoft.com/office/powerpoint/2010/main" val="29907971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000" y="228600"/>
            <a:ext cx="4648200" cy="3967185"/>
          </a:xfrm>
          <a:prstGeom prst="rect">
            <a:avLst/>
          </a:prstGeom>
        </p:spPr>
      </p:pic>
      <p:pic>
        <p:nvPicPr>
          <p:cNvPr id="6" name="Picture 5"/>
          <p:cNvPicPr>
            <a:picLocks noChangeAspect="1"/>
          </p:cNvPicPr>
          <p:nvPr/>
        </p:nvPicPr>
        <p:blipFill>
          <a:blip r:embed="rId3"/>
          <a:stretch>
            <a:fillRect/>
          </a:stretch>
        </p:blipFill>
        <p:spPr>
          <a:xfrm>
            <a:off x="5257800" y="2514600"/>
            <a:ext cx="3613868" cy="4114800"/>
          </a:xfrm>
          <a:prstGeom prst="rect">
            <a:avLst/>
          </a:prstGeom>
        </p:spPr>
      </p:pic>
    </p:spTree>
    <p:extLst>
      <p:ext uri="{BB962C8B-B14F-4D97-AF65-F5344CB8AC3E}">
        <p14:creationId xmlns:p14="http://schemas.microsoft.com/office/powerpoint/2010/main" val="3452865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8" descr="C:\Users\gchartier\AppData\Local\Microsoft\Windows\Temporary Internet Files\Content.Outlook\GGH2LIOG\OSHA_MAC_ill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276" y="2362200"/>
            <a:ext cx="42354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5443" y="3934051"/>
            <a:ext cx="91328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4200" b="1" spc="-30" dirty="0" smtClean="0">
                <a:solidFill>
                  <a:srgbClr val="002864"/>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rPr>
              <a:t>Working Together, We Can Help</a:t>
            </a:r>
          </a:p>
        </p:txBody>
      </p:sp>
      <p:sp>
        <p:nvSpPr>
          <p:cNvPr id="19" name="TextBox 18"/>
          <p:cNvSpPr txBox="1"/>
          <p:nvPr/>
        </p:nvSpPr>
        <p:spPr bwMode="auto">
          <a:xfrm>
            <a:off x="11112" y="4724400"/>
            <a:ext cx="9132888" cy="1030288"/>
          </a:xfrm>
          <a:prstGeom prst="rect">
            <a:avLst/>
          </a:prstGeom>
          <a:noFill/>
        </p:spPr>
        <p:txBody>
          <a:bodyPr>
            <a:spAutoFit/>
          </a:bodyPr>
          <a:lstStyle/>
          <a:p>
            <a:pPr algn="ctr">
              <a:spcAft>
                <a:spcPts val="600"/>
              </a:spcAft>
              <a:defRPr/>
            </a:pPr>
            <a:r>
              <a:rPr lang="en-US" sz="2800" b="1" dirty="0">
                <a:latin typeface="Calibri" panose="020F0502020204030204" pitchFamily="34" charset="0"/>
                <a:ea typeface="ＭＳ Ｐゴシック" panose="020B0600070205080204" pitchFamily="34" charset="-128"/>
              </a:rPr>
              <a:t>www.osha.gov</a:t>
            </a:r>
          </a:p>
          <a:p>
            <a:pPr algn="ctr">
              <a:defRPr/>
            </a:pPr>
            <a:r>
              <a:rPr lang="en-US" sz="2800" b="1" dirty="0">
                <a:latin typeface="Calibri" panose="020F0502020204030204" pitchFamily="34" charset="0"/>
                <a:ea typeface="ＭＳ Ｐゴシック" panose="020B0600070205080204" pitchFamily="34" charset="-128"/>
              </a:rPr>
              <a:t>800-321-OSHA (6742</a:t>
            </a:r>
            <a:r>
              <a:rPr lang="en-US" sz="2800" b="1" dirty="0">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rPr>
              <a:t>)</a:t>
            </a:r>
          </a:p>
        </p:txBody>
      </p:sp>
    </p:spTree>
    <p:extLst>
      <p:ext uri="{BB962C8B-B14F-4D97-AF65-F5344CB8AC3E}">
        <p14:creationId xmlns:p14="http://schemas.microsoft.com/office/powerpoint/2010/main" val="982143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3507</TotalTime>
  <Words>11013</Words>
  <Application>Microsoft Office PowerPoint</Application>
  <PresentationFormat>On-screen Show (4:3)</PresentationFormat>
  <Paragraphs>1304</Paragraphs>
  <Slides>95</Slides>
  <Notes>76</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12" baseType="lpstr">
      <vt:lpstr>ＭＳ Ｐゴシック</vt:lpstr>
      <vt:lpstr>ＭＳ Ｐゴシック</vt:lpstr>
      <vt:lpstr>Arial</vt:lpstr>
      <vt:lpstr>Arial Unicode MS</vt:lpstr>
      <vt:lpstr>Bernard MT Condensed</vt:lpstr>
      <vt:lpstr>Calibri</vt:lpstr>
      <vt:lpstr>Courier New</vt:lpstr>
      <vt:lpstr>David</vt:lpstr>
      <vt:lpstr>Franklin Gothic Demi Cond</vt:lpstr>
      <vt:lpstr>Helvetica Neue</vt:lpstr>
      <vt:lpstr>Old English Text MT</vt:lpstr>
      <vt:lpstr>Symbol</vt:lpstr>
      <vt:lpstr>Times New Roman</vt:lpstr>
      <vt:lpstr>Verdana</vt:lpstr>
      <vt:lpstr>Wingdings</vt:lpstr>
      <vt:lpstr>Default Design</vt:lpstr>
      <vt:lpstr>Picture</vt:lpstr>
      <vt:lpstr>A View into OSHA in  2019 &amp; 2020 </vt:lpstr>
      <vt:lpstr>Current Administration</vt:lpstr>
      <vt:lpstr>A View into OSHA  in 2019 &amp; 2020</vt:lpstr>
      <vt:lpstr>I.  General Overview Occupational Safety and Health Act (OSH Act)</vt:lpstr>
      <vt:lpstr>OSH Act: Key Provisions </vt:lpstr>
      <vt:lpstr>OSHA’s Continuing Mission</vt:lpstr>
      <vt:lpstr>OSHA’s Balanced Approach</vt:lpstr>
      <vt:lpstr>How OSHA is Organized</vt:lpstr>
      <vt:lpstr>Regional and Area Office Functions </vt:lpstr>
      <vt:lpstr>Employer Responsibilities</vt:lpstr>
      <vt:lpstr>New YouTube Video</vt:lpstr>
      <vt:lpstr>  Recordkeeping</vt:lpstr>
      <vt:lpstr>Recordkeeping Forms</vt:lpstr>
      <vt:lpstr>Recordkeeping Webpage</vt:lpstr>
      <vt:lpstr>Reporting Fatalities  and Severe Injuries</vt:lpstr>
      <vt:lpstr>How to Report Fatalities and Severe Injuries</vt:lpstr>
      <vt:lpstr>Severe Injury Reporting</vt:lpstr>
      <vt:lpstr>Electronically Submitting  Injury and Illness Data</vt:lpstr>
      <vt:lpstr>Worker Rights</vt:lpstr>
      <vt:lpstr>Whistleblower Protections</vt:lpstr>
      <vt:lpstr>Whistleblower Protections</vt:lpstr>
      <vt:lpstr>Safety Incentive Programs</vt:lpstr>
      <vt:lpstr>Safety Incentive Programs: Two Types and Results</vt:lpstr>
      <vt:lpstr>Safety Incentive Programs: Creating Postitive Steps</vt:lpstr>
      <vt:lpstr>Post-Incident Drug Testing</vt:lpstr>
      <vt:lpstr>Training</vt:lpstr>
      <vt:lpstr>Training and Education</vt:lpstr>
      <vt:lpstr>Prevent Workplace Violence</vt:lpstr>
      <vt:lpstr>OSHA Web Resources</vt:lpstr>
      <vt:lpstr>Leading Indicators Webpage www.osha.gov/leadingindicators</vt:lpstr>
      <vt:lpstr>Mast Climbing Video Product of an Alliance with the Scaffold &amp; Access Industry Association</vt:lpstr>
      <vt:lpstr>PowerPoint Presentation</vt:lpstr>
      <vt:lpstr>Spanish-Language Resources </vt:lpstr>
      <vt:lpstr>OSHA QuickTakes</vt:lpstr>
      <vt:lpstr>Contact OSHA</vt:lpstr>
      <vt:lpstr>II. Compliance Assistance</vt:lpstr>
      <vt:lpstr>Prevention</vt:lpstr>
      <vt:lpstr>PowerPoint Presentation</vt:lpstr>
      <vt:lpstr>OSHA’s Cooperative Programs </vt:lpstr>
      <vt:lpstr>On-Site Consultation Program</vt:lpstr>
      <vt:lpstr>  Safety and Health Achievement        Recognition Program (SHARP)</vt:lpstr>
      <vt:lpstr>OSHA Challenge </vt:lpstr>
      <vt:lpstr>Voluntary Protection Programs </vt:lpstr>
      <vt:lpstr>PowerPoint Presentation</vt:lpstr>
      <vt:lpstr>PowerPoint Presentation</vt:lpstr>
      <vt:lpstr>PowerPoint Presentation</vt:lpstr>
      <vt:lpstr>PowerPoint Presentation</vt:lpstr>
      <vt:lpstr>VPP Sites in WNY</vt:lpstr>
      <vt:lpstr>PowerPoint Presentation</vt:lpstr>
      <vt:lpstr>OSHA Strategic Partnership Program </vt:lpstr>
      <vt:lpstr>Alliance Program</vt:lpstr>
      <vt:lpstr>Clarification Heights of Handrail and Stair Rail Systems under 1910.29(f)(1)(ii)(B) and 1910.29(f)(1)(iii)(A)</vt:lpstr>
      <vt:lpstr>“New” Respirator Fit-test Protocols in Appendix A of the Respiratory Protection Standard</vt:lpstr>
      <vt:lpstr>III. OSHA Enforcement</vt:lpstr>
      <vt:lpstr>Types of Inspections</vt:lpstr>
      <vt:lpstr>Unprogrammed Activity</vt:lpstr>
      <vt:lpstr>Programmed Activity</vt:lpstr>
      <vt:lpstr>Programmed Activity</vt:lpstr>
      <vt:lpstr>PowerPoint Presentation</vt:lpstr>
      <vt:lpstr>Programmed Activity</vt:lpstr>
      <vt:lpstr>Inspection Process</vt:lpstr>
      <vt:lpstr>Violation Elements</vt:lpstr>
      <vt:lpstr>Violation Classification </vt:lpstr>
      <vt:lpstr>Penalties </vt:lpstr>
      <vt:lpstr>Penalty Adjustment Factors </vt:lpstr>
      <vt:lpstr>Criminal Referrals</vt:lpstr>
      <vt:lpstr>FY ‘19 Enforcement Statistics Buffalo Area Office (10/1/2018 to 09/30/2019)</vt:lpstr>
      <vt:lpstr>FY ‘19 Enforcement Statistics Buffalo Area Office (10/1/2018 to 09/30/2019)</vt:lpstr>
      <vt:lpstr>Top 11 Violations Nationwide FY ‘19 (Oct. 1, 2018-Sept. 30, 2019)</vt:lpstr>
      <vt:lpstr>Top 11 Violations Buffalo Area Office FY ‘19 (Oct. 1, 2018 – Sept. 30, 2019)</vt:lpstr>
      <vt:lpstr>Top 10 Construction Violations in WNY FY ‘19 (Oct. 1, 2018-Sept. 30, 2019)</vt:lpstr>
      <vt:lpstr>Significant Cases (Cases &gt;$40,000)</vt:lpstr>
      <vt:lpstr>Significant Cases  (Cases &gt;$40,000)</vt:lpstr>
      <vt:lpstr>Significant Cases  (Cases &gt;$40,000)</vt:lpstr>
      <vt:lpstr>Significant Cases (Cases &gt;$40,000)</vt:lpstr>
      <vt:lpstr>Significant Cases (Cases &gt;$40,000)</vt:lpstr>
      <vt:lpstr>Significant Cases (Cases &gt;$40,000)</vt:lpstr>
      <vt:lpstr>Significant Cases (Cases &gt;$40,000)</vt:lpstr>
      <vt:lpstr>Fatalities</vt:lpstr>
      <vt:lpstr>Fatalities</vt:lpstr>
      <vt:lpstr>Fatalities</vt:lpstr>
      <vt:lpstr>IV. OSHA Initiatives</vt:lpstr>
      <vt:lpstr>PowerPoint Presentation</vt:lpstr>
      <vt:lpstr>PowerPoint Presentation</vt:lpstr>
      <vt:lpstr>Safe + Sound Campaign</vt:lpstr>
      <vt:lpstr>Preventing Trenching Incidents</vt:lpstr>
      <vt:lpstr>Suicide Prevention</vt:lpstr>
      <vt:lpstr>Suicide Prevention Webpage www.osha.gov/preventingsuicides</vt:lpstr>
      <vt:lpstr>Work Zone Awareness Week</vt:lpstr>
      <vt:lpstr>Grain Safety</vt:lpstr>
      <vt:lpstr>PowerPoint Presentation</vt:lpstr>
      <vt:lpstr>Heat Illness Prevention Campaign</vt:lpstr>
      <vt:lpstr>Protecting Young Workers</vt:lpstr>
      <vt:lpstr>PowerPoint Presentation</vt:lpstr>
      <vt:lpstr>PowerPoint Presentation</vt:lpstr>
    </vt:vector>
  </TitlesOfParts>
  <Company>OSHA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OSHA Template</dc:title>
  <dc:creator>Office of Communications</dc:creator>
  <cp:lastModifiedBy>Deleys, Gordon - OSHA</cp:lastModifiedBy>
  <cp:revision>284</cp:revision>
  <cp:lastPrinted>2019-09-12T18:15:05Z</cp:lastPrinted>
  <dcterms:created xsi:type="dcterms:W3CDTF">2006-10-02T15:43:52Z</dcterms:created>
  <dcterms:modified xsi:type="dcterms:W3CDTF">2019-11-06T22:32:28Z</dcterms:modified>
</cp:coreProperties>
</file>