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305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294" r:id="rId2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6936" autoAdjust="0"/>
  </p:normalViewPr>
  <p:slideViewPr>
    <p:cSldViewPr snapToGrid="0" snapToObjects="1">
      <p:cViewPr varScale="1">
        <p:scale>
          <a:sx n="82" d="100"/>
          <a:sy n="82" d="100"/>
        </p:scale>
        <p:origin x="1050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547-22C5-4E17-838A-243E0D16AF6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367FB-1874-4100-8D1A-5BE96439C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1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92CA9-2A6B-7C41-93BD-F5AD4C67C4B3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3A8C2C-6C13-5E44-8920-1BCA3D24B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14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9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25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21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532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14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767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797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37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969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52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66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180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516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08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662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627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856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10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82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40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77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01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00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91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A8C2C-6C13-5E44-8920-1BCA3D24B0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2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0" y="0"/>
            <a:ext cx="9144000" cy="1463675"/>
          </a:xfrm>
          <a:prstGeom prst="rect">
            <a:avLst/>
          </a:prstGeom>
          <a:solidFill>
            <a:srgbClr val="065A5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14" descr="HarrisBeachpllcOrange&amp;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369888"/>
            <a:ext cx="192881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62062" y="2025650"/>
            <a:ext cx="8162387" cy="1265238"/>
          </a:xfrm>
        </p:spPr>
        <p:txBody>
          <a:bodyPr anchor="t"/>
          <a:lstStyle>
            <a:lvl1pPr algn="ctr">
              <a:defRPr sz="4000">
                <a:solidFill>
                  <a:srgbClr val="DA5800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13732" y="3389313"/>
            <a:ext cx="7633982" cy="1828800"/>
          </a:xfrm>
        </p:spPr>
        <p:txBody>
          <a:bodyPr/>
          <a:lstStyle>
            <a:lvl1pPr marL="3175" indent="0" algn="ctr">
              <a:buFont typeface="Wingdings" pitchFamily="2" charset="2"/>
              <a:buNone/>
              <a:defRPr sz="14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473825"/>
            <a:ext cx="2133600" cy="247650"/>
          </a:xfrm>
        </p:spPr>
        <p:txBody>
          <a:bodyPr/>
          <a:lstStyle>
            <a:lvl1pPr algn="r">
              <a:defRPr>
                <a:solidFill>
                  <a:srgbClr val="065A56"/>
                </a:solidFill>
              </a:defRPr>
            </a:lvl1pPr>
          </a:lstStyle>
          <a:p>
            <a:fld id="{439BF022-32C5-B043-A9AC-5D0521BA6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0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BF022-32C5-B043-A9AC-5D0521BA6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57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9900" y="1725613"/>
            <a:ext cx="4022725" cy="4205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725613"/>
            <a:ext cx="4022725" cy="4205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BF022-32C5-B043-A9AC-5D0521BA6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9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HarrisBeachpllcPMScolor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13" y="5943600"/>
            <a:ext cx="17033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9"/>
          <p:cNvSpPr>
            <a:spLocks noChangeArrowheads="1"/>
          </p:cNvSpPr>
          <p:nvPr/>
        </p:nvSpPr>
        <p:spPr bwMode="auto">
          <a:xfrm>
            <a:off x="0" y="0"/>
            <a:ext cx="9144000" cy="1463675"/>
          </a:xfrm>
          <a:prstGeom prst="rect">
            <a:avLst/>
          </a:prstGeom>
          <a:solidFill>
            <a:srgbClr val="065A5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63" y="446088"/>
            <a:ext cx="8280400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8606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553200"/>
            <a:ext cx="990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0"/>
            </a:lvl1pPr>
          </a:lstStyle>
          <a:p>
            <a:fld id="{439BF022-32C5-B043-A9AC-5D0521BA64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1725613"/>
            <a:ext cx="8197850" cy="420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eorgia" pitchFamily="18" charset="0"/>
        </a:defRPr>
      </a:lvl9pPr>
    </p:titleStyle>
    <p:bodyStyle>
      <a:lvl1pPr marL="227013" indent="-227013" algn="l" rtl="0" eaLnBrk="1" fontAlgn="base" hangingPunct="1">
        <a:spcBef>
          <a:spcPct val="20000"/>
        </a:spcBef>
        <a:spcAft>
          <a:spcPct val="0"/>
        </a:spcAft>
        <a:buClr>
          <a:srgbClr val="C64724"/>
        </a:buClr>
        <a:buSzPct val="65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92138" indent="-173038" algn="l" rtl="0" eaLnBrk="1" fontAlgn="base" hangingPunct="1">
        <a:spcBef>
          <a:spcPct val="20000"/>
        </a:spcBef>
        <a:spcAft>
          <a:spcPct val="0"/>
        </a:spcAft>
        <a:buClr>
          <a:srgbClr val="C64724"/>
        </a:buClr>
        <a:buSzPct val="75000"/>
        <a:buFont typeface="Wingdings" pitchFamily="2" charset="2"/>
        <a:buChar char="ú"/>
        <a:defRPr sz="2400">
          <a:solidFill>
            <a:schemeClr val="tx1"/>
          </a:solidFill>
          <a:latin typeface="+mn-lt"/>
        </a:defRPr>
      </a:lvl2pPr>
      <a:lvl3pPr marL="935038" indent="-228600" algn="l" rtl="0" eaLnBrk="1" fontAlgn="base" hangingPunct="1">
        <a:spcBef>
          <a:spcPct val="20000"/>
        </a:spcBef>
        <a:spcAft>
          <a:spcPct val="0"/>
        </a:spcAft>
        <a:buClr>
          <a:srgbClr val="C64724"/>
        </a:buClr>
        <a:buSzPct val="80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C64724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828800" indent="-228600" algn="l" rtl="0" eaLnBrk="1" fontAlgn="base" hangingPunct="1">
        <a:spcBef>
          <a:spcPct val="20000"/>
        </a:spcBef>
        <a:spcAft>
          <a:spcPct val="0"/>
        </a:spcAft>
        <a:buClr>
          <a:srgbClr val="C64724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86000" indent="-228600" algn="l" rtl="0" eaLnBrk="1" fontAlgn="base" hangingPunct="1">
        <a:spcBef>
          <a:spcPct val="20000"/>
        </a:spcBef>
        <a:spcAft>
          <a:spcPct val="0"/>
        </a:spcAft>
        <a:buClr>
          <a:srgbClr val="C64724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743200" indent="-228600" algn="l" rtl="0" eaLnBrk="1" fontAlgn="base" hangingPunct="1">
        <a:spcBef>
          <a:spcPct val="20000"/>
        </a:spcBef>
        <a:spcAft>
          <a:spcPct val="0"/>
        </a:spcAft>
        <a:buClr>
          <a:srgbClr val="C64724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200400" indent="-228600" algn="l" rtl="0" eaLnBrk="1" fontAlgn="base" hangingPunct="1">
        <a:spcBef>
          <a:spcPct val="20000"/>
        </a:spcBef>
        <a:spcAft>
          <a:spcPct val="0"/>
        </a:spcAft>
        <a:buClr>
          <a:srgbClr val="C64724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57600" indent="-228600" algn="l" rtl="0" eaLnBrk="1" fontAlgn="base" hangingPunct="1">
        <a:spcBef>
          <a:spcPct val="20000"/>
        </a:spcBef>
        <a:spcAft>
          <a:spcPct val="0"/>
        </a:spcAft>
        <a:buClr>
          <a:srgbClr val="C64724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bwanner@harrisbeach.com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3600" dirty="0"/>
              <a:t>Normal Operations…Or Are They?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dirty="0"/>
              <a:t>Bradley M. Wanner</a:t>
            </a:r>
          </a:p>
          <a:p>
            <a:pPr marL="0" indent="0" algn="ctr">
              <a:buNone/>
            </a:pPr>
            <a:r>
              <a:rPr lang="en-US" dirty="0"/>
              <a:t>Harris Beach PLLC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240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Recalcitrant Worker Doctrine</a:t>
            </a:r>
          </a:p>
          <a:p>
            <a:pPr lvl="1"/>
            <a:r>
              <a:rPr lang="en-US" dirty="0"/>
              <a:t>Applies when</a:t>
            </a:r>
          </a:p>
          <a:p>
            <a:pPr lvl="2"/>
            <a:r>
              <a:rPr lang="en-US" dirty="0"/>
              <a:t>Adequate safety device is available, </a:t>
            </a:r>
          </a:p>
          <a:p>
            <a:pPr lvl="2"/>
            <a:r>
              <a:rPr lang="en-US" dirty="0"/>
              <a:t>Injured worker knew the device was available and expected to use</a:t>
            </a:r>
          </a:p>
          <a:p>
            <a:pPr lvl="2"/>
            <a:r>
              <a:rPr lang="en-US" dirty="0"/>
              <a:t>Injured worker chose not to use a safety device without good reason</a:t>
            </a:r>
          </a:p>
          <a:p>
            <a:pPr lvl="2"/>
            <a:r>
              <a:rPr lang="en-US" dirty="0"/>
              <a:t>Injury would not have occurred if used device</a:t>
            </a:r>
          </a:p>
        </p:txBody>
      </p:sp>
    </p:spTree>
    <p:extLst>
      <p:ext uri="{BB962C8B-B14F-4D97-AF65-F5344CB8AC3E}">
        <p14:creationId xmlns:p14="http://schemas.microsoft.com/office/powerpoint/2010/main" val="1704839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241(6)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commonly cited section of LL 241</a:t>
            </a:r>
          </a:p>
          <a:p>
            <a:r>
              <a:rPr lang="en-US" dirty="0"/>
              <a:t>Applies to construction, demolition, and excavation work</a:t>
            </a:r>
          </a:p>
          <a:p>
            <a:r>
              <a:rPr lang="en-US" dirty="0"/>
              <a:t>Requires that such areas be constructed, shored, equipped, guarded, arranged, operated and conducted to provide reasonable and adequate protection and safety</a:t>
            </a:r>
          </a:p>
        </p:txBody>
      </p:sp>
    </p:spTree>
    <p:extLst>
      <p:ext uri="{BB962C8B-B14F-4D97-AF65-F5344CB8AC3E}">
        <p14:creationId xmlns:p14="http://schemas.microsoft.com/office/powerpoint/2010/main" val="1347208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241(6)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Plaintiff must identify an applicable provision of New York’s Industrial Code</a:t>
            </a:r>
          </a:p>
          <a:p>
            <a:r>
              <a:rPr lang="en-US" dirty="0"/>
              <a:t>The Industrial Code must be more than a general safety standard</a:t>
            </a:r>
          </a:p>
          <a:p>
            <a:pPr lvl="1"/>
            <a:r>
              <a:rPr lang="en-US" dirty="0"/>
              <a:t>The Industrial Code provision identified must mandate compliance with “concrete”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3334798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– Floor Installer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Plaintiff worked as a union floor installer for over 15 years</a:t>
            </a:r>
          </a:p>
          <a:p>
            <a:r>
              <a:rPr lang="en-US" dirty="0"/>
              <a:t>Project at issue involved installation of carpet, linoleum, baseboard</a:t>
            </a:r>
          </a:p>
          <a:p>
            <a:pPr lvl="1"/>
            <a:r>
              <a:rPr lang="en-US" dirty="0"/>
              <a:t>This included sanding concrete floors and heat welding the linoleum sheets</a:t>
            </a:r>
          </a:p>
        </p:txBody>
      </p:sp>
    </p:spTree>
    <p:extLst>
      <p:ext uri="{BB962C8B-B14F-4D97-AF65-F5344CB8AC3E}">
        <p14:creationId xmlns:p14="http://schemas.microsoft.com/office/powerpoint/2010/main" val="1234468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– Floor Installer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course of project, he coordinated work with the GC</a:t>
            </a:r>
          </a:p>
          <a:p>
            <a:r>
              <a:rPr lang="en-US" dirty="0"/>
              <a:t>Plaintiff was responsible for his own “means and methods”</a:t>
            </a:r>
          </a:p>
          <a:p>
            <a:pPr lvl="1"/>
            <a:r>
              <a:rPr lang="en-US" dirty="0"/>
              <a:t>Claimed he was exposed to “fumes” from heat welding and “dust” from sanding during this project and since he started working</a:t>
            </a:r>
          </a:p>
          <a:p>
            <a:pPr lvl="1"/>
            <a:r>
              <a:rPr lang="en-US" dirty="0"/>
              <a:t>However, he maintained the exposure on this project caused his development of COPD</a:t>
            </a:r>
          </a:p>
        </p:txBody>
      </p:sp>
    </p:spTree>
    <p:extLst>
      <p:ext uri="{BB962C8B-B14F-4D97-AF65-F5344CB8AC3E}">
        <p14:creationId xmlns:p14="http://schemas.microsoft.com/office/powerpoint/2010/main" val="3720246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– Floor Installer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Contractor</a:t>
            </a:r>
          </a:p>
          <a:p>
            <a:pPr lvl="1"/>
            <a:r>
              <a:rPr lang="en-US" dirty="0"/>
              <a:t>Project manager was a licensed site safety inspector and OSHA 40-hour trained</a:t>
            </a:r>
          </a:p>
          <a:p>
            <a:pPr lvl="1"/>
            <a:r>
              <a:rPr lang="en-US" dirty="0"/>
              <a:t>Generally responsible for safety</a:t>
            </a:r>
          </a:p>
          <a:p>
            <a:pPr lvl="1"/>
            <a:r>
              <a:rPr lang="en-US" dirty="0"/>
              <a:t>Provided disposable filter masks</a:t>
            </a:r>
          </a:p>
          <a:p>
            <a:pPr lvl="1"/>
            <a:r>
              <a:rPr lang="en-US" dirty="0"/>
              <a:t>Had stop work authority if unsafe work practices observed</a:t>
            </a:r>
          </a:p>
        </p:txBody>
      </p:sp>
    </p:spTree>
    <p:extLst>
      <p:ext uri="{BB962C8B-B14F-4D97-AF65-F5344CB8AC3E}">
        <p14:creationId xmlns:p14="http://schemas.microsoft.com/office/powerpoint/2010/main" val="2725137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– Asbestos Abatement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725613"/>
            <a:ext cx="8197850" cy="4374936"/>
          </a:xfrm>
        </p:spPr>
        <p:txBody>
          <a:bodyPr/>
          <a:lstStyle/>
          <a:p>
            <a:r>
              <a:rPr lang="en-US" dirty="0"/>
              <a:t>Plaintiff worked as an asbestos handler</a:t>
            </a:r>
          </a:p>
          <a:p>
            <a:r>
              <a:rPr lang="en-US" dirty="0"/>
              <a:t>Assigned to project at chemical plant</a:t>
            </a:r>
          </a:p>
          <a:p>
            <a:pPr lvl="1"/>
            <a:r>
              <a:rPr lang="en-US" dirty="0"/>
              <a:t>Removal of asbestos insulation on pipe covering near three chemical still pots</a:t>
            </a:r>
          </a:p>
          <a:p>
            <a:pPr lvl="1"/>
            <a:r>
              <a:rPr lang="en-US" dirty="0"/>
              <a:t>Pipes were on the second floor of the facility</a:t>
            </a:r>
          </a:p>
          <a:p>
            <a:pPr lvl="1"/>
            <a:r>
              <a:rPr lang="en-US" dirty="0"/>
              <a:t>Still pots were at least six feet from the nearest pipe and three to six feet from each other</a:t>
            </a:r>
          </a:p>
          <a:p>
            <a:pPr lvl="1"/>
            <a:r>
              <a:rPr lang="en-US" dirty="0"/>
              <a:t>There was a five inch gap between the pots and the floor, which was marked in yellow tap and had a kick plate</a:t>
            </a:r>
          </a:p>
        </p:txBody>
      </p:sp>
    </p:spTree>
    <p:extLst>
      <p:ext uri="{BB962C8B-B14F-4D97-AF65-F5344CB8AC3E}">
        <p14:creationId xmlns:p14="http://schemas.microsoft.com/office/powerpoint/2010/main" val="3502454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– Asbestos Abatement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Plaintiff given a safety presentation and “test” by plant owner before beginning work</a:t>
            </a:r>
          </a:p>
          <a:p>
            <a:r>
              <a:rPr lang="en-US" dirty="0"/>
              <a:t>Setting up containment tent</a:t>
            </a:r>
          </a:p>
          <a:p>
            <a:pPr lvl="1"/>
            <a:r>
              <a:rPr lang="en-US" dirty="0"/>
              <a:t>No one from plant owner present</a:t>
            </a:r>
          </a:p>
          <a:p>
            <a:pPr lvl="1"/>
            <a:r>
              <a:rPr lang="en-US" dirty="0"/>
              <a:t>Saw a “hole” in the floor around the pot before he started taping plastic sheeting to create the tent</a:t>
            </a:r>
          </a:p>
          <a:p>
            <a:pPr lvl="1"/>
            <a:r>
              <a:rPr lang="en-US" dirty="0"/>
              <a:t>Plastic sheeting that was installed covered the hole</a:t>
            </a:r>
          </a:p>
          <a:p>
            <a:pPr lvl="1"/>
            <a:r>
              <a:rPr lang="en-US" dirty="0"/>
              <a:t>Plaintiff stepped into the hole and fell up to his groin</a:t>
            </a:r>
          </a:p>
        </p:txBody>
      </p:sp>
    </p:spTree>
    <p:extLst>
      <p:ext uri="{BB962C8B-B14F-4D97-AF65-F5344CB8AC3E}">
        <p14:creationId xmlns:p14="http://schemas.microsoft.com/office/powerpoint/2010/main" val="1152474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– Asbestos Abatement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Plant Owner</a:t>
            </a:r>
          </a:p>
          <a:p>
            <a:pPr lvl="1"/>
            <a:r>
              <a:rPr lang="en-US" dirty="0"/>
              <a:t>No representative present for this work</a:t>
            </a:r>
          </a:p>
          <a:p>
            <a:pPr lvl="1"/>
            <a:r>
              <a:rPr lang="en-US" dirty="0"/>
              <a:t>Did not learn of accident until several weeks after</a:t>
            </a:r>
          </a:p>
          <a:p>
            <a:pPr lvl="2"/>
            <a:r>
              <a:rPr lang="en-US" dirty="0"/>
              <a:t>Pulled surveillance video that did not show plaintiff acting consistent with claimed accident/injury</a:t>
            </a:r>
          </a:p>
          <a:p>
            <a:r>
              <a:rPr lang="en-US" dirty="0"/>
              <a:t>Abatement Contractor</a:t>
            </a:r>
          </a:p>
          <a:p>
            <a:pPr lvl="1"/>
            <a:r>
              <a:rPr lang="en-US" dirty="0"/>
              <a:t>Performed pre-work walk through and did not observe any hazards</a:t>
            </a:r>
          </a:p>
          <a:p>
            <a:pPr lvl="1"/>
            <a:r>
              <a:rPr lang="en-US" dirty="0"/>
              <a:t>No holes large enough to fall into/through</a:t>
            </a:r>
          </a:p>
        </p:txBody>
      </p:sp>
    </p:spTree>
    <p:extLst>
      <p:ext uri="{BB962C8B-B14F-4D97-AF65-F5344CB8AC3E}">
        <p14:creationId xmlns:p14="http://schemas.microsoft.com/office/powerpoint/2010/main" val="575876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– Asphalt Plant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Injured worker</a:t>
            </a:r>
          </a:p>
          <a:p>
            <a:pPr lvl="1"/>
            <a:r>
              <a:rPr lang="en-US" dirty="0"/>
              <a:t>Over 30 years of experience operating the asphalt plant</a:t>
            </a:r>
          </a:p>
          <a:p>
            <a:pPr lvl="1"/>
            <a:r>
              <a:rPr lang="en-US" dirty="0"/>
              <a:t>Typical work included replacing switches on the hopper and bin</a:t>
            </a:r>
          </a:p>
          <a:p>
            <a:pPr lvl="1"/>
            <a:r>
              <a:rPr lang="en-US" dirty="0"/>
              <a:t>On date of incident, performing scale checks with the NYSDOT</a:t>
            </a:r>
          </a:p>
          <a:p>
            <a:pPr lvl="1"/>
            <a:r>
              <a:rPr lang="en-US" dirty="0"/>
              <a:t>Error arose with the “limit switch” during the checks</a:t>
            </a:r>
          </a:p>
        </p:txBody>
      </p:sp>
    </p:spTree>
    <p:extLst>
      <p:ext uri="{BB962C8B-B14F-4D97-AF65-F5344CB8AC3E}">
        <p14:creationId xmlns:p14="http://schemas.microsoft.com/office/powerpoint/2010/main" val="256429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New York’s Labor Law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Real Life Examples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Can You Do?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– Asphalt Plant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Injured worker</a:t>
            </a:r>
          </a:p>
          <a:p>
            <a:pPr lvl="1"/>
            <a:r>
              <a:rPr lang="en-US" dirty="0"/>
              <a:t>Used a catwalk to view the “limit switch” location and diagnose the issue</a:t>
            </a:r>
          </a:p>
          <a:p>
            <a:pPr lvl="1"/>
            <a:r>
              <a:rPr lang="en-US" dirty="0"/>
              <a:t>Then used a man-lift/basket lift to access the hopper with the faulting “limit switch”</a:t>
            </a:r>
          </a:p>
        </p:txBody>
      </p:sp>
    </p:spTree>
    <p:extLst>
      <p:ext uri="{BB962C8B-B14F-4D97-AF65-F5344CB8AC3E}">
        <p14:creationId xmlns:p14="http://schemas.microsoft.com/office/powerpoint/2010/main" val="829551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– Asphalt Plant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1541715"/>
            <a:ext cx="6878471" cy="457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805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– Asphalt Plant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Injured worker</a:t>
            </a:r>
          </a:p>
          <a:p>
            <a:pPr lvl="1"/>
            <a:r>
              <a:rPr lang="en-US" dirty="0"/>
              <a:t>Used a catwalk to view the “limit switch” location and diagnose the issue</a:t>
            </a:r>
          </a:p>
          <a:p>
            <a:pPr lvl="1"/>
            <a:r>
              <a:rPr lang="en-US" dirty="0"/>
              <a:t>Then used a man-lift to access the hopper with the faulting “limit switch”</a:t>
            </a:r>
          </a:p>
          <a:p>
            <a:pPr lvl="2"/>
            <a:r>
              <a:rPr lang="en-US" dirty="0"/>
              <a:t>After getting to the hopper, had to clear a rope attached to a pulley system to access the landing</a:t>
            </a:r>
          </a:p>
          <a:p>
            <a:pPr lvl="2"/>
            <a:r>
              <a:rPr lang="en-US" dirty="0"/>
              <a:t>From video, clearly see the rope being moved to the back of the man-lift</a:t>
            </a:r>
          </a:p>
        </p:txBody>
      </p:sp>
    </p:spTree>
    <p:extLst>
      <p:ext uri="{BB962C8B-B14F-4D97-AF65-F5344CB8AC3E}">
        <p14:creationId xmlns:p14="http://schemas.microsoft.com/office/powerpoint/2010/main" val="3098288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– Asphalt Plant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Injured worker</a:t>
            </a:r>
          </a:p>
          <a:p>
            <a:pPr lvl="1"/>
            <a:r>
              <a:rPr lang="en-US" dirty="0"/>
              <a:t>After replacing the “limit switch” and clearing the hopper, returned to the man-lift</a:t>
            </a:r>
          </a:p>
          <a:p>
            <a:pPr lvl="1"/>
            <a:r>
              <a:rPr lang="en-US" dirty="0"/>
              <a:t>Began to lower the man-lift without clearing the rope</a:t>
            </a:r>
          </a:p>
          <a:p>
            <a:pPr lvl="1"/>
            <a:r>
              <a:rPr lang="en-US" dirty="0"/>
              <a:t>Man-lift became entangled with the rope and the worker stopped the man-lift, clearly indicating there was a recognized issued</a:t>
            </a:r>
          </a:p>
          <a:p>
            <a:pPr lvl="1"/>
            <a:r>
              <a:rPr lang="en-US" dirty="0"/>
              <a:t>The tension eventually pulled the pulley arm off the top of the plant, which struck the worker in the head</a:t>
            </a:r>
          </a:p>
        </p:txBody>
      </p:sp>
    </p:spTree>
    <p:extLst>
      <p:ext uri="{BB962C8B-B14F-4D97-AF65-F5344CB8AC3E}">
        <p14:creationId xmlns:p14="http://schemas.microsoft.com/office/powerpoint/2010/main" val="3881760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 – Roofer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Plaintiff working on the roof of a school</a:t>
            </a:r>
          </a:p>
          <a:p>
            <a:pPr lvl="1"/>
            <a:r>
              <a:rPr lang="en-US" dirty="0"/>
              <a:t>His employer placed a safety line around the roof</a:t>
            </a:r>
          </a:p>
          <a:p>
            <a:pPr lvl="1"/>
            <a:r>
              <a:rPr lang="en-US" dirty="0"/>
              <a:t>Knew he did not need a safety harness within the safety line but did need one outside</a:t>
            </a:r>
          </a:p>
          <a:p>
            <a:pPr lvl="1"/>
            <a:r>
              <a:rPr lang="en-US" dirty="0"/>
              <a:t>Had OSHA 10 and 30 hour training and internal training indicating he knew when he needed a safety harness</a:t>
            </a:r>
          </a:p>
        </p:txBody>
      </p:sp>
    </p:spTree>
    <p:extLst>
      <p:ext uri="{BB962C8B-B14F-4D97-AF65-F5344CB8AC3E}">
        <p14:creationId xmlns:p14="http://schemas.microsoft.com/office/powerpoint/2010/main" val="2313127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 – Roofer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Plaintiff working on the roof of a school</a:t>
            </a:r>
          </a:p>
          <a:p>
            <a:pPr lvl="1"/>
            <a:r>
              <a:rPr lang="en-US" dirty="0"/>
              <a:t>Asked by foreman to cut a piece of insulation that was overhanding the roof line</a:t>
            </a:r>
          </a:p>
          <a:p>
            <a:pPr lvl="1"/>
            <a:r>
              <a:rPr lang="en-US" dirty="0"/>
              <a:t>Went outside the safety line to mark the insulation and then cut the insulation</a:t>
            </a:r>
          </a:p>
          <a:p>
            <a:pPr lvl="1"/>
            <a:r>
              <a:rPr lang="en-US" dirty="0"/>
              <a:t>Cut the overhanging panel </a:t>
            </a:r>
          </a:p>
          <a:p>
            <a:pPr lvl="1"/>
            <a:r>
              <a:rPr lang="en-US" dirty="0"/>
              <a:t>Tried to “snap” a second panel when he put his weight on an edge overhanging the roof</a:t>
            </a:r>
          </a:p>
          <a:p>
            <a:pPr lvl="1"/>
            <a:r>
              <a:rPr lang="en-US" dirty="0"/>
              <a:t>Panel broke and he fell 25 feet</a:t>
            </a:r>
          </a:p>
        </p:txBody>
      </p:sp>
    </p:spTree>
    <p:extLst>
      <p:ext uri="{BB962C8B-B14F-4D97-AF65-F5344CB8AC3E}">
        <p14:creationId xmlns:p14="http://schemas.microsoft.com/office/powerpoint/2010/main" val="2033474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 – Roofer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Plaintiff was not wearing a harness when he went outside the safety line</a:t>
            </a:r>
          </a:p>
          <a:p>
            <a:pPr lvl="1"/>
            <a:r>
              <a:rPr lang="en-US" dirty="0"/>
              <a:t>Denied the foreman verbally reprimanding him for being outside the line without a harness</a:t>
            </a:r>
          </a:p>
          <a:p>
            <a:pPr lvl="1"/>
            <a:r>
              <a:rPr lang="en-US" dirty="0"/>
              <a:t>Testified he thought a harness was “meaningless”</a:t>
            </a:r>
          </a:p>
          <a:p>
            <a:pPr lvl="2"/>
            <a:r>
              <a:rPr lang="en-US" dirty="0"/>
              <a:t>No place to tie off</a:t>
            </a:r>
          </a:p>
          <a:p>
            <a:pPr lvl="2"/>
            <a:r>
              <a:rPr lang="en-US" dirty="0"/>
              <a:t>It was “hot”</a:t>
            </a:r>
          </a:p>
          <a:p>
            <a:pPr lvl="2"/>
            <a:r>
              <a:rPr lang="en-US" dirty="0"/>
              <a:t>No one else was wearing a harness</a:t>
            </a:r>
          </a:p>
          <a:p>
            <a:pPr lvl="1"/>
            <a:r>
              <a:rPr lang="en-US" dirty="0"/>
              <a:t>Admitted harnesses were available but never sought one out for this work because he was “tired”</a:t>
            </a:r>
          </a:p>
        </p:txBody>
      </p:sp>
    </p:spTree>
    <p:extLst>
      <p:ext uri="{BB962C8B-B14F-4D97-AF65-F5344CB8AC3E}">
        <p14:creationId xmlns:p14="http://schemas.microsoft.com/office/powerpoint/2010/main" val="2194733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Email: </a:t>
            </a:r>
            <a:r>
              <a:rPr lang="en-US" dirty="0">
                <a:hlinkClick r:id="rId3"/>
              </a:rPr>
              <a:t>bwanner@harrisbeach.com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Telephone:</a:t>
            </a:r>
          </a:p>
          <a:p>
            <a:pPr lvl="1"/>
            <a:r>
              <a:rPr lang="en-US" dirty="0"/>
              <a:t>518-427-9700 (main)</a:t>
            </a:r>
          </a:p>
          <a:p>
            <a:pPr lvl="1"/>
            <a:r>
              <a:rPr lang="en-US" dirty="0"/>
              <a:t>212-912-3653 (direct)</a:t>
            </a:r>
          </a:p>
          <a:p>
            <a:pPr lvl="1"/>
            <a:r>
              <a:rPr lang="en-US" dirty="0"/>
              <a:t>516-982-6969 (cell)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Codifies the common law requirement that an owner and general contractor provide a safe work place</a:t>
            </a:r>
          </a:p>
          <a:p>
            <a:endParaRPr lang="en-US" dirty="0"/>
          </a:p>
          <a:p>
            <a:r>
              <a:rPr lang="en-US" dirty="0"/>
              <a:t>Can be brought against owner, lessee, and general contractor</a:t>
            </a:r>
          </a:p>
        </p:txBody>
      </p:sp>
    </p:spTree>
    <p:extLst>
      <p:ext uri="{BB962C8B-B14F-4D97-AF65-F5344CB8AC3E}">
        <p14:creationId xmlns:p14="http://schemas.microsoft.com/office/powerpoint/2010/main" val="1473625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Arises from either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Supervision and control of the “means and methods” over the injured person’s work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Notice of a “dangerous condition” </a:t>
            </a:r>
          </a:p>
        </p:txBody>
      </p:sp>
    </p:spTree>
    <p:extLst>
      <p:ext uri="{BB962C8B-B14F-4D97-AF65-F5344CB8AC3E}">
        <p14:creationId xmlns:p14="http://schemas.microsoft.com/office/powerpoint/2010/main" val="313996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Supervision and control</a:t>
            </a:r>
          </a:p>
          <a:p>
            <a:pPr lvl="1"/>
            <a:r>
              <a:rPr lang="en-US" dirty="0"/>
              <a:t>More than general supervisory authority</a:t>
            </a:r>
          </a:p>
          <a:p>
            <a:pPr marL="419100" lvl="1" indent="0">
              <a:buNone/>
            </a:pPr>
            <a:endParaRPr lang="en-US" dirty="0"/>
          </a:p>
          <a:p>
            <a:pPr lvl="1"/>
            <a:r>
              <a:rPr lang="en-US" dirty="0"/>
              <a:t>Coordinating contractor’s work not sufficient</a:t>
            </a:r>
          </a:p>
          <a:p>
            <a:pPr marL="419100" lvl="1" indent="0">
              <a:buNone/>
            </a:pPr>
            <a:endParaRPr lang="en-US" dirty="0"/>
          </a:p>
          <a:p>
            <a:pPr lvl="1"/>
            <a:r>
              <a:rPr lang="en-US" dirty="0"/>
              <a:t>Review of on-site safety not sufficient</a:t>
            </a:r>
          </a:p>
          <a:p>
            <a:pPr marL="419100" lvl="1" indent="0">
              <a:buNone/>
            </a:pPr>
            <a:endParaRPr lang="en-US" dirty="0"/>
          </a:p>
          <a:p>
            <a:pPr lvl="1"/>
            <a:r>
              <a:rPr lang="en-US" dirty="0"/>
              <a:t>Stop work authority may be sufficient</a:t>
            </a:r>
          </a:p>
        </p:txBody>
      </p:sp>
    </p:spTree>
    <p:extLst>
      <p:ext uri="{BB962C8B-B14F-4D97-AF65-F5344CB8AC3E}">
        <p14:creationId xmlns:p14="http://schemas.microsoft.com/office/powerpoint/2010/main" val="418287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“Means and Methods”</a:t>
            </a:r>
          </a:p>
          <a:p>
            <a:pPr lvl="1"/>
            <a:r>
              <a:rPr lang="en-US" dirty="0"/>
              <a:t>Look at the work being performed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caused the accident?</a:t>
            </a:r>
          </a:p>
        </p:txBody>
      </p:sp>
    </p:spTree>
    <p:extLst>
      <p:ext uri="{BB962C8B-B14F-4D97-AF65-F5344CB8AC3E}">
        <p14:creationId xmlns:p14="http://schemas.microsoft.com/office/powerpoint/2010/main" val="303129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of a “dangerous condition” </a:t>
            </a:r>
          </a:p>
          <a:p>
            <a:pPr lvl="1"/>
            <a:r>
              <a:rPr lang="en-US" dirty="0"/>
              <a:t>Can be actual knowledge (</a:t>
            </a:r>
            <a:r>
              <a:rPr lang="en-US" i="1" dirty="0"/>
              <a:t>i.e., </a:t>
            </a:r>
            <a:r>
              <a:rPr lang="en-US" dirty="0"/>
              <a:t>knew) or constructive knowledge (</a:t>
            </a:r>
            <a:r>
              <a:rPr lang="en-US" i="1" dirty="0"/>
              <a:t>i.e.</a:t>
            </a:r>
            <a:r>
              <a:rPr lang="en-US" dirty="0"/>
              <a:t>, should have known)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Control over the work area may be important</a:t>
            </a:r>
          </a:p>
        </p:txBody>
      </p:sp>
    </p:spTree>
    <p:extLst>
      <p:ext uri="{BB962C8B-B14F-4D97-AF65-F5344CB8AC3E}">
        <p14:creationId xmlns:p14="http://schemas.microsoft.com/office/powerpoint/2010/main" val="155815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240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referred to as the “Scaffold Law”</a:t>
            </a:r>
          </a:p>
          <a:p>
            <a:r>
              <a:rPr lang="en-US" dirty="0"/>
              <a:t>Does not apply to all gravity-related falls</a:t>
            </a:r>
          </a:p>
          <a:p>
            <a:pPr lvl="1"/>
            <a:r>
              <a:rPr lang="en-US" dirty="0"/>
              <a:t>Applies where protective devices are called for either because of a difference between the elevation level of the required work and a lower level or a difference between the elevation level where the worker is positioned and the higher level of the materials or load being hoisted or secured</a:t>
            </a:r>
          </a:p>
        </p:txBody>
      </p:sp>
    </p:spTree>
    <p:extLst>
      <p:ext uri="{BB962C8B-B14F-4D97-AF65-F5344CB8AC3E}">
        <p14:creationId xmlns:p14="http://schemas.microsoft.com/office/powerpoint/2010/main" val="3569756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York’s Labor Law § 240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Applies to injuries caused by falling objects</a:t>
            </a:r>
          </a:p>
          <a:p>
            <a:pPr lvl="1"/>
            <a:r>
              <a:rPr lang="en-US" dirty="0"/>
              <a:t>In the process of being hoisted </a:t>
            </a:r>
          </a:p>
          <a:p>
            <a:pPr lvl="1"/>
            <a:r>
              <a:rPr lang="en-US" dirty="0"/>
              <a:t>Because absent/inadequate safety devices</a:t>
            </a:r>
          </a:p>
          <a:p>
            <a:r>
              <a:rPr lang="en-US" dirty="0"/>
              <a:t>Does not apply to “routine maintenance”</a:t>
            </a:r>
          </a:p>
          <a:p>
            <a:pPr lvl="1"/>
            <a:r>
              <a:rPr lang="en-US" dirty="0"/>
              <a:t>Replacement of part with limited useful life</a:t>
            </a:r>
          </a:p>
          <a:p>
            <a:pPr lvl="1"/>
            <a:r>
              <a:rPr lang="en-US" dirty="0"/>
              <a:t>Clearing debris</a:t>
            </a:r>
          </a:p>
          <a:p>
            <a:r>
              <a:rPr lang="en-US" dirty="0"/>
              <a:t>Sole proximate cause exception</a:t>
            </a:r>
          </a:p>
        </p:txBody>
      </p:sp>
    </p:spTree>
    <p:extLst>
      <p:ext uri="{BB962C8B-B14F-4D97-AF65-F5344CB8AC3E}">
        <p14:creationId xmlns:p14="http://schemas.microsoft.com/office/powerpoint/2010/main" val="1581791631"/>
      </p:ext>
    </p:extLst>
  </p:cSld>
  <p:clrMapOvr>
    <a:masterClrMapping/>
  </p:clrMapOvr>
</p:sld>
</file>

<file path=ppt/theme/theme1.xml><?xml version="1.0" encoding="utf-8"?>
<a:theme xmlns:a="http://schemas.openxmlformats.org/drawingml/2006/main" name="NO_IMAGE">
  <a:themeElements>
    <a:clrScheme name="Firm Generi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rm Generi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m Generi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Generi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Generi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Generi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Generi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Generi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m Generi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m Generi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m Generi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m Generi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m Generi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m Generi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1284</Words>
  <Application>Microsoft Office PowerPoint</Application>
  <PresentationFormat>On-screen Show (4:3)</PresentationFormat>
  <Paragraphs>182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Georgia</vt:lpstr>
      <vt:lpstr>Wingdings</vt:lpstr>
      <vt:lpstr>NO_IMAGE</vt:lpstr>
      <vt:lpstr>PowerPoint Presentation</vt:lpstr>
      <vt:lpstr>Introduction</vt:lpstr>
      <vt:lpstr>New York’s Labor Law § 200</vt:lpstr>
      <vt:lpstr>New York’s Labor Law § 200</vt:lpstr>
      <vt:lpstr>New York’s Labor Law § 200</vt:lpstr>
      <vt:lpstr>New York’s Labor Law § 200</vt:lpstr>
      <vt:lpstr>New York’s Labor Law § 200</vt:lpstr>
      <vt:lpstr>New York’s Labor Law § 240</vt:lpstr>
      <vt:lpstr>New York’s Labor Law § 240</vt:lpstr>
      <vt:lpstr>New York’s Labor Law § 240</vt:lpstr>
      <vt:lpstr>New York’s Labor Law § 241(6)</vt:lpstr>
      <vt:lpstr>New York’s Labor Law § 241(6)</vt:lpstr>
      <vt:lpstr>Example 1 – Floor Installer</vt:lpstr>
      <vt:lpstr>Example 1 – Floor Installer</vt:lpstr>
      <vt:lpstr>Example 1 – Floor Installer</vt:lpstr>
      <vt:lpstr>Example 2 – Asbestos Abatement</vt:lpstr>
      <vt:lpstr>Example 2 – Asbestos Abatement</vt:lpstr>
      <vt:lpstr>Example 2 – Asbestos Abatement</vt:lpstr>
      <vt:lpstr>Example 3 – Asphalt Plant</vt:lpstr>
      <vt:lpstr>Example 3 – Asphalt Plant</vt:lpstr>
      <vt:lpstr>Example 3 – Asphalt Plant</vt:lpstr>
      <vt:lpstr>Example 3 – Asphalt Plant</vt:lpstr>
      <vt:lpstr>Example 3 – Asphalt Plant</vt:lpstr>
      <vt:lpstr>Example 4 – Roofer</vt:lpstr>
      <vt:lpstr>Example 4 – Roofer</vt:lpstr>
      <vt:lpstr>Example 4 – Roofer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Mark Flynn</cp:lastModifiedBy>
  <cp:revision>1</cp:revision>
  <cp:lastPrinted>1900-01-01T05:00:00Z</cp:lastPrinted>
  <dcterms:created xsi:type="dcterms:W3CDTF">1900-01-01T05:00:00Z</dcterms:created>
  <dcterms:modified xsi:type="dcterms:W3CDTF">2022-02-23T16:32:46Z</dcterms:modified>
</cp:coreProperties>
</file>